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73"/>
  </p:notesMasterIdLst>
  <p:handoutMasterIdLst>
    <p:handoutMasterId r:id="rId74"/>
  </p:handoutMasterIdLst>
  <p:sldIdLst>
    <p:sldId id="320" r:id="rId2"/>
    <p:sldId id="322" r:id="rId3"/>
    <p:sldId id="305" r:id="rId4"/>
    <p:sldId id="448" r:id="rId5"/>
    <p:sldId id="401" r:id="rId6"/>
    <p:sldId id="394" r:id="rId7"/>
    <p:sldId id="397" r:id="rId8"/>
    <p:sldId id="398" r:id="rId9"/>
    <p:sldId id="400" r:id="rId10"/>
    <p:sldId id="402" r:id="rId11"/>
    <p:sldId id="404" r:id="rId12"/>
    <p:sldId id="460" r:id="rId13"/>
    <p:sldId id="403" r:id="rId14"/>
    <p:sldId id="514" r:id="rId15"/>
    <p:sldId id="412" r:id="rId16"/>
    <p:sldId id="499" r:id="rId17"/>
    <p:sldId id="407" r:id="rId18"/>
    <p:sldId id="408" r:id="rId19"/>
    <p:sldId id="409" r:id="rId20"/>
    <p:sldId id="410" r:id="rId21"/>
    <p:sldId id="411" r:id="rId22"/>
    <p:sldId id="515" r:id="rId23"/>
    <p:sldId id="414" r:id="rId24"/>
    <p:sldId id="500" r:id="rId25"/>
    <p:sldId id="491" r:id="rId26"/>
    <p:sldId id="490" r:id="rId27"/>
    <p:sldId id="501" r:id="rId28"/>
    <p:sldId id="286" r:id="rId29"/>
    <p:sldId id="516" r:id="rId30"/>
    <p:sldId id="425" r:id="rId31"/>
    <p:sldId id="464" r:id="rId32"/>
    <p:sldId id="465" r:id="rId33"/>
    <p:sldId id="495" r:id="rId34"/>
    <p:sldId id="426" r:id="rId35"/>
    <p:sldId id="364" r:id="rId36"/>
    <p:sldId id="418" r:id="rId37"/>
    <p:sldId id="419" r:id="rId38"/>
    <p:sldId id="420" r:id="rId39"/>
    <p:sldId id="421" r:id="rId40"/>
    <p:sldId id="466" r:id="rId41"/>
    <p:sldId id="422" r:id="rId42"/>
    <p:sldId id="519" r:id="rId43"/>
    <p:sldId id="423" r:id="rId44"/>
    <p:sldId id="508" r:id="rId45"/>
    <p:sldId id="427" r:id="rId46"/>
    <p:sldId id="318" r:id="rId47"/>
    <p:sldId id="317" r:id="rId48"/>
    <p:sldId id="319" r:id="rId49"/>
    <p:sldId id="511" r:id="rId50"/>
    <p:sldId id="268" r:id="rId51"/>
    <p:sldId id="307" r:id="rId52"/>
    <p:sldId id="308" r:id="rId53"/>
    <p:sldId id="278" r:id="rId54"/>
    <p:sldId id="517" r:id="rId55"/>
    <p:sldId id="348" r:id="rId56"/>
    <p:sldId id="328" r:id="rId57"/>
    <p:sldId id="510" r:id="rId58"/>
    <p:sldId id="381" r:id="rId59"/>
    <p:sldId id="509" r:id="rId60"/>
    <p:sldId id="486" r:id="rId61"/>
    <p:sldId id="518" r:id="rId62"/>
    <p:sldId id="512" r:id="rId63"/>
    <p:sldId id="368" r:id="rId64"/>
    <p:sldId id="355" r:id="rId65"/>
    <p:sldId id="370" r:id="rId66"/>
    <p:sldId id="372" r:id="rId67"/>
    <p:sldId id="493" r:id="rId68"/>
    <p:sldId id="520" r:id="rId69"/>
    <p:sldId id="498" r:id="rId70"/>
    <p:sldId id="497" r:id="rId71"/>
    <p:sldId id="513" r:id="rId72"/>
  </p:sldIdLst>
  <p:sldSz cx="9144000" cy="6858000" type="screen4x3"/>
  <p:notesSz cx="9979025" cy="68341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el" initials="S" lastIdx="2" clrIdx="0"/>
  <p:cmAuthor id="2" name="Microsoft account" initials="Ma" lastIdx="1" clrIdx="1">
    <p:extLst/>
  </p:cmAuthor>
  <p:cmAuthor id="3" name="Pieter van Rooyen (WRP)" initials="PvR (WRP)" lastIdx="7" clrIdx="2"/>
  <p:cmAuthor id="4" name="Delana" initials="D" lastIdx="1" clrIdx="3">
    <p:extLst/>
  </p:cmAuthor>
  <p:cmAuthor id="5" name="Delana Louw" initials="DL" lastIdx="16" clrIdx="4">
    <p:extLst>
      <p:ext uri="{19B8F6BF-5375-455C-9EA6-DF929625EA0E}">
        <p15:presenceInfo xmlns:p15="http://schemas.microsoft.com/office/powerpoint/2012/main" xmlns="" userId="285f072e60eedda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FFFF"/>
    <a:srgbClr val="0000FF"/>
    <a:srgbClr val="C5FFC5"/>
    <a:srgbClr val="008000"/>
    <a:srgbClr val="ABFFAB"/>
    <a:srgbClr val="CCCC00"/>
    <a:srgbClr val="00CC99"/>
    <a:srgbClr val="43FF43"/>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125" autoAdjust="0"/>
  </p:normalViewPr>
  <p:slideViewPr>
    <p:cSldViewPr snapToGrid="0">
      <p:cViewPr>
        <p:scale>
          <a:sx n="125" d="100"/>
          <a:sy n="125" d="100"/>
        </p:scale>
        <p:origin x="-1230" y="-72"/>
      </p:cViewPr>
      <p:guideLst>
        <p:guide orient="horz" pos="2160"/>
        <p:guide pos="2880"/>
      </p:guideLst>
    </p:cSldViewPr>
  </p:slideViewPr>
  <p:notesTextViewPr>
    <p:cViewPr>
      <p:scale>
        <a:sx n="1" d="1"/>
        <a:sy n="1" d="1"/>
      </p:scale>
      <p:origin x="0" y="0"/>
    </p:cViewPr>
  </p:notesTextViewPr>
  <p:notesViewPr>
    <p:cSldViewPr snapToGrid="0">
      <p:cViewPr varScale="1">
        <p:scale>
          <a:sx n="51" d="100"/>
          <a:sy n="51" d="100"/>
        </p:scale>
        <p:origin x="2616" y="6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24244" cy="342896"/>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5652472" y="1"/>
            <a:ext cx="4324244" cy="342896"/>
          </a:xfrm>
          <a:prstGeom prst="rect">
            <a:avLst/>
          </a:prstGeom>
        </p:spPr>
        <p:txBody>
          <a:bodyPr vert="horz" lIns="91440" tIns="45720" rIns="91440" bIns="45720" rtlCol="0"/>
          <a:lstStyle>
            <a:lvl1pPr algn="r">
              <a:defRPr sz="1200"/>
            </a:lvl1pPr>
          </a:lstStyle>
          <a:p>
            <a:fld id="{D2AFC379-D052-45A0-8048-10FD681E46A7}" type="datetimeFigureOut">
              <a:rPr lang="en-ZA" smtClean="0"/>
              <a:t>2018/06/01</a:t>
            </a:fld>
            <a:endParaRPr lang="en-ZA"/>
          </a:p>
        </p:txBody>
      </p:sp>
      <p:sp>
        <p:nvSpPr>
          <p:cNvPr id="4" name="Footer Placeholder 3"/>
          <p:cNvSpPr>
            <a:spLocks noGrp="1"/>
          </p:cNvSpPr>
          <p:nvPr>
            <p:ph type="ftr" sz="quarter" idx="2"/>
          </p:nvPr>
        </p:nvSpPr>
        <p:spPr>
          <a:xfrm>
            <a:off x="0" y="6491293"/>
            <a:ext cx="4324244" cy="342895"/>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5652472" y="6491293"/>
            <a:ext cx="4324244" cy="342895"/>
          </a:xfrm>
          <a:prstGeom prst="rect">
            <a:avLst/>
          </a:prstGeom>
        </p:spPr>
        <p:txBody>
          <a:bodyPr vert="horz" lIns="91440" tIns="45720" rIns="91440" bIns="45720" rtlCol="0" anchor="b"/>
          <a:lstStyle>
            <a:lvl1pPr algn="r">
              <a:defRPr sz="1200"/>
            </a:lvl1pPr>
          </a:lstStyle>
          <a:p>
            <a:fld id="{1C759560-2511-4B68-965E-B5E89618882D}" type="slidenum">
              <a:rPr lang="en-ZA" smtClean="0"/>
              <a:t>‹#›</a:t>
            </a:fld>
            <a:endParaRPr lang="en-ZA"/>
          </a:p>
        </p:txBody>
      </p:sp>
    </p:spTree>
    <p:extLst>
      <p:ext uri="{BB962C8B-B14F-4D97-AF65-F5344CB8AC3E}">
        <p14:creationId xmlns:p14="http://schemas.microsoft.com/office/powerpoint/2010/main" val="2265214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24244" cy="341709"/>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5652472" y="0"/>
            <a:ext cx="4324244" cy="341709"/>
          </a:xfrm>
          <a:prstGeom prst="rect">
            <a:avLst/>
          </a:prstGeom>
        </p:spPr>
        <p:txBody>
          <a:bodyPr vert="horz" lIns="91440" tIns="45720" rIns="91440" bIns="45720" rtlCol="0"/>
          <a:lstStyle>
            <a:lvl1pPr algn="r">
              <a:defRPr sz="1200"/>
            </a:lvl1pPr>
          </a:lstStyle>
          <a:p>
            <a:fld id="{692D4720-D903-4981-94EF-4D5199CCD00A}" type="datetimeFigureOut">
              <a:rPr lang="en-ZA" smtClean="0"/>
              <a:t>2018/06/01</a:t>
            </a:fld>
            <a:endParaRPr lang="en-ZA" dirty="0"/>
          </a:p>
        </p:txBody>
      </p:sp>
      <p:sp>
        <p:nvSpPr>
          <p:cNvPr id="4" name="Slide Image Placeholder 3"/>
          <p:cNvSpPr>
            <a:spLocks noGrp="1" noRot="1" noChangeAspect="1"/>
          </p:cNvSpPr>
          <p:nvPr>
            <p:ph type="sldImg" idx="2"/>
          </p:nvPr>
        </p:nvSpPr>
        <p:spPr>
          <a:xfrm>
            <a:off x="3281363" y="512763"/>
            <a:ext cx="3416300" cy="2562225"/>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997903" y="3246239"/>
            <a:ext cx="7983220" cy="30753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6491293"/>
            <a:ext cx="4324244" cy="341709"/>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5652472" y="6491293"/>
            <a:ext cx="4324244" cy="341709"/>
          </a:xfrm>
          <a:prstGeom prst="rect">
            <a:avLst/>
          </a:prstGeom>
        </p:spPr>
        <p:txBody>
          <a:bodyPr vert="horz" lIns="91440" tIns="45720" rIns="91440" bIns="45720" rtlCol="0" anchor="b"/>
          <a:lstStyle>
            <a:lvl1pPr algn="r">
              <a:defRPr sz="1200"/>
            </a:lvl1pPr>
          </a:lstStyle>
          <a:p>
            <a:fld id="{30EC34E3-D96C-48AC-B4A1-CF6541A2E0DA}" type="slidenum">
              <a:rPr lang="en-ZA" smtClean="0"/>
              <a:t>‹#›</a:t>
            </a:fld>
            <a:endParaRPr lang="en-ZA" dirty="0"/>
          </a:p>
        </p:txBody>
      </p:sp>
    </p:spTree>
    <p:extLst>
      <p:ext uri="{BB962C8B-B14F-4D97-AF65-F5344CB8AC3E}">
        <p14:creationId xmlns:p14="http://schemas.microsoft.com/office/powerpoint/2010/main" val="3166272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71559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2950" y="514350"/>
            <a:ext cx="3413125" cy="25590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5F20A31-D0AE-4937-9865-DAC31C975380}" type="slidenum">
              <a:rPr lang="en-US" altLang="en-US" smtClean="0"/>
              <a:pPr/>
              <a:t>48</a:t>
            </a:fld>
            <a:endParaRPr lang="en-US" altLang="en-US" dirty="0"/>
          </a:p>
        </p:txBody>
      </p:sp>
    </p:spTree>
    <p:extLst>
      <p:ext uri="{BB962C8B-B14F-4D97-AF65-F5344CB8AC3E}">
        <p14:creationId xmlns:p14="http://schemas.microsoft.com/office/powerpoint/2010/main" val="3032104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2950" y="514350"/>
            <a:ext cx="3413125" cy="2559050"/>
          </a:xfrm>
        </p:spPr>
      </p:sp>
      <p:sp>
        <p:nvSpPr>
          <p:cNvPr id="3" name="Notes Placeholder 2"/>
          <p:cNvSpPr>
            <a:spLocks noGrp="1"/>
          </p:cNvSpPr>
          <p:nvPr>
            <p:ph type="body" idx="1"/>
          </p:nvPr>
        </p:nvSpPr>
        <p:spPr/>
        <p:txBody>
          <a:bodyPr/>
          <a:lstStyle/>
          <a:p>
            <a:endParaRPr lang="en-ZA" dirty="0"/>
          </a:p>
          <a:p>
            <a:r>
              <a:rPr lang="en-ZA" dirty="0"/>
              <a:t>PSP to </a:t>
            </a:r>
            <a:r>
              <a:rPr lang="en-ZA" baseline="0" dirty="0"/>
              <a:t>present: </a:t>
            </a:r>
            <a:endParaRPr lang="en-ZA" dirty="0"/>
          </a:p>
          <a:p>
            <a:endParaRPr lang="en-ZA" dirty="0"/>
          </a:p>
          <a:p>
            <a:r>
              <a:rPr lang="en-ZA" dirty="0"/>
              <a:t>Bullet</a:t>
            </a:r>
            <a:r>
              <a:rPr lang="en-ZA" baseline="0" dirty="0"/>
              <a:t> 1: The classification presentation will cover: </a:t>
            </a:r>
          </a:p>
          <a:p>
            <a:pPr marL="1085850" lvl="2" indent="-171450">
              <a:buFont typeface="Arial" panose="020B0604020202020204" pitchFamily="34" charset="0"/>
              <a:buChar char="•"/>
            </a:pPr>
            <a:r>
              <a:rPr lang="en-ZA" baseline="0" dirty="0"/>
              <a:t>Description of the water resources in the Letaba River System.</a:t>
            </a:r>
          </a:p>
          <a:p>
            <a:pPr marL="1085850" lvl="2" indent="-171450">
              <a:buFont typeface="Arial" panose="020B0604020202020204" pitchFamily="34" charset="0"/>
              <a:buChar char="•"/>
            </a:pPr>
            <a:r>
              <a:rPr lang="en-ZA" baseline="0" dirty="0"/>
              <a:t>Sub division and components.</a:t>
            </a:r>
          </a:p>
          <a:p>
            <a:pPr marL="1085850" lvl="2" indent="-171450">
              <a:buFont typeface="Arial" panose="020B0604020202020204" pitchFamily="34" charset="0"/>
              <a:buChar char="•"/>
            </a:pPr>
            <a:r>
              <a:rPr lang="en-ZA" baseline="0" dirty="0"/>
              <a:t>Statement on the water supply situation.</a:t>
            </a:r>
          </a:p>
          <a:p>
            <a:pPr marL="1085850" lvl="2" indent="-171450">
              <a:buFont typeface="Arial" panose="020B0604020202020204" pitchFamily="34" charset="0"/>
              <a:buChar char="•"/>
            </a:pPr>
            <a:endParaRPr lang="en-ZA" baseline="0" dirty="0"/>
          </a:p>
          <a:p>
            <a:r>
              <a:rPr lang="en-ZA" dirty="0"/>
              <a:t>Bullet</a:t>
            </a:r>
            <a:r>
              <a:rPr lang="en-ZA" baseline="0" dirty="0"/>
              <a:t> 2: RQOs describes the detail conditions that need to be met to achieve the required protection set by the Management Class.</a:t>
            </a:r>
          </a:p>
          <a:p>
            <a:r>
              <a:rPr lang="en-ZA" baseline="0" dirty="0"/>
              <a:t>	This is in the form of numerical of descriptive statements defining the management goals of the water resource.</a:t>
            </a:r>
          </a:p>
          <a:p>
            <a:endParaRPr lang="en-ZA" dirty="0"/>
          </a:p>
          <a:p>
            <a:endParaRPr lang="en-GB" dirty="0"/>
          </a:p>
        </p:txBody>
      </p:sp>
      <p:sp>
        <p:nvSpPr>
          <p:cNvPr id="4" name="Slide Number Placeholder 3"/>
          <p:cNvSpPr>
            <a:spLocks noGrp="1"/>
          </p:cNvSpPr>
          <p:nvPr>
            <p:ph type="sldNum" sz="quarter" idx="10"/>
          </p:nvPr>
        </p:nvSpPr>
        <p:spPr/>
        <p:txBody>
          <a:bodyPr/>
          <a:lstStyle/>
          <a:p>
            <a:pPr>
              <a:defRPr/>
            </a:pPr>
            <a:fld id="{81F4470B-7632-4A67-ACFB-9DFD5A9D137E}"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2148225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2950" y="512763"/>
            <a:ext cx="3413125" cy="25606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5F20A31-D0AE-4937-9865-DAC31C975380}" type="slidenum">
              <a:rPr lang="en-US" altLang="en-US" smtClean="0"/>
              <a:pPr/>
              <a:t>12</a:t>
            </a:fld>
            <a:endParaRPr lang="en-US" altLang="en-US" dirty="0"/>
          </a:p>
        </p:txBody>
      </p:sp>
    </p:spTree>
    <p:extLst>
      <p:ext uri="{BB962C8B-B14F-4D97-AF65-F5344CB8AC3E}">
        <p14:creationId xmlns:p14="http://schemas.microsoft.com/office/powerpoint/2010/main" val="556693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2950" y="512763"/>
            <a:ext cx="3413125" cy="25606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5F20A31-D0AE-4937-9865-DAC31C975380}" type="slidenum">
              <a:rPr lang="en-US" altLang="en-US" smtClean="0"/>
              <a:pPr/>
              <a:t>14</a:t>
            </a:fld>
            <a:endParaRPr lang="en-US" altLang="en-US" dirty="0"/>
          </a:p>
        </p:txBody>
      </p:sp>
    </p:spTree>
    <p:extLst>
      <p:ext uri="{BB962C8B-B14F-4D97-AF65-F5344CB8AC3E}">
        <p14:creationId xmlns:p14="http://schemas.microsoft.com/office/powerpoint/2010/main" val="1806665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30EC34E3-D96C-48AC-B4A1-CF6541A2E0DA}" type="slidenum">
              <a:rPr lang="en-ZA" smtClean="0"/>
              <a:t>21</a:t>
            </a:fld>
            <a:endParaRPr lang="en-ZA" dirty="0"/>
          </a:p>
        </p:txBody>
      </p:sp>
    </p:spTree>
    <p:extLst>
      <p:ext uri="{BB962C8B-B14F-4D97-AF65-F5344CB8AC3E}">
        <p14:creationId xmlns:p14="http://schemas.microsoft.com/office/powerpoint/2010/main" val="2528199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30EC34E3-D96C-48AC-B4A1-CF6541A2E0DA}" type="slidenum">
              <a:rPr lang="en-ZA" smtClean="0"/>
              <a:t>22</a:t>
            </a:fld>
            <a:endParaRPr lang="en-ZA" dirty="0"/>
          </a:p>
        </p:txBody>
      </p:sp>
    </p:spTree>
    <p:extLst>
      <p:ext uri="{BB962C8B-B14F-4D97-AF65-F5344CB8AC3E}">
        <p14:creationId xmlns:p14="http://schemas.microsoft.com/office/powerpoint/2010/main" val="1141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2950" y="512763"/>
            <a:ext cx="3413125" cy="25606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5F20A31-D0AE-4937-9865-DAC31C975380}" type="slidenum">
              <a:rPr lang="en-US" altLang="en-US" smtClean="0"/>
              <a:pPr/>
              <a:t>33</a:t>
            </a:fld>
            <a:endParaRPr lang="en-US" altLang="en-US" dirty="0"/>
          </a:p>
        </p:txBody>
      </p:sp>
    </p:spTree>
    <p:extLst>
      <p:ext uri="{BB962C8B-B14F-4D97-AF65-F5344CB8AC3E}">
        <p14:creationId xmlns:p14="http://schemas.microsoft.com/office/powerpoint/2010/main" val="1914114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30EC34E3-D96C-48AC-B4A1-CF6541A2E0DA}" type="slidenum">
              <a:rPr lang="en-ZA" smtClean="0"/>
              <a:t>36</a:t>
            </a:fld>
            <a:endParaRPr lang="en-ZA" dirty="0"/>
          </a:p>
        </p:txBody>
      </p:sp>
    </p:spTree>
    <p:extLst>
      <p:ext uri="{BB962C8B-B14F-4D97-AF65-F5344CB8AC3E}">
        <p14:creationId xmlns:p14="http://schemas.microsoft.com/office/powerpoint/2010/main" val="3990703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EC34E3-D96C-48AC-B4A1-CF6541A2E0DA}" type="slidenum">
              <a:rPr lang="en-ZA" smtClean="0"/>
              <a:t>40</a:t>
            </a:fld>
            <a:endParaRPr lang="en-ZA" dirty="0"/>
          </a:p>
        </p:txBody>
      </p:sp>
    </p:spTree>
    <p:extLst>
      <p:ext uri="{BB962C8B-B14F-4D97-AF65-F5344CB8AC3E}">
        <p14:creationId xmlns:p14="http://schemas.microsoft.com/office/powerpoint/2010/main" val="3669903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990600" y="6121404"/>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itchFamily="34" charset="0"/>
              </a:defRPr>
            </a:lvl1pPr>
          </a:lstStyle>
          <a:p>
            <a:pPr defTabSz="457189" fontAlgn="base">
              <a:spcBef>
                <a:spcPct val="0"/>
              </a:spcBef>
              <a:spcAft>
                <a:spcPct val="0"/>
              </a:spcAft>
              <a:defRPr/>
            </a:pPr>
            <a:fld id="{AB6CDE10-C9FA-49F1-90D0-50A21CFA6D40}" type="datetime1">
              <a:rPr lang="en-US" smtClean="0">
                <a:solidFill>
                  <a:prstClr val="black"/>
                </a:solidFill>
                <a:ea typeface="ＭＳ Ｐゴシック" pitchFamily="34" charset="-128"/>
              </a:rPr>
              <a:pPr defTabSz="457189" fontAlgn="base">
                <a:spcBef>
                  <a:spcPct val="0"/>
                </a:spcBef>
                <a:spcAft>
                  <a:spcPct val="0"/>
                </a:spcAft>
                <a:defRPr/>
              </a:pPr>
              <a:t>6/1/2018</a:t>
            </a:fld>
            <a:endParaRPr lang="en-US" dirty="0">
              <a:solidFill>
                <a:prstClr val="black"/>
              </a:solidFill>
              <a:ea typeface="ＭＳ Ｐゴシック" pitchFamily="34" charset="-128"/>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defTabSz="457189">
              <a:defRPr/>
            </a:pPr>
            <a:endParaRPr lang="en-US" dirty="0">
              <a:solidFill>
                <a:prstClr val="black"/>
              </a:solidFill>
            </a:endParaRPr>
          </a:p>
        </p:txBody>
      </p:sp>
      <p:sp>
        <p:nvSpPr>
          <p:cNvPr id="6" name="Slide Number Placeholder 5"/>
          <p:cNvSpPr>
            <a:spLocks noGrp="1"/>
          </p:cNvSpPr>
          <p:nvPr>
            <p:ph type="sldNum" sz="quarter" idx="12"/>
          </p:nvPr>
        </p:nvSpPr>
        <p:spPr>
          <a:xfrm>
            <a:off x="36515" y="6516692"/>
            <a:ext cx="1335087" cy="358775"/>
          </a:xfrm>
          <a:prstGeom prst="rect">
            <a:avLst/>
          </a:prstGeom>
        </p:spPr>
        <p:txBody>
          <a:bodyPr vert="horz" wrap="square" lIns="91440" tIns="45720" rIns="91440" bIns="45720" numCol="1" anchor="t" anchorCtr="0" compatLnSpc="1">
            <a:prstTxWarp prst="textNoShape">
              <a:avLst/>
            </a:prstTxWarp>
          </a:bodyPr>
          <a:lstStyle>
            <a:lvl1pPr marL="0" indent="0" eaLnBrk="1" hangingPunct="1">
              <a:buFont typeface="+mj-lt"/>
              <a:buNone/>
              <a:defRPr sz="1200">
                <a:latin typeface="Gill Snas"/>
              </a:defRPr>
            </a:lvl1pPr>
          </a:lstStyle>
          <a:p>
            <a:pPr defTabSz="457189" fontAlgn="base">
              <a:spcBef>
                <a:spcPct val="0"/>
              </a:spcBef>
              <a:spcAft>
                <a:spcPct val="0"/>
              </a:spcAft>
              <a:defRPr/>
            </a:pPr>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2606782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4"/>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4"/>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itchFamily="34" charset="0"/>
              </a:defRPr>
            </a:lvl1pPr>
          </a:lstStyle>
          <a:p>
            <a:pPr defTabSz="457189" fontAlgn="base">
              <a:spcBef>
                <a:spcPct val="0"/>
              </a:spcBef>
              <a:spcAft>
                <a:spcPct val="0"/>
              </a:spcAft>
              <a:defRPr/>
            </a:pPr>
            <a:fld id="{323CC708-85E7-4A46-A620-C2CE50739D59}" type="datetime1">
              <a:rPr lang="en-US" smtClean="0">
                <a:solidFill>
                  <a:prstClr val="black"/>
                </a:solidFill>
                <a:ea typeface="ＭＳ Ｐゴシック" pitchFamily="34" charset="-128"/>
              </a:rPr>
              <a:pPr defTabSz="457189" fontAlgn="base">
                <a:spcBef>
                  <a:spcPct val="0"/>
                </a:spcBef>
                <a:spcAft>
                  <a:spcPct val="0"/>
                </a:spcAft>
                <a:defRPr/>
              </a:pPr>
              <a:t>6/1/2018</a:t>
            </a:fld>
            <a:endParaRPr lang="en-US" dirty="0">
              <a:solidFill>
                <a:prstClr val="black"/>
              </a:solidFill>
              <a:ea typeface="ＭＳ Ｐゴシック" pitchFamily="34" charset="-128"/>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defTabSz="457189">
              <a:defRPr/>
            </a:pPr>
            <a:endParaRPr lang="en-US" dirty="0">
              <a:solidFill>
                <a:prstClr val="black"/>
              </a:solidFill>
            </a:endParaRPr>
          </a:p>
        </p:txBody>
      </p:sp>
      <p:sp>
        <p:nvSpPr>
          <p:cNvPr id="6" name="Slide Number Placeholder 5"/>
          <p:cNvSpPr>
            <a:spLocks noGrp="1"/>
          </p:cNvSpPr>
          <p:nvPr>
            <p:ph type="sldNum" sz="quarter" idx="12"/>
          </p:nvPr>
        </p:nvSpPr>
        <p:spPr>
          <a:xfrm>
            <a:off x="101600" y="6534154"/>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buFont typeface="Calibri" pitchFamily="34" charset="0"/>
              <a:buAutoNum type="arabicPeriod"/>
              <a:defRPr sz="1200">
                <a:latin typeface="Gill Snas" charset="0"/>
              </a:defRPr>
            </a:lvl1pPr>
          </a:lstStyle>
          <a:p>
            <a:pPr defTabSz="457189" fontAlgn="base">
              <a:spcBef>
                <a:spcPct val="0"/>
              </a:spcBef>
              <a:spcAft>
                <a:spcPct val="0"/>
              </a:spcAft>
            </a:pPr>
            <a:fld id="{4276DCAD-873A-4EBA-8CF0-2DAA88FB7350}" type="slidenum">
              <a:rPr lang="en-US" altLang="en-US" smtClean="0">
                <a:solidFill>
                  <a:prstClr val="black"/>
                </a:solidFill>
                <a:ea typeface="ＭＳ Ｐゴシック" pitchFamily="34" charset="-128"/>
              </a:rPr>
              <a:pPr defTabSz="457189" fontAlgn="base">
                <a:spcBef>
                  <a:spcPct val="0"/>
                </a:spcBef>
                <a:spcAft>
                  <a:spcPct val="0"/>
                </a:spcAft>
              </a:pPr>
              <a:t>‹#›</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3809300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4"/>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itchFamily="34" charset="0"/>
              </a:defRPr>
            </a:lvl1pPr>
          </a:lstStyle>
          <a:p>
            <a:pPr defTabSz="457189" fontAlgn="base">
              <a:spcBef>
                <a:spcPct val="0"/>
              </a:spcBef>
              <a:spcAft>
                <a:spcPct val="0"/>
              </a:spcAft>
              <a:defRPr/>
            </a:pPr>
            <a:fld id="{601EBC70-AE84-41EE-8FFF-1F8D27206D9B}" type="datetime1">
              <a:rPr lang="en-US" smtClean="0">
                <a:solidFill>
                  <a:prstClr val="black"/>
                </a:solidFill>
                <a:ea typeface="ＭＳ Ｐゴシック" pitchFamily="34" charset="-128"/>
              </a:rPr>
              <a:pPr defTabSz="457189" fontAlgn="base">
                <a:spcBef>
                  <a:spcPct val="0"/>
                </a:spcBef>
                <a:spcAft>
                  <a:spcPct val="0"/>
                </a:spcAft>
                <a:defRPr/>
              </a:pPr>
              <a:t>6/1/2018</a:t>
            </a:fld>
            <a:endParaRPr lang="en-US" dirty="0">
              <a:solidFill>
                <a:prstClr val="black"/>
              </a:solidFill>
              <a:ea typeface="ＭＳ Ｐゴシック" pitchFamily="34" charset="-128"/>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defTabSz="457189">
              <a:defRPr/>
            </a:pPr>
            <a:endParaRPr lang="en-US" dirty="0">
              <a:solidFill>
                <a:prstClr val="black"/>
              </a:solidFill>
            </a:endParaRPr>
          </a:p>
        </p:txBody>
      </p:sp>
      <p:sp>
        <p:nvSpPr>
          <p:cNvPr id="6" name="Slide Number Placeholder 5"/>
          <p:cNvSpPr>
            <a:spLocks noGrp="1"/>
          </p:cNvSpPr>
          <p:nvPr>
            <p:ph type="sldNum" sz="quarter" idx="12"/>
          </p:nvPr>
        </p:nvSpPr>
        <p:spPr>
          <a:xfrm>
            <a:off x="88900" y="6538917"/>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buFont typeface="Calibri" pitchFamily="34" charset="0"/>
              <a:buAutoNum type="arabicPeriod"/>
              <a:defRPr sz="1200">
                <a:latin typeface="Gill Snas" charset="0"/>
              </a:defRPr>
            </a:lvl1pPr>
          </a:lstStyle>
          <a:p>
            <a:pPr defTabSz="457189" fontAlgn="base">
              <a:spcBef>
                <a:spcPct val="0"/>
              </a:spcBef>
              <a:spcAft>
                <a:spcPct val="0"/>
              </a:spcAft>
            </a:pPr>
            <a:fld id="{ED38CB0F-D2AE-429B-9AF1-D8CD8BE4AC2C}" type="slidenum">
              <a:rPr lang="en-US" altLang="en-US" smtClean="0">
                <a:solidFill>
                  <a:prstClr val="black"/>
                </a:solidFill>
                <a:ea typeface="ＭＳ Ｐゴシック" pitchFamily="34" charset="-128"/>
              </a:rPr>
              <a:pPr defTabSz="457189" fontAlgn="base">
                <a:spcBef>
                  <a:spcPct val="0"/>
                </a:spcBef>
                <a:spcAft>
                  <a:spcPct val="0"/>
                </a:spcAft>
              </a:pPr>
              <a:t>‹#›</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2476595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422400" y="1417642"/>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558800" y="6059492"/>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itchFamily="34" charset="0"/>
              </a:defRPr>
            </a:lvl1pPr>
          </a:lstStyle>
          <a:p>
            <a:pPr defTabSz="457189" fontAlgn="base">
              <a:spcBef>
                <a:spcPct val="0"/>
              </a:spcBef>
              <a:spcAft>
                <a:spcPct val="0"/>
              </a:spcAft>
              <a:defRPr/>
            </a:pPr>
            <a:fld id="{08253CFF-D1B2-4FE9-83E9-C7F42A20A1F4}" type="datetime1">
              <a:rPr lang="en-US" smtClean="0">
                <a:solidFill>
                  <a:prstClr val="black"/>
                </a:solidFill>
                <a:ea typeface="ＭＳ Ｐゴシック" pitchFamily="34" charset="-128"/>
              </a:rPr>
              <a:pPr defTabSz="457189" fontAlgn="base">
                <a:spcBef>
                  <a:spcPct val="0"/>
                </a:spcBef>
                <a:spcAft>
                  <a:spcPct val="0"/>
                </a:spcAft>
                <a:defRPr/>
              </a:pPr>
              <a:t>6/1/2018</a:t>
            </a:fld>
            <a:endParaRPr lang="en-US" dirty="0">
              <a:solidFill>
                <a:prstClr val="black"/>
              </a:solidFill>
              <a:ea typeface="ＭＳ Ｐゴシック" pitchFamily="34" charset="-128"/>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defTabSz="457189">
              <a:defRPr/>
            </a:pPr>
            <a:endParaRPr lang="en-US" dirty="0">
              <a:solidFill>
                <a:prstClr val="black"/>
              </a:solidFill>
            </a:endParaRPr>
          </a:p>
        </p:txBody>
      </p:sp>
      <p:sp>
        <p:nvSpPr>
          <p:cNvPr id="6" name="Slide Number Placeholder 5"/>
          <p:cNvSpPr>
            <a:spLocks noGrp="1"/>
          </p:cNvSpPr>
          <p:nvPr>
            <p:ph type="sldNum" sz="quarter" idx="12"/>
          </p:nvPr>
        </p:nvSpPr>
        <p:spPr>
          <a:xfrm>
            <a:off x="2" y="6538913"/>
            <a:ext cx="1439863" cy="323850"/>
          </a:xfrm>
          <a:prstGeom prst="rect">
            <a:avLst/>
          </a:prstGeom>
        </p:spPr>
        <p:txBody>
          <a:bodyPr vert="horz" wrap="square" lIns="72000" tIns="36000" rIns="91440" bIns="45720" numCol="1" anchor="t" anchorCtr="0" compatLnSpc="1">
            <a:prstTxWarp prst="textNoShape">
              <a:avLst/>
            </a:prstTxWarp>
          </a:bodyPr>
          <a:lstStyle>
            <a:lvl1pPr marL="0" indent="0" eaLnBrk="1" hangingPunct="1">
              <a:buFont typeface="+mj-lt"/>
              <a:buNone/>
              <a:defRPr sz="1200">
                <a:latin typeface="Gill Snas"/>
              </a:defRPr>
            </a:lvl1pPr>
          </a:lstStyle>
          <a:p>
            <a:pPr defTabSz="457189" fontAlgn="base">
              <a:spcBef>
                <a:spcPct val="0"/>
              </a:spcBef>
              <a:spcAft>
                <a:spcPct val="0"/>
              </a:spcAft>
              <a:defRPr/>
            </a:pPr>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3975133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232400" y="6537329"/>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itchFamily="34" charset="0"/>
              </a:defRPr>
            </a:lvl1pPr>
          </a:lstStyle>
          <a:p>
            <a:pPr defTabSz="457189" fontAlgn="base">
              <a:spcBef>
                <a:spcPct val="0"/>
              </a:spcBef>
              <a:spcAft>
                <a:spcPct val="0"/>
              </a:spcAft>
              <a:defRPr/>
            </a:pPr>
            <a:fld id="{2455B14C-619C-4C7E-810C-0F7051766A69}" type="datetime1">
              <a:rPr lang="en-US" smtClean="0">
                <a:solidFill>
                  <a:prstClr val="black"/>
                </a:solidFill>
                <a:ea typeface="ＭＳ Ｐゴシック" pitchFamily="34" charset="-128"/>
              </a:rPr>
              <a:pPr defTabSz="457189" fontAlgn="base">
                <a:spcBef>
                  <a:spcPct val="0"/>
                </a:spcBef>
                <a:spcAft>
                  <a:spcPct val="0"/>
                </a:spcAft>
                <a:defRPr/>
              </a:pPr>
              <a:t>6/1/2018</a:t>
            </a:fld>
            <a:endParaRPr lang="en-US" dirty="0">
              <a:solidFill>
                <a:prstClr val="black"/>
              </a:solidFill>
              <a:ea typeface="ＭＳ Ｐゴシック" pitchFamily="34" charset="-128"/>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defTabSz="457189">
              <a:defRPr/>
            </a:pPr>
            <a:endParaRPr lang="en-US" dirty="0">
              <a:solidFill>
                <a:prstClr val="black"/>
              </a:solidFill>
            </a:endParaRPr>
          </a:p>
        </p:txBody>
      </p:sp>
      <p:sp>
        <p:nvSpPr>
          <p:cNvPr id="6" name="Slide Number Placeholder 5"/>
          <p:cNvSpPr>
            <a:spLocks noGrp="1"/>
          </p:cNvSpPr>
          <p:nvPr>
            <p:ph type="sldNum" sz="quarter" idx="12"/>
          </p:nvPr>
        </p:nvSpPr>
        <p:spPr>
          <a:xfrm>
            <a:off x="0" y="6538917"/>
            <a:ext cx="1104900" cy="365125"/>
          </a:xfrm>
          <a:prstGeom prst="rect">
            <a:avLst/>
          </a:prstGeom>
        </p:spPr>
        <p:txBody>
          <a:bodyPr vert="horz" wrap="square" lIns="91440" tIns="45720" rIns="91440" bIns="45720" numCol="1" anchor="t" anchorCtr="0" compatLnSpc="1">
            <a:prstTxWarp prst="textNoShape">
              <a:avLst/>
            </a:prstTxWarp>
          </a:bodyPr>
          <a:lstStyle>
            <a:lvl1pPr eaLnBrk="1" hangingPunct="1">
              <a:buFont typeface="Calibri" pitchFamily="34" charset="0"/>
              <a:buAutoNum type="arabicPeriod"/>
              <a:defRPr sz="1200">
                <a:latin typeface="Gill Snas" charset="0"/>
              </a:defRPr>
            </a:lvl1pPr>
          </a:lstStyle>
          <a:p>
            <a:pPr defTabSz="457189" fontAlgn="base">
              <a:spcBef>
                <a:spcPct val="0"/>
              </a:spcBef>
              <a:spcAft>
                <a:spcPct val="0"/>
              </a:spcAft>
            </a:pPr>
            <a:fld id="{2A06A2E2-3E7B-4DE1-B209-ED36F24E96E3}" type="slidenum">
              <a:rPr lang="en-US" altLang="en-US" smtClean="0">
                <a:solidFill>
                  <a:prstClr val="black"/>
                </a:solidFill>
                <a:ea typeface="ＭＳ Ｐゴシック" pitchFamily="34" charset="-128"/>
              </a:rPr>
              <a:pPr defTabSz="457189" fontAlgn="base">
                <a:spcBef>
                  <a:spcPct val="0"/>
                </a:spcBef>
                <a:spcAft>
                  <a:spcPct val="0"/>
                </a:spcAft>
              </a:pPr>
              <a:t>‹#›</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4062403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7010400" y="6410329"/>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itchFamily="34" charset="0"/>
              </a:defRPr>
            </a:lvl1pPr>
          </a:lstStyle>
          <a:p>
            <a:pPr defTabSz="457189" fontAlgn="base">
              <a:spcBef>
                <a:spcPct val="0"/>
              </a:spcBef>
              <a:spcAft>
                <a:spcPct val="0"/>
              </a:spcAft>
              <a:defRPr/>
            </a:pPr>
            <a:fld id="{D8B61F8F-95E0-457A-AB0E-90F92DFA1C77}" type="datetime1">
              <a:rPr lang="en-US" smtClean="0">
                <a:solidFill>
                  <a:prstClr val="black"/>
                </a:solidFill>
                <a:ea typeface="ＭＳ Ｐゴシック" pitchFamily="34" charset="-128"/>
              </a:rPr>
              <a:pPr defTabSz="457189" fontAlgn="base">
                <a:spcBef>
                  <a:spcPct val="0"/>
                </a:spcBef>
                <a:spcAft>
                  <a:spcPct val="0"/>
                </a:spcAft>
                <a:defRPr/>
              </a:pPr>
              <a:t>6/1/2018</a:t>
            </a:fld>
            <a:endParaRPr lang="en-US" dirty="0">
              <a:solidFill>
                <a:prstClr val="black"/>
              </a:solidFill>
              <a:ea typeface="ＭＳ Ｐゴシック" pitchFamily="34" charset="-128"/>
            </a:endParaRPr>
          </a:p>
        </p:txBody>
      </p:sp>
      <p:sp>
        <p:nvSpPr>
          <p:cNvPr id="6" name="Footer Placeholder 5"/>
          <p:cNvSpPr>
            <a:spLocks noGrp="1"/>
          </p:cNvSpPr>
          <p:nvPr>
            <p:ph type="ftr" sz="quarter" idx="11"/>
          </p:nvPr>
        </p:nvSpPr>
        <p:spPr>
          <a:xfrm>
            <a:off x="3771900" y="6496054"/>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defTabSz="457189">
              <a:defRPr/>
            </a:pPr>
            <a:endParaRPr lang="en-US" dirty="0">
              <a:solidFill>
                <a:prstClr val="black"/>
              </a:solidFill>
            </a:endParaRPr>
          </a:p>
        </p:txBody>
      </p:sp>
      <p:sp>
        <p:nvSpPr>
          <p:cNvPr id="7" name="Slide Number Placeholder 6"/>
          <p:cNvSpPr>
            <a:spLocks noGrp="1"/>
          </p:cNvSpPr>
          <p:nvPr>
            <p:ph type="sldNum" sz="quarter" idx="12"/>
          </p:nvPr>
        </p:nvSpPr>
        <p:spPr>
          <a:xfrm>
            <a:off x="0" y="6515104"/>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buFont typeface="Calibri" pitchFamily="34" charset="0"/>
              <a:buAutoNum type="arabicPeriod"/>
              <a:defRPr sz="1200">
                <a:latin typeface="Gill Snas" charset="0"/>
              </a:defRPr>
            </a:lvl1pPr>
          </a:lstStyle>
          <a:p>
            <a:pPr defTabSz="457189" fontAlgn="base">
              <a:spcBef>
                <a:spcPct val="0"/>
              </a:spcBef>
              <a:spcAft>
                <a:spcPct val="0"/>
              </a:spcAft>
            </a:pPr>
            <a:fld id="{1AF46532-6F25-4CCA-9692-A18EFA64D951}" type="slidenum">
              <a:rPr lang="en-US" altLang="en-US" smtClean="0">
                <a:solidFill>
                  <a:prstClr val="black"/>
                </a:solidFill>
                <a:ea typeface="ＭＳ Ｐゴシック" pitchFamily="34" charset="-128"/>
              </a:rPr>
              <a:pPr defTabSz="457189" fontAlgn="base">
                <a:spcBef>
                  <a:spcPct val="0"/>
                </a:spcBef>
                <a:spcAft>
                  <a:spcPct val="0"/>
                </a:spcAft>
              </a:pPr>
              <a:t>‹#›</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2655787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4"/>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itchFamily="34" charset="0"/>
              </a:defRPr>
            </a:lvl1pPr>
          </a:lstStyle>
          <a:p>
            <a:pPr defTabSz="457189" fontAlgn="base">
              <a:spcBef>
                <a:spcPct val="0"/>
              </a:spcBef>
              <a:spcAft>
                <a:spcPct val="0"/>
              </a:spcAft>
              <a:defRPr/>
            </a:pPr>
            <a:fld id="{C848EB19-060B-4ECB-B83B-49BA7A3B56F2}" type="datetime1">
              <a:rPr lang="en-US" smtClean="0">
                <a:solidFill>
                  <a:prstClr val="black"/>
                </a:solidFill>
                <a:ea typeface="ＭＳ Ｐゴシック" pitchFamily="34" charset="-128"/>
              </a:rPr>
              <a:pPr defTabSz="457189" fontAlgn="base">
                <a:spcBef>
                  <a:spcPct val="0"/>
                </a:spcBef>
                <a:spcAft>
                  <a:spcPct val="0"/>
                </a:spcAft>
                <a:defRPr/>
              </a:pPr>
              <a:t>6/1/2018</a:t>
            </a:fld>
            <a:endParaRPr lang="en-US" dirty="0">
              <a:solidFill>
                <a:prstClr val="black"/>
              </a:solidFill>
              <a:ea typeface="ＭＳ Ｐゴシック" pitchFamily="34" charset="-128"/>
            </a:endParaRPr>
          </a:p>
        </p:txBody>
      </p:sp>
      <p:sp>
        <p:nvSpPr>
          <p:cNvPr id="8" name="Footer Placeholder 7"/>
          <p:cNvSpPr>
            <a:spLocks noGrp="1"/>
          </p:cNvSpPr>
          <p:nvPr>
            <p:ph type="ftr" sz="quarter" idx="11"/>
          </p:nvPr>
        </p:nvSpPr>
        <p:spPr>
          <a:xfrm>
            <a:off x="3124200" y="6356354"/>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defTabSz="457189">
              <a:defRPr/>
            </a:pPr>
            <a:endParaRPr lang="en-US" dirty="0">
              <a:solidFill>
                <a:prstClr val="black"/>
              </a:solidFill>
            </a:endParaRPr>
          </a:p>
        </p:txBody>
      </p:sp>
      <p:sp>
        <p:nvSpPr>
          <p:cNvPr id="9" name="Slide Number Placeholder 8"/>
          <p:cNvSpPr>
            <a:spLocks noGrp="1"/>
          </p:cNvSpPr>
          <p:nvPr>
            <p:ph type="sldNum" sz="quarter" idx="12"/>
          </p:nvPr>
        </p:nvSpPr>
        <p:spPr>
          <a:xfrm>
            <a:off x="0" y="6538917"/>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buFont typeface="Calibri" pitchFamily="34" charset="0"/>
              <a:buAutoNum type="arabicPeriod"/>
              <a:defRPr sz="1200">
                <a:latin typeface="Gill Snas" charset="0"/>
              </a:defRPr>
            </a:lvl1pPr>
          </a:lstStyle>
          <a:p>
            <a:pPr defTabSz="457189" fontAlgn="base">
              <a:spcBef>
                <a:spcPct val="0"/>
              </a:spcBef>
              <a:spcAft>
                <a:spcPct val="0"/>
              </a:spcAft>
            </a:pPr>
            <a:fld id="{16FF4E4C-23A3-462A-955D-5CD59CD59B8D}" type="slidenum">
              <a:rPr lang="en-US" altLang="en-US" smtClean="0">
                <a:solidFill>
                  <a:prstClr val="black"/>
                </a:solidFill>
                <a:ea typeface="ＭＳ Ｐゴシック" pitchFamily="34" charset="-128"/>
              </a:rPr>
              <a:pPr defTabSz="457189" fontAlgn="base">
                <a:spcBef>
                  <a:spcPct val="0"/>
                </a:spcBef>
                <a:spcAft>
                  <a:spcPct val="0"/>
                </a:spcAft>
              </a:pPr>
              <a:t>‹#›</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65695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p>
        </p:txBody>
      </p:sp>
      <p:sp>
        <p:nvSpPr>
          <p:cNvPr id="3" name="Date Placeholder 2"/>
          <p:cNvSpPr>
            <a:spLocks noGrp="1"/>
          </p:cNvSpPr>
          <p:nvPr>
            <p:ph type="dt" sz="half" idx="10"/>
          </p:nvPr>
        </p:nvSpPr>
        <p:spPr>
          <a:xfrm>
            <a:off x="457200" y="6356354"/>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itchFamily="34" charset="0"/>
              </a:defRPr>
            </a:lvl1pPr>
          </a:lstStyle>
          <a:p>
            <a:pPr defTabSz="457189" fontAlgn="base">
              <a:spcBef>
                <a:spcPct val="0"/>
              </a:spcBef>
              <a:spcAft>
                <a:spcPct val="0"/>
              </a:spcAft>
              <a:defRPr/>
            </a:pPr>
            <a:fld id="{2C7ADA4B-CEAA-4AC8-8DFB-555BF6E11EB0}" type="datetime1">
              <a:rPr lang="en-US" smtClean="0">
                <a:solidFill>
                  <a:prstClr val="black"/>
                </a:solidFill>
                <a:ea typeface="ＭＳ Ｐゴシック" pitchFamily="34" charset="-128"/>
              </a:rPr>
              <a:pPr defTabSz="457189" fontAlgn="base">
                <a:spcBef>
                  <a:spcPct val="0"/>
                </a:spcBef>
                <a:spcAft>
                  <a:spcPct val="0"/>
                </a:spcAft>
                <a:defRPr/>
              </a:pPr>
              <a:t>6/1/2018</a:t>
            </a:fld>
            <a:endParaRPr lang="en-US" dirty="0">
              <a:solidFill>
                <a:prstClr val="black"/>
              </a:solidFill>
              <a:ea typeface="ＭＳ Ｐゴシック" pitchFamily="34" charset="-128"/>
            </a:endParaRPr>
          </a:p>
        </p:txBody>
      </p:sp>
      <p:sp>
        <p:nvSpPr>
          <p:cNvPr id="4" name="Footer Placeholder 3"/>
          <p:cNvSpPr>
            <a:spLocks noGrp="1"/>
          </p:cNvSpPr>
          <p:nvPr>
            <p:ph type="ftr" sz="quarter" idx="11"/>
          </p:nvPr>
        </p:nvSpPr>
        <p:spPr>
          <a:xfrm>
            <a:off x="3124200" y="6356354"/>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defTabSz="457189">
              <a:defRPr/>
            </a:pPr>
            <a:endParaRPr lang="en-US" dirty="0">
              <a:solidFill>
                <a:prstClr val="black"/>
              </a:solidFill>
            </a:endParaRPr>
          </a:p>
        </p:txBody>
      </p:sp>
      <p:sp>
        <p:nvSpPr>
          <p:cNvPr id="5" name="Slide Number Placeholder 4"/>
          <p:cNvSpPr>
            <a:spLocks noGrp="1"/>
          </p:cNvSpPr>
          <p:nvPr>
            <p:ph type="sldNum" sz="quarter" idx="12"/>
          </p:nvPr>
        </p:nvSpPr>
        <p:spPr>
          <a:xfrm>
            <a:off x="0" y="6492879"/>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buFont typeface="Calibri" pitchFamily="34" charset="0"/>
              <a:buAutoNum type="arabicPeriod"/>
              <a:defRPr sz="1200">
                <a:latin typeface="Gill Snas" charset="0"/>
              </a:defRPr>
            </a:lvl1pPr>
          </a:lstStyle>
          <a:p>
            <a:pPr defTabSz="457189" fontAlgn="base">
              <a:spcBef>
                <a:spcPct val="0"/>
              </a:spcBef>
              <a:spcAft>
                <a:spcPct val="0"/>
              </a:spcAft>
            </a:pPr>
            <a:fld id="{041BE2F0-D0B6-4A04-91D1-CFD1FC86EDE6}" type="slidenum">
              <a:rPr lang="en-US" altLang="en-US" smtClean="0">
                <a:solidFill>
                  <a:prstClr val="black"/>
                </a:solidFill>
                <a:ea typeface="ＭＳ Ｐゴシック" pitchFamily="34" charset="-128"/>
              </a:rPr>
              <a:pPr defTabSz="457189" fontAlgn="base">
                <a:spcBef>
                  <a:spcPct val="0"/>
                </a:spcBef>
                <a:spcAft>
                  <a:spcPct val="0"/>
                </a:spcAft>
              </a:pPr>
              <a:t>‹#›</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3907891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4"/>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itchFamily="34" charset="0"/>
              </a:defRPr>
            </a:lvl1pPr>
          </a:lstStyle>
          <a:p>
            <a:pPr defTabSz="457189" fontAlgn="base">
              <a:spcBef>
                <a:spcPct val="0"/>
              </a:spcBef>
              <a:spcAft>
                <a:spcPct val="0"/>
              </a:spcAft>
              <a:defRPr/>
            </a:pPr>
            <a:fld id="{EBED1F12-171C-4589-9BDE-F09C7D1EF6EA}" type="datetime1">
              <a:rPr lang="en-US" smtClean="0">
                <a:solidFill>
                  <a:prstClr val="black"/>
                </a:solidFill>
                <a:ea typeface="ＭＳ Ｐゴシック" pitchFamily="34" charset="-128"/>
              </a:rPr>
              <a:pPr defTabSz="457189" fontAlgn="base">
                <a:spcBef>
                  <a:spcPct val="0"/>
                </a:spcBef>
                <a:spcAft>
                  <a:spcPct val="0"/>
                </a:spcAft>
                <a:defRPr/>
              </a:pPr>
              <a:t>6/1/2018</a:t>
            </a:fld>
            <a:endParaRPr lang="en-US" dirty="0">
              <a:solidFill>
                <a:prstClr val="black"/>
              </a:solidFill>
              <a:ea typeface="ＭＳ Ｐゴシック" pitchFamily="34" charset="-128"/>
            </a:endParaRPr>
          </a:p>
        </p:txBody>
      </p:sp>
      <p:sp>
        <p:nvSpPr>
          <p:cNvPr id="3" name="Footer Placeholder 2"/>
          <p:cNvSpPr>
            <a:spLocks noGrp="1"/>
          </p:cNvSpPr>
          <p:nvPr>
            <p:ph type="ftr" sz="quarter" idx="11"/>
          </p:nvPr>
        </p:nvSpPr>
        <p:spPr>
          <a:xfrm>
            <a:off x="3124200" y="6356354"/>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defTabSz="457189">
              <a:defRPr/>
            </a:pPr>
            <a:endParaRPr lang="en-US" dirty="0">
              <a:solidFill>
                <a:prstClr val="black"/>
              </a:solidFill>
            </a:endParaRPr>
          </a:p>
        </p:txBody>
      </p:sp>
      <p:sp>
        <p:nvSpPr>
          <p:cNvPr id="4" name="Slide Number Placeholder 3"/>
          <p:cNvSpPr>
            <a:spLocks noGrp="1"/>
          </p:cNvSpPr>
          <p:nvPr>
            <p:ph type="sldNum" sz="quarter" idx="12"/>
          </p:nvPr>
        </p:nvSpPr>
        <p:spPr>
          <a:xfrm>
            <a:off x="0" y="6511929"/>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buFont typeface="Calibri" pitchFamily="34" charset="0"/>
              <a:buAutoNum type="arabicPeriod"/>
              <a:defRPr sz="1200">
                <a:latin typeface="Gill Snas" charset="0"/>
              </a:defRPr>
            </a:lvl1p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2001077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4"/>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itchFamily="34" charset="0"/>
              </a:defRPr>
            </a:lvl1pPr>
          </a:lstStyle>
          <a:p>
            <a:pPr defTabSz="457189" fontAlgn="base">
              <a:spcBef>
                <a:spcPct val="0"/>
              </a:spcBef>
              <a:spcAft>
                <a:spcPct val="0"/>
              </a:spcAft>
              <a:defRPr/>
            </a:pPr>
            <a:fld id="{284D868F-7B91-405E-A276-CB74920CF174}" type="datetime1">
              <a:rPr lang="en-US" smtClean="0">
                <a:solidFill>
                  <a:prstClr val="black"/>
                </a:solidFill>
                <a:ea typeface="ＭＳ Ｐゴシック" pitchFamily="34" charset="-128"/>
              </a:rPr>
              <a:pPr defTabSz="457189" fontAlgn="base">
                <a:spcBef>
                  <a:spcPct val="0"/>
                </a:spcBef>
                <a:spcAft>
                  <a:spcPct val="0"/>
                </a:spcAft>
                <a:defRPr/>
              </a:pPr>
              <a:t>6/1/2018</a:t>
            </a:fld>
            <a:endParaRPr lang="en-US" dirty="0">
              <a:solidFill>
                <a:prstClr val="black"/>
              </a:solidFill>
              <a:ea typeface="ＭＳ Ｐゴシック" pitchFamily="34" charset="-128"/>
            </a:endParaRPr>
          </a:p>
        </p:txBody>
      </p:sp>
      <p:sp>
        <p:nvSpPr>
          <p:cNvPr id="6" name="Footer Placeholder 5"/>
          <p:cNvSpPr>
            <a:spLocks noGrp="1"/>
          </p:cNvSpPr>
          <p:nvPr>
            <p:ph type="ftr" sz="quarter" idx="11"/>
          </p:nvPr>
        </p:nvSpPr>
        <p:spPr>
          <a:xfrm>
            <a:off x="3124200" y="6356354"/>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defTabSz="457189">
              <a:defRPr/>
            </a:pPr>
            <a:endParaRPr lang="en-US" dirty="0">
              <a:solidFill>
                <a:prstClr val="black"/>
              </a:solidFill>
            </a:endParaRPr>
          </a:p>
        </p:txBody>
      </p:sp>
      <p:sp>
        <p:nvSpPr>
          <p:cNvPr id="7" name="Slide Number Placeholder 6"/>
          <p:cNvSpPr>
            <a:spLocks noGrp="1"/>
          </p:cNvSpPr>
          <p:nvPr>
            <p:ph type="sldNum" sz="quarter" idx="12"/>
          </p:nvPr>
        </p:nvSpPr>
        <p:spPr>
          <a:xfrm>
            <a:off x="0" y="6492879"/>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atin typeface="Gill Snas" charset="0"/>
              </a:defRPr>
            </a:lvl1pPr>
          </a:lstStyle>
          <a:p>
            <a:pPr defTabSz="457189" fontAlgn="base">
              <a:spcBef>
                <a:spcPct val="0"/>
              </a:spcBef>
              <a:spcAft>
                <a:spcPct val="0"/>
              </a:spcAft>
              <a:defRPr/>
            </a:pPr>
            <a:fld id="{9902E340-6B42-4F3F-AED2-68C4F37921DF}" type="slidenum">
              <a:rPr lang="en-US" altLang="en-US">
                <a:solidFill>
                  <a:prstClr val="black"/>
                </a:solidFill>
                <a:ea typeface="ＭＳ Ｐゴシック" pitchFamily="34" charset="-128"/>
              </a:rPr>
              <a:pPr defTabSz="457189" fontAlgn="base">
                <a:spcBef>
                  <a:spcPct val="0"/>
                </a:spcBef>
                <a:spcAft>
                  <a:spcPct val="0"/>
                </a:spcAft>
                <a:defRPr/>
              </a:pPr>
              <a:t>‹#›</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513828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4"/>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itchFamily="34" charset="0"/>
              </a:defRPr>
            </a:lvl1pPr>
          </a:lstStyle>
          <a:p>
            <a:pPr defTabSz="457189" fontAlgn="base">
              <a:spcBef>
                <a:spcPct val="0"/>
              </a:spcBef>
              <a:spcAft>
                <a:spcPct val="0"/>
              </a:spcAft>
              <a:defRPr/>
            </a:pPr>
            <a:fld id="{1B8B46E1-5716-418B-9597-351358B82845}" type="datetime1">
              <a:rPr lang="en-US" smtClean="0">
                <a:solidFill>
                  <a:prstClr val="black"/>
                </a:solidFill>
                <a:ea typeface="ＭＳ Ｐゴシック" pitchFamily="34" charset="-128"/>
              </a:rPr>
              <a:pPr defTabSz="457189" fontAlgn="base">
                <a:spcBef>
                  <a:spcPct val="0"/>
                </a:spcBef>
                <a:spcAft>
                  <a:spcPct val="0"/>
                </a:spcAft>
                <a:defRPr/>
              </a:pPr>
              <a:t>6/1/2018</a:t>
            </a:fld>
            <a:endParaRPr lang="en-US" dirty="0">
              <a:solidFill>
                <a:prstClr val="black"/>
              </a:solidFill>
              <a:ea typeface="ＭＳ Ｐゴシック" pitchFamily="34" charset="-128"/>
            </a:endParaRPr>
          </a:p>
        </p:txBody>
      </p:sp>
      <p:sp>
        <p:nvSpPr>
          <p:cNvPr id="6" name="Footer Placeholder 5"/>
          <p:cNvSpPr>
            <a:spLocks noGrp="1"/>
          </p:cNvSpPr>
          <p:nvPr>
            <p:ph type="ftr" sz="quarter" idx="11"/>
          </p:nvPr>
        </p:nvSpPr>
        <p:spPr>
          <a:xfrm>
            <a:off x="3124200" y="6356354"/>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defTabSz="457189">
              <a:defRPr/>
            </a:pPr>
            <a:endParaRPr lang="en-US" dirty="0">
              <a:solidFill>
                <a:prstClr val="black"/>
              </a:solidFill>
            </a:endParaRPr>
          </a:p>
        </p:txBody>
      </p:sp>
      <p:sp>
        <p:nvSpPr>
          <p:cNvPr id="7" name="Slide Number Placeholder 6"/>
          <p:cNvSpPr>
            <a:spLocks noGrp="1"/>
          </p:cNvSpPr>
          <p:nvPr>
            <p:ph type="sldNum" sz="quarter" idx="12"/>
          </p:nvPr>
        </p:nvSpPr>
        <p:spPr>
          <a:xfrm>
            <a:off x="0" y="6569079"/>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buFont typeface="Calibri" pitchFamily="34" charset="0"/>
              <a:buAutoNum type="arabicPeriod"/>
              <a:defRPr sz="1200">
                <a:latin typeface="Gill Snas" charset="0"/>
              </a:defRPr>
            </a:lvl1pPr>
          </a:lstStyle>
          <a:p>
            <a:pPr defTabSz="457189" fontAlgn="base">
              <a:spcBef>
                <a:spcPct val="0"/>
              </a:spcBef>
              <a:spcAft>
                <a:spcPct val="0"/>
              </a:spcAft>
            </a:pPr>
            <a:fld id="{F5E29352-B9AC-42BD-A146-B2D70AACB80F}" type="slidenum">
              <a:rPr lang="en-US" altLang="en-US" smtClean="0">
                <a:solidFill>
                  <a:prstClr val="black"/>
                </a:solidFill>
                <a:ea typeface="ＭＳ Ｐゴシック" pitchFamily="34" charset="-128"/>
              </a:rPr>
              <a:pPr defTabSz="457189" fontAlgn="base">
                <a:spcBef>
                  <a:spcPct val="0"/>
                </a:spcBef>
                <a:spcAft>
                  <a:spcPct val="0"/>
                </a:spcAft>
              </a:pPr>
              <a:t>‹#›</a:t>
            </a:fld>
            <a:endParaRPr lang="en-US" altLang="en-US" dirty="0">
              <a:solidFill>
                <a:prstClr val="black"/>
              </a:solidFill>
              <a:ea typeface="ＭＳ Ｐゴシック" pitchFamily="34" charset="-128"/>
            </a:endParaRPr>
          </a:p>
        </p:txBody>
      </p:sp>
    </p:spTree>
    <p:extLst>
      <p:ext uri="{BB962C8B-B14F-4D97-AF65-F5344CB8AC3E}">
        <p14:creationId xmlns:p14="http://schemas.microsoft.com/office/powerpoint/2010/main" val="1248284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DWS Slide Pages1.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1291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p:titleStyle>
    <p:bodyStyle>
      <a:lvl1pPr marL="342891" indent="-342891" algn="l" defTabSz="457189"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32" indent="-285744" algn="l" defTabSz="457189"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2971" indent="-228594" algn="l" defTabSz="457189"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160" indent="-228594" algn="l" defTabSz="457189"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349" indent="-228594" algn="l" defTabSz="457189"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jpe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www.google.co.za/url?sa=i&amp;rct=j&amp;q=&amp;esrc=s&amp;frm=1&amp;source=images&amp;cd=&amp;cad=rja&amp;uact=8&amp;docid=f1oFwJurHfL9wM&amp;tbnid=ZmKuZ5qqreD-TM:&amp;ved=0CAUQjRw&amp;url=http://www.sustainabilitycoalition.org/the-three-es-of-sustainability/&amp;ei=uLmOU_ONFIPT0QWu1oC4Ag&amp;psig=AFQjCNH3gaVVtjarVFvBzGK6_TxYAD-m0w&amp;ust=1401948800631907" TargetMode="External"/><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hyperlink" Target="http://www.google.co.za/url?sa=i&amp;rct=j&amp;q=&amp;esrc=s&amp;frm=1&amp;source=images&amp;cd=&amp;cad=rja&amp;uact=8&amp;docid=MJ2Q81Bi6ykaJM&amp;tbnid=V1ONxa-KxJOwjM:&amp;ved=0CAUQjRw&amp;url=http://www.clearcreekwater.org/watershed-management.html&amp;ei=A7iOU6atF6il0QXL5oHwBg&amp;psig=AFQjCNHhPuqC68Eu4gOkhQKy0Gf2t73r2Q&amp;ust=1401947425740324" TargetMode="Externa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wmf"/><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6"/>
          <p:cNvSpPr txBox="1">
            <a:spLocks noChangeArrowheads="1"/>
          </p:cNvSpPr>
          <p:nvPr/>
        </p:nvSpPr>
        <p:spPr bwMode="auto">
          <a:xfrm>
            <a:off x="1449388" y="2251075"/>
            <a:ext cx="50895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schemeClr val="bg1"/>
                </a:solidFill>
                <a:effectLst/>
                <a:uLnTx/>
                <a:uFillTx/>
                <a:latin typeface="Gill Sans MT" panose="020B0502020104020203" pitchFamily="34" charset="0"/>
                <a:ea typeface="ＭＳ Ｐゴシック" panose="020B0600070205080204" pitchFamily="34" charset="-128"/>
              </a:rPr>
              <a:t>PRESENTATION TITLE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schemeClr val="bg1"/>
              </a:solidFill>
              <a:effectLst/>
              <a:uLnTx/>
              <a:uFillTx/>
              <a:latin typeface="Gill Sans" charset="0"/>
              <a:ea typeface="ＭＳ Ｐゴシック" panose="020B0600070205080204" pitchFamily="34"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chemeClr val="bg1"/>
                </a:solidFill>
                <a:effectLst/>
                <a:uLnTx/>
                <a:uFillTx/>
                <a:latin typeface="Gill Sans Light" charset="0"/>
                <a:ea typeface="ＭＳ Ｐゴシック" panose="020B0600070205080204" pitchFamily="34" charset="-128"/>
              </a:rPr>
              <a:t>Presented by:</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chemeClr val="bg1"/>
                </a:solidFill>
                <a:effectLst/>
                <a:uLnTx/>
                <a:uFillTx/>
                <a:latin typeface="Gill Sans Light" charset="0"/>
                <a:ea typeface="ＭＳ Ｐゴシック" panose="020B0600070205080204" pitchFamily="34" charset="-128"/>
              </a:rPr>
              <a:t>Name Surname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chemeClr val="bg1"/>
                </a:solidFill>
                <a:effectLst/>
                <a:uLnTx/>
                <a:uFillTx/>
                <a:latin typeface="Gill Sans Light" charset="0"/>
                <a:ea typeface="ＭＳ Ｐゴシック" panose="020B0600070205080204" pitchFamily="34" charset="-128"/>
              </a:rPr>
              <a:t>Directorate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400" b="0" i="0" u="none" strike="noStrike" kern="0" cap="none" spc="0" normalizeH="0" baseline="0" noProof="0" dirty="0">
              <a:ln>
                <a:noFill/>
              </a:ln>
              <a:solidFill>
                <a:schemeClr val="bg1"/>
              </a:solidFill>
              <a:effectLst/>
              <a:uLnTx/>
              <a:uFillTx/>
              <a:latin typeface="Gill Sans Light" charset="0"/>
              <a:ea typeface="ＭＳ Ｐゴシック" panose="020B0600070205080204" pitchFamily="34"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400" b="0" i="0" u="none" strike="noStrike" kern="0" cap="none" spc="0" normalizeH="0" baseline="0" noProof="0" dirty="0">
                <a:ln>
                  <a:noFill/>
                </a:ln>
                <a:solidFill>
                  <a:schemeClr val="bg1"/>
                </a:solidFill>
                <a:effectLst/>
                <a:uLnTx/>
                <a:uFillTx/>
                <a:latin typeface="Gill Sans Light" charset="0"/>
                <a:ea typeface="ＭＳ Ｐゴシック" panose="020B0600070205080204" pitchFamily="34" charset="-128"/>
              </a:rPr>
              <a:t>Date</a:t>
            </a:r>
          </a:p>
        </p:txBody>
      </p:sp>
      <p:pic>
        <p:nvPicPr>
          <p:cNvPr id="15363" name="Picture 1" descr="DWS Slide Cover3.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1" descr="DWS Slide Cover pic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12888"/>
            <a:ext cx="9180513"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1846387" y="1640559"/>
            <a:ext cx="7772400" cy="1067552"/>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2800" b="1" dirty="0">
                <a:latin typeface="Arial" panose="020B0604020202020204" pitchFamily="34" charset="0"/>
                <a:cs typeface="Arial" panose="020B0604020202020204" pitchFamily="34" charset="0"/>
              </a:rPr>
              <a:t>WP 11004: STAKEHOLDER MEETINGS, </a:t>
            </a:r>
            <a:br>
              <a:rPr lang="en-ZA" sz="2800" b="1" dirty="0">
                <a:latin typeface="Arial" panose="020B0604020202020204" pitchFamily="34" charset="0"/>
                <a:cs typeface="Arial" panose="020B0604020202020204" pitchFamily="34" charset="0"/>
              </a:rPr>
            </a:br>
            <a:r>
              <a:rPr lang="en-ZA" sz="2800" b="1" dirty="0">
                <a:latin typeface="Arial" panose="020B0604020202020204" pitchFamily="34" charset="0"/>
                <a:cs typeface="Arial" panose="020B0604020202020204" pitchFamily="34" charset="0"/>
              </a:rPr>
              <a:t>JUNE 2018</a:t>
            </a:r>
            <a:r>
              <a:rPr lang="en-ZA" sz="3200" dirty="0">
                <a:latin typeface="Arial" panose="020B0604020202020204" pitchFamily="34" charset="0"/>
                <a:cs typeface="Arial" panose="020B0604020202020204" pitchFamily="34" charset="0"/>
              </a:rPr>
              <a:t/>
            </a:r>
            <a:br>
              <a:rPr lang="en-ZA" sz="3200" dirty="0">
                <a:latin typeface="Arial" panose="020B0604020202020204" pitchFamily="34" charset="0"/>
                <a:cs typeface="Arial" panose="020B0604020202020204" pitchFamily="34" charset="0"/>
              </a:rPr>
            </a:br>
            <a:r>
              <a:rPr lang="en-ZA" sz="3200" dirty="0">
                <a:latin typeface="Arial" panose="020B0604020202020204" pitchFamily="34" charset="0"/>
                <a:cs typeface="Arial" panose="020B0604020202020204" pitchFamily="34" charset="0"/>
              </a:rPr>
              <a:t/>
            </a:r>
            <a:br>
              <a:rPr lang="en-ZA" sz="3200" dirty="0">
                <a:latin typeface="Arial" panose="020B0604020202020204" pitchFamily="34" charset="0"/>
                <a:cs typeface="Arial" panose="020B0604020202020204" pitchFamily="34" charset="0"/>
              </a:rPr>
            </a:br>
            <a:endParaRPr lang="en-ZA" sz="3200" dirty="0">
              <a:latin typeface="Arial" panose="020B0604020202020204" pitchFamily="34" charset="0"/>
              <a:cs typeface="Arial" panose="020B0604020202020204" pitchFamily="34" charset="0"/>
            </a:endParaRPr>
          </a:p>
        </p:txBody>
      </p:sp>
      <p:sp>
        <p:nvSpPr>
          <p:cNvPr id="8" name="Subtitle 2"/>
          <p:cNvSpPr txBox="1">
            <a:spLocks/>
          </p:cNvSpPr>
          <p:nvPr/>
        </p:nvSpPr>
        <p:spPr>
          <a:xfrm>
            <a:off x="2561900" y="2660127"/>
            <a:ext cx="6773164" cy="2979641"/>
          </a:xfrm>
          <a:prstGeom prst="rect">
            <a:avLst/>
          </a:prstGeom>
        </p:spPr>
        <p:txBody>
          <a:bodyPr/>
          <a:lstStyle>
            <a:lvl1pPr marL="342891" indent="-342891" algn="l" defTabSz="457189"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32" indent="-285744" algn="l" defTabSz="457189"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2971" indent="-228594" algn="l" defTabSz="457189"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160" indent="-228594" algn="l" defTabSz="457189"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349" indent="-228594" algn="l" defTabSz="457189"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3000" b="1" dirty="0">
                <a:solidFill>
                  <a:schemeClr val="bg1"/>
                </a:solidFill>
                <a:latin typeface="Arial" panose="020B0604020202020204" pitchFamily="34" charset="0"/>
                <a:cs typeface="Arial" panose="020B0604020202020204" pitchFamily="34" charset="0"/>
              </a:rPr>
              <a:t>DETERMINATION OF WATER RESOURCE CLASSES AND RESOURCE QUALITY OBJECTIVES FOR THE WATER RESOURCES IN THE MZIMVUBU CATCHMENT</a:t>
            </a:r>
          </a:p>
          <a:p>
            <a:pPr marL="0" indent="0" algn="ctr">
              <a:buNone/>
            </a:pPr>
            <a:endParaRPr lang="en-GB" sz="30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955" y="1348836"/>
            <a:ext cx="1934292" cy="1450719"/>
          </a:xfrm>
          <a:prstGeom prst="rect">
            <a:avLst/>
          </a:prstGeom>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saturation sat="115000"/>
                    </a14:imgEffect>
                  </a14:imgLayer>
                </a14:imgProps>
              </a:ext>
              <a:ext uri="{28A0092B-C50C-407E-A947-70E740481C1C}">
                <a14:useLocalDpi xmlns:a14="http://schemas.microsoft.com/office/drawing/2010/main" val="0"/>
              </a:ext>
            </a:extLst>
          </a:blip>
          <a:stretch>
            <a:fillRect/>
          </a:stretch>
        </p:blipFill>
        <p:spPr>
          <a:xfrm>
            <a:off x="155164" y="3027064"/>
            <a:ext cx="2276713" cy="1707535"/>
          </a:xfrm>
          <a:prstGeom prst="rect">
            <a:avLst/>
          </a:prstGeom>
        </p:spPr>
      </p:pic>
      <p:pic>
        <p:nvPicPr>
          <p:cNvPr id="11" name="Picture 4" descr="20160921_12535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164" y="4946974"/>
            <a:ext cx="2276713" cy="117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71596" y="5264621"/>
            <a:ext cx="5192531" cy="461665"/>
          </a:xfrm>
          <a:prstGeom prst="rect">
            <a:avLst/>
          </a:prstGeom>
          <a:noFill/>
        </p:spPr>
        <p:txBody>
          <a:bodyPr wrap="square" rtlCol="0">
            <a:spAutoFit/>
          </a:bodyPr>
          <a:lstStyle/>
          <a:p>
            <a:r>
              <a:rPr lang="en-ZA" sz="2400" b="1" dirty="0">
                <a:solidFill>
                  <a:srgbClr val="FFFF00"/>
                </a:solidFill>
                <a:latin typeface="Arial" panose="020B0604020202020204" pitchFamily="34" charset="0"/>
                <a:cs typeface="Arial" panose="020B0604020202020204" pitchFamily="34" charset="0"/>
              </a:rPr>
              <a:t>Delana Louw and Patsy Scherman </a:t>
            </a:r>
          </a:p>
        </p:txBody>
      </p:sp>
    </p:spTree>
    <p:extLst>
      <p:ext uri="{BB962C8B-B14F-4D97-AF65-F5344CB8AC3E}">
        <p14:creationId xmlns:p14="http://schemas.microsoft.com/office/powerpoint/2010/main" val="2592018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21"/>
          <p:cNvSpPr/>
          <p:nvPr/>
        </p:nvSpPr>
        <p:spPr>
          <a:xfrm>
            <a:off x="3397060" y="4930094"/>
            <a:ext cx="3428988" cy="1330461"/>
          </a:xfrm>
          <a:custGeom>
            <a:avLst/>
            <a:gdLst>
              <a:gd name="connsiteX0" fmla="*/ 3938022 w 3938022"/>
              <a:gd name="connsiteY0" fmla="*/ 1182624 h 1658112"/>
              <a:gd name="connsiteX1" fmla="*/ 3877062 w 3938022"/>
              <a:gd name="connsiteY1" fmla="*/ 1194816 h 1658112"/>
              <a:gd name="connsiteX2" fmla="*/ 3840486 w 3938022"/>
              <a:gd name="connsiteY2" fmla="*/ 1207008 h 1658112"/>
              <a:gd name="connsiteX3" fmla="*/ 3730758 w 3938022"/>
              <a:gd name="connsiteY3" fmla="*/ 1194816 h 1658112"/>
              <a:gd name="connsiteX4" fmla="*/ 3633222 w 3938022"/>
              <a:gd name="connsiteY4" fmla="*/ 1170432 h 1658112"/>
              <a:gd name="connsiteX5" fmla="*/ 3511302 w 3938022"/>
              <a:gd name="connsiteY5" fmla="*/ 1146048 h 1658112"/>
              <a:gd name="connsiteX6" fmla="*/ 3438150 w 3938022"/>
              <a:gd name="connsiteY6" fmla="*/ 1121664 h 1658112"/>
              <a:gd name="connsiteX7" fmla="*/ 3401574 w 3938022"/>
              <a:gd name="connsiteY7" fmla="*/ 1109472 h 1658112"/>
              <a:gd name="connsiteX8" fmla="*/ 3352806 w 3938022"/>
              <a:gd name="connsiteY8" fmla="*/ 1097280 h 1658112"/>
              <a:gd name="connsiteX9" fmla="*/ 3279654 w 3938022"/>
              <a:gd name="connsiteY9" fmla="*/ 1072896 h 1658112"/>
              <a:gd name="connsiteX10" fmla="*/ 3243078 w 3938022"/>
              <a:gd name="connsiteY10" fmla="*/ 1060704 h 1658112"/>
              <a:gd name="connsiteX11" fmla="*/ 3194310 w 3938022"/>
              <a:gd name="connsiteY11" fmla="*/ 1048512 h 1658112"/>
              <a:gd name="connsiteX12" fmla="*/ 3157734 w 3938022"/>
              <a:gd name="connsiteY12" fmla="*/ 1024128 h 1658112"/>
              <a:gd name="connsiteX13" fmla="*/ 3084582 w 3938022"/>
              <a:gd name="connsiteY13" fmla="*/ 999744 h 1658112"/>
              <a:gd name="connsiteX14" fmla="*/ 2889510 w 3938022"/>
              <a:gd name="connsiteY14" fmla="*/ 975360 h 1658112"/>
              <a:gd name="connsiteX15" fmla="*/ 2816358 w 3938022"/>
              <a:gd name="connsiteY15" fmla="*/ 950976 h 1658112"/>
              <a:gd name="connsiteX16" fmla="*/ 2731014 w 3938022"/>
              <a:gd name="connsiteY16" fmla="*/ 890016 h 1658112"/>
              <a:gd name="connsiteX17" fmla="*/ 2682246 w 3938022"/>
              <a:gd name="connsiteY17" fmla="*/ 865632 h 1658112"/>
              <a:gd name="connsiteX18" fmla="*/ 2645670 w 3938022"/>
              <a:gd name="connsiteY18" fmla="*/ 841248 h 1658112"/>
              <a:gd name="connsiteX19" fmla="*/ 2548134 w 3938022"/>
              <a:gd name="connsiteY19" fmla="*/ 792480 h 1658112"/>
              <a:gd name="connsiteX20" fmla="*/ 2523750 w 3938022"/>
              <a:gd name="connsiteY20" fmla="*/ 755904 h 1658112"/>
              <a:gd name="connsiteX21" fmla="*/ 2487174 w 3938022"/>
              <a:gd name="connsiteY21" fmla="*/ 719328 h 1658112"/>
              <a:gd name="connsiteX22" fmla="*/ 2462790 w 3938022"/>
              <a:gd name="connsiteY22" fmla="*/ 646176 h 1658112"/>
              <a:gd name="connsiteX23" fmla="*/ 2450598 w 3938022"/>
              <a:gd name="connsiteY23" fmla="*/ 609600 h 1658112"/>
              <a:gd name="connsiteX24" fmla="*/ 2365254 w 3938022"/>
              <a:gd name="connsiteY24" fmla="*/ 548640 h 1658112"/>
              <a:gd name="connsiteX25" fmla="*/ 2292102 w 3938022"/>
              <a:gd name="connsiteY25" fmla="*/ 499872 h 1658112"/>
              <a:gd name="connsiteX26" fmla="*/ 2194566 w 3938022"/>
              <a:gd name="connsiteY26" fmla="*/ 487680 h 1658112"/>
              <a:gd name="connsiteX27" fmla="*/ 1987302 w 3938022"/>
              <a:gd name="connsiteY27" fmla="*/ 499872 h 1658112"/>
              <a:gd name="connsiteX28" fmla="*/ 1950726 w 3938022"/>
              <a:gd name="connsiteY28" fmla="*/ 512064 h 1658112"/>
              <a:gd name="connsiteX29" fmla="*/ 1901958 w 3938022"/>
              <a:gd name="connsiteY29" fmla="*/ 524256 h 1658112"/>
              <a:gd name="connsiteX30" fmla="*/ 1816614 w 3938022"/>
              <a:gd name="connsiteY30" fmla="*/ 573024 h 1658112"/>
              <a:gd name="connsiteX31" fmla="*/ 1719078 w 3938022"/>
              <a:gd name="connsiteY31" fmla="*/ 560832 h 1658112"/>
              <a:gd name="connsiteX32" fmla="*/ 1670310 w 3938022"/>
              <a:gd name="connsiteY32" fmla="*/ 536448 h 1658112"/>
              <a:gd name="connsiteX33" fmla="*/ 1609350 w 3938022"/>
              <a:gd name="connsiteY33" fmla="*/ 524256 h 1658112"/>
              <a:gd name="connsiteX34" fmla="*/ 1511814 w 3938022"/>
              <a:gd name="connsiteY34" fmla="*/ 438912 h 1658112"/>
              <a:gd name="connsiteX35" fmla="*/ 1426470 w 3938022"/>
              <a:gd name="connsiteY35" fmla="*/ 377952 h 1658112"/>
              <a:gd name="connsiteX36" fmla="*/ 1353318 w 3938022"/>
              <a:gd name="connsiteY36" fmla="*/ 329184 h 1658112"/>
              <a:gd name="connsiteX37" fmla="*/ 1316742 w 3938022"/>
              <a:gd name="connsiteY37" fmla="*/ 292608 h 1658112"/>
              <a:gd name="connsiteX38" fmla="*/ 1243590 w 3938022"/>
              <a:gd name="connsiteY38" fmla="*/ 243840 h 1658112"/>
              <a:gd name="connsiteX39" fmla="*/ 1219206 w 3938022"/>
              <a:gd name="connsiteY39" fmla="*/ 207264 h 1658112"/>
              <a:gd name="connsiteX40" fmla="*/ 1133862 w 3938022"/>
              <a:gd name="connsiteY40" fmla="*/ 170688 h 1658112"/>
              <a:gd name="connsiteX41" fmla="*/ 1085094 w 3938022"/>
              <a:gd name="connsiteY41" fmla="*/ 146304 h 1658112"/>
              <a:gd name="connsiteX42" fmla="*/ 1011942 w 3938022"/>
              <a:gd name="connsiteY42" fmla="*/ 97536 h 1658112"/>
              <a:gd name="connsiteX43" fmla="*/ 938790 w 3938022"/>
              <a:gd name="connsiteY43" fmla="*/ 85344 h 1658112"/>
              <a:gd name="connsiteX44" fmla="*/ 902214 w 3938022"/>
              <a:gd name="connsiteY44" fmla="*/ 73152 h 1658112"/>
              <a:gd name="connsiteX45" fmla="*/ 853446 w 3938022"/>
              <a:gd name="connsiteY45" fmla="*/ 60960 h 1658112"/>
              <a:gd name="connsiteX46" fmla="*/ 780294 w 3938022"/>
              <a:gd name="connsiteY46" fmla="*/ 36576 h 1658112"/>
              <a:gd name="connsiteX47" fmla="*/ 719334 w 3938022"/>
              <a:gd name="connsiteY47" fmla="*/ 24384 h 1658112"/>
              <a:gd name="connsiteX48" fmla="*/ 682758 w 3938022"/>
              <a:gd name="connsiteY48" fmla="*/ 12192 h 1658112"/>
              <a:gd name="connsiteX49" fmla="*/ 512070 w 3938022"/>
              <a:gd name="connsiteY49" fmla="*/ 0 h 1658112"/>
              <a:gd name="connsiteX50" fmla="*/ 243846 w 3938022"/>
              <a:gd name="connsiteY50" fmla="*/ 12192 h 1658112"/>
              <a:gd name="connsiteX51" fmla="*/ 195078 w 3938022"/>
              <a:gd name="connsiteY51" fmla="*/ 36576 h 1658112"/>
              <a:gd name="connsiteX52" fmla="*/ 36582 w 3938022"/>
              <a:gd name="connsiteY52" fmla="*/ 170688 h 1658112"/>
              <a:gd name="connsiteX53" fmla="*/ 6 w 3938022"/>
              <a:gd name="connsiteY53" fmla="*/ 268224 h 1658112"/>
              <a:gd name="connsiteX54" fmla="*/ 24390 w 3938022"/>
              <a:gd name="connsiteY54" fmla="*/ 499872 h 1658112"/>
              <a:gd name="connsiteX55" fmla="*/ 48774 w 3938022"/>
              <a:gd name="connsiteY55" fmla="*/ 536448 h 1658112"/>
              <a:gd name="connsiteX56" fmla="*/ 60966 w 3938022"/>
              <a:gd name="connsiteY56" fmla="*/ 585216 h 1658112"/>
              <a:gd name="connsiteX57" fmla="*/ 182886 w 3938022"/>
              <a:gd name="connsiteY57" fmla="*/ 755904 h 1658112"/>
              <a:gd name="connsiteX58" fmla="*/ 231654 w 3938022"/>
              <a:gd name="connsiteY58" fmla="*/ 829056 h 1658112"/>
              <a:gd name="connsiteX59" fmla="*/ 268230 w 3938022"/>
              <a:gd name="connsiteY59" fmla="*/ 877824 h 1658112"/>
              <a:gd name="connsiteX60" fmla="*/ 292614 w 3938022"/>
              <a:gd name="connsiteY60" fmla="*/ 926592 h 1658112"/>
              <a:gd name="connsiteX61" fmla="*/ 390150 w 3938022"/>
              <a:gd name="connsiteY61" fmla="*/ 1024128 h 1658112"/>
              <a:gd name="connsiteX62" fmla="*/ 426726 w 3938022"/>
              <a:gd name="connsiteY62" fmla="*/ 1072896 h 1658112"/>
              <a:gd name="connsiteX63" fmla="*/ 487686 w 3938022"/>
              <a:gd name="connsiteY63" fmla="*/ 1158240 h 1658112"/>
              <a:gd name="connsiteX64" fmla="*/ 524262 w 3938022"/>
              <a:gd name="connsiteY64" fmla="*/ 1194816 h 1658112"/>
              <a:gd name="connsiteX65" fmla="*/ 633990 w 3938022"/>
              <a:gd name="connsiteY65" fmla="*/ 1316736 h 1658112"/>
              <a:gd name="connsiteX66" fmla="*/ 755910 w 3938022"/>
              <a:gd name="connsiteY66" fmla="*/ 1402080 h 1658112"/>
              <a:gd name="connsiteX67" fmla="*/ 792486 w 3938022"/>
              <a:gd name="connsiteY67" fmla="*/ 1426464 h 1658112"/>
              <a:gd name="connsiteX68" fmla="*/ 877830 w 3938022"/>
              <a:gd name="connsiteY68" fmla="*/ 1487424 h 1658112"/>
              <a:gd name="connsiteX69" fmla="*/ 914406 w 3938022"/>
              <a:gd name="connsiteY69" fmla="*/ 1511808 h 1658112"/>
              <a:gd name="connsiteX70" fmla="*/ 963174 w 3938022"/>
              <a:gd name="connsiteY70" fmla="*/ 1524000 h 1658112"/>
              <a:gd name="connsiteX71" fmla="*/ 1036326 w 3938022"/>
              <a:gd name="connsiteY71" fmla="*/ 1548384 h 1658112"/>
              <a:gd name="connsiteX72" fmla="*/ 1097286 w 3938022"/>
              <a:gd name="connsiteY72" fmla="*/ 1560576 h 1658112"/>
              <a:gd name="connsiteX73" fmla="*/ 1170438 w 3938022"/>
              <a:gd name="connsiteY73" fmla="*/ 1572768 h 1658112"/>
              <a:gd name="connsiteX74" fmla="*/ 1292358 w 3938022"/>
              <a:gd name="connsiteY74" fmla="*/ 1597152 h 1658112"/>
              <a:gd name="connsiteX75" fmla="*/ 1670310 w 3938022"/>
              <a:gd name="connsiteY75" fmla="*/ 1621536 h 1658112"/>
              <a:gd name="connsiteX76" fmla="*/ 1901958 w 3938022"/>
              <a:gd name="connsiteY76" fmla="*/ 1609344 h 1658112"/>
              <a:gd name="connsiteX77" fmla="*/ 1950726 w 3938022"/>
              <a:gd name="connsiteY77" fmla="*/ 1597152 h 1658112"/>
              <a:gd name="connsiteX78" fmla="*/ 2011686 w 3938022"/>
              <a:gd name="connsiteY78" fmla="*/ 1584960 h 1658112"/>
              <a:gd name="connsiteX79" fmla="*/ 2121414 w 3938022"/>
              <a:gd name="connsiteY79" fmla="*/ 1560576 h 1658112"/>
              <a:gd name="connsiteX80" fmla="*/ 2170182 w 3938022"/>
              <a:gd name="connsiteY80" fmla="*/ 1548384 h 1658112"/>
              <a:gd name="connsiteX81" fmla="*/ 2231142 w 3938022"/>
              <a:gd name="connsiteY81" fmla="*/ 1524000 h 1658112"/>
              <a:gd name="connsiteX82" fmla="*/ 2304294 w 3938022"/>
              <a:gd name="connsiteY82" fmla="*/ 1511808 h 1658112"/>
              <a:gd name="connsiteX83" fmla="*/ 2401830 w 3938022"/>
              <a:gd name="connsiteY83" fmla="*/ 1487424 h 1658112"/>
              <a:gd name="connsiteX84" fmla="*/ 2694438 w 3938022"/>
              <a:gd name="connsiteY84" fmla="*/ 1499616 h 1658112"/>
              <a:gd name="connsiteX85" fmla="*/ 2779782 w 3938022"/>
              <a:gd name="connsiteY85" fmla="*/ 1548384 h 1658112"/>
              <a:gd name="connsiteX86" fmla="*/ 2938278 w 3938022"/>
              <a:gd name="connsiteY86" fmla="*/ 1584960 h 1658112"/>
              <a:gd name="connsiteX87" fmla="*/ 2974854 w 3938022"/>
              <a:gd name="connsiteY87" fmla="*/ 1597152 h 1658112"/>
              <a:gd name="connsiteX88" fmla="*/ 3072390 w 3938022"/>
              <a:gd name="connsiteY88" fmla="*/ 1621536 h 1658112"/>
              <a:gd name="connsiteX89" fmla="*/ 3157734 w 3938022"/>
              <a:gd name="connsiteY89" fmla="*/ 1645920 h 1658112"/>
              <a:gd name="connsiteX90" fmla="*/ 3194310 w 3938022"/>
              <a:gd name="connsiteY90" fmla="*/ 1658112 h 1658112"/>
              <a:gd name="connsiteX91" fmla="*/ 3474726 w 3938022"/>
              <a:gd name="connsiteY91" fmla="*/ 1621536 h 1658112"/>
              <a:gd name="connsiteX92" fmla="*/ 3511302 w 3938022"/>
              <a:gd name="connsiteY92" fmla="*/ 1609344 h 1658112"/>
              <a:gd name="connsiteX93" fmla="*/ 3560070 w 3938022"/>
              <a:gd name="connsiteY93" fmla="*/ 1584960 h 1658112"/>
              <a:gd name="connsiteX94" fmla="*/ 3633222 w 3938022"/>
              <a:gd name="connsiteY94" fmla="*/ 1560576 h 1658112"/>
              <a:gd name="connsiteX95" fmla="*/ 3669798 w 3938022"/>
              <a:gd name="connsiteY95" fmla="*/ 1463040 h 1658112"/>
              <a:gd name="connsiteX96" fmla="*/ 3706374 w 3938022"/>
              <a:gd name="connsiteY96" fmla="*/ 1450848 h 1658112"/>
              <a:gd name="connsiteX97" fmla="*/ 3694182 w 3938022"/>
              <a:gd name="connsiteY97" fmla="*/ 1414272 h 1658112"/>
              <a:gd name="connsiteX98" fmla="*/ 3730758 w 3938022"/>
              <a:gd name="connsiteY98" fmla="*/ 1402080 h 1658112"/>
              <a:gd name="connsiteX99" fmla="*/ 3767334 w 3938022"/>
              <a:gd name="connsiteY99" fmla="*/ 1377696 h 1658112"/>
              <a:gd name="connsiteX100" fmla="*/ 3803910 w 3938022"/>
              <a:gd name="connsiteY100" fmla="*/ 1365504 h 1658112"/>
              <a:gd name="connsiteX101" fmla="*/ 3889254 w 3938022"/>
              <a:gd name="connsiteY101" fmla="*/ 1328928 h 1658112"/>
              <a:gd name="connsiteX102" fmla="*/ 3913638 w 3938022"/>
              <a:gd name="connsiteY102" fmla="*/ 1292352 h 1658112"/>
              <a:gd name="connsiteX103" fmla="*/ 3913638 w 3938022"/>
              <a:gd name="connsiteY103" fmla="*/ 1194816 h 1658112"/>
              <a:gd name="connsiteX104" fmla="*/ 3840486 w 3938022"/>
              <a:gd name="connsiteY104" fmla="*/ 1146048 h 1658112"/>
              <a:gd name="connsiteX105" fmla="*/ 3828294 w 3938022"/>
              <a:gd name="connsiteY105" fmla="*/ 1133856 h 165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938022" h="1658112">
                <a:moveTo>
                  <a:pt x="3938022" y="1182624"/>
                </a:moveTo>
                <a:cubicBezTo>
                  <a:pt x="3917702" y="1186688"/>
                  <a:pt x="3897166" y="1189790"/>
                  <a:pt x="3877062" y="1194816"/>
                </a:cubicBezTo>
                <a:cubicBezTo>
                  <a:pt x="3864594" y="1197933"/>
                  <a:pt x="3853337" y="1207008"/>
                  <a:pt x="3840486" y="1207008"/>
                </a:cubicBezTo>
                <a:cubicBezTo>
                  <a:pt x="3803685" y="1207008"/>
                  <a:pt x="3767334" y="1198880"/>
                  <a:pt x="3730758" y="1194816"/>
                </a:cubicBezTo>
                <a:cubicBezTo>
                  <a:pt x="3698246" y="1186688"/>
                  <a:pt x="3666279" y="1175941"/>
                  <a:pt x="3633222" y="1170432"/>
                </a:cubicBezTo>
                <a:cubicBezTo>
                  <a:pt x="3583789" y="1162193"/>
                  <a:pt x="3556771" y="1159689"/>
                  <a:pt x="3511302" y="1146048"/>
                </a:cubicBezTo>
                <a:cubicBezTo>
                  <a:pt x="3486683" y="1138662"/>
                  <a:pt x="3462534" y="1129792"/>
                  <a:pt x="3438150" y="1121664"/>
                </a:cubicBezTo>
                <a:cubicBezTo>
                  <a:pt x="3425958" y="1117600"/>
                  <a:pt x="3414042" y="1112589"/>
                  <a:pt x="3401574" y="1109472"/>
                </a:cubicBezTo>
                <a:cubicBezTo>
                  <a:pt x="3385318" y="1105408"/>
                  <a:pt x="3368856" y="1102095"/>
                  <a:pt x="3352806" y="1097280"/>
                </a:cubicBezTo>
                <a:cubicBezTo>
                  <a:pt x="3328187" y="1089894"/>
                  <a:pt x="3304038" y="1081024"/>
                  <a:pt x="3279654" y="1072896"/>
                </a:cubicBezTo>
                <a:cubicBezTo>
                  <a:pt x="3267462" y="1068832"/>
                  <a:pt x="3255546" y="1063821"/>
                  <a:pt x="3243078" y="1060704"/>
                </a:cubicBezTo>
                <a:lnTo>
                  <a:pt x="3194310" y="1048512"/>
                </a:lnTo>
                <a:cubicBezTo>
                  <a:pt x="3182118" y="1040384"/>
                  <a:pt x="3171124" y="1030079"/>
                  <a:pt x="3157734" y="1024128"/>
                </a:cubicBezTo>
                <a:cubicBezTo>
                  <a:pt x="3134246" y="1013689"/>
                  <a:pt x="3108966" y="1007872"/>
                  <a:pt x="3084582" y="999744"/>
                </a:cubicBezTo>
                <a:cubicBezTo>
                  <a:pt x="2997737" y="970796"/>
                  <a:pt x="3060820" y="988538"/>
                  <a:pt x="2889510" y="975360"/>
                </a:cubicBezTo>
                <a:cubicBezTo>
                  <a:pt x="2865126" y="967232"/>
                  <a:pt x="2836920" y="966398"/>
                  <a:pt x="2816358" y="950976"/>
                </a:cubicBezTo>
                <a:cubicBezTo>
                  <a:pt x="2795424" y="935275"/>
                  <a:pt x="2755973" y="904278"/>
                  <a:pt x="2731014" y="890016"/>
                </a:cubicBezTo>
                <a:cubicBezTo>
                  <a:pt x="2715234" y="880999"/>
                  <a:pt x="2698026" y="874649"/>
                  <a:pt x="2682246" y="865632"/>
                </a:cubicBezTo>
                <a:cubicBezTo>
                  <a:pt x="2669524" y="858362"/>
                  <a:pt x="2658534" y="848265"/>
                  <a:pt x="2645670" y="841248"/>
                </a:cubicBezTo>
                <a:cubicBezTo>
                  <a:pt x="2613759" y="823842"/>
                  <a:pt x="2548134" y="792480"/>
                  <a:pt x="2548134" y="792480"/>
                </a:cubicBezTo>
                <a:cubicBezTo>
                  <a:pt x="2540006" y="780288"/>
                  <a:pt x="2533131" y="767161"/>
                  <a:pt x="2523750" y="755904"/>
                </a:cubicBezTo>
                <a:cubicBezTo>
                  <a:pt x="2512712" y="742658"/>
                  <a:pt x="2495547" y="734400"/>
                  <a:pt x="2487174" y="719328"/>
                </a:cubicBezTo>
                <a:cubicBezTo>
                  <a:pt x="2474692" y="696860"/>
                  <a:pt x="2470918" y="670560"/>
                  <a:pt x="2462790" y="646176"/>
                </a:cubicBezTo>
                <a:cubicBezTo>
                  <a:pt x="2458726" y="633984"/>
                  <a:pt x="2459685" y="618687"/>
                  <a:pt x="2450598" y="609600"/>
                </a:cubicBezTo>
                <a:cubicBezTo>
                  <a:pt x="2385947" y="544949"/>
                  <a:pt x="2445491" y="596782"/>
                  <a:pt x="2365254" y="548640"/>
                </a:cubicBezTo>
                <a:cubicBezTo>
                  <a:pt x="2340124" y="533562"/>
                  <a:pt x="2321182" y="503507"/>
                  <a:pt x="2292102" y="499872"/>
                </a:cubicBezTo>
                <a:lnTo>
                  <a:pt x="2194566" y="487680"/>
                </a:lnTo>
                <a:cubicBezTo>
                  <a:pt x="2125478" y="491744"/>
                  <a:pt x="2056166" y="492986"/>
                  <a:pt x="1987302" y="499872"/>
                </a:cubicBezTo>
                <a:cubicBezTo>
                  <a:pt x="1974514" y="501151"/>
                  <a:pt x="1963083" y="508533"/>
                  <a:pt x="1950726" y="512064"/>
                </a:cubicBezTo>
                <a:cubicBezTo>
                  <a:pt x="1934614" y="516667"/>
                  <a:pt x="1917647" y="518372"/>
                  <a:pt x="1901958" y="524256"/>
                </a:cubicBezTo>
                <a:cubicBezTo>
                  <a:pt x="1866601" y="537515"/>
                  <a:pt x="1846933" y="552811"/>
                  <a:pt x="1816614" y="573024"/>
                </a:cubicBezTo>
                <a:cubicBezTo>
                  <a:pt x="1784102" y="568960"/>
                  <a:pt x="1750865" y="568779"/>
                  <a:pt x="1719078" y="560832"/>
                </a:cubicBezTo>
                <a:cubicBezTo>
                  <a:pt x="1701446" y="556424"/>
                  <a:pt x="1687552" y="542195"/>
                  <a:pt x="1670310" y="536448"/>
                </a:cubicBezTo>
                <a:cubicBezTo>
                  <a:pt x="1650651" y="529895"/>
                  <a:pt x="1629670" y="528320"/>
                  <a:pt x="1609350" y="524256"/>
                </a:cubicBezTo>
                <a:cubicBezTo>
                  <a:pt x="1486385" y="432032"/>
                  <a:pt x="1638087" y="549401"/>
                  <a:pt x="1511814" y="438912"/>
                </a:cubicBezTo>
                <a:cubicBezTo>
                  <a:pt x="1336123" y="285182"/>
                  <a:pt x="1563026" y="491748"/>
                  <a:pt x="1426470" y="377952"/>
                </a:cubicBezTo>
                <a:cubicBezTo>
                  <a:pt x="1365585" y="327215"/>
                  <a:pt x="1417596" y="350610"/>
                  <a:pt x="1353318" y="329184"/>
                </a:cubicBezTo>
                <a:cubicBezTo>
                  <a:pt x="1341126" y="316992"/>
                  <a:pt x="1330352" y="303194"/>
                  <a:pt x="1316742" y="292608"/>
                </a:cubicBezTo>
                <a:cubicBezTo>
                  <a:pt x="1293609" y="274616"/>
                  <a:pt x="1243590" y="243840"/>
                  <a:pt x="1243590" y="243840"/>
                </a:cubicBezTo>
                <a:cubicBezTo>
                  <a:pt x="1235462" y="231648"/>
                  <a:pt x="1230463" y="216645"/>
                  <a:pt x="1219206" y="207264"/>
                </a:cubicBezTo>
                <a:cubicBezTo>
                  <a:pt x="1190663" y="183478"/>
                  <a:pt x="1165251" y="184140"/>
                  <a:pt x="1133862" y="170688"/>
                </a:cubicBezTo>
                <a:cubicBezTo>
                  <a:pt x="1117157" y="163529"/>
                  <a:pt x="1100679" y="155655"/>
                  <a:pt x="1085094" y="146304"/>
                </a:cubicBezTo>
                <a:cubicBezTo>
                  <a:pt x="1059964" y="131226"/>
                  <a:pt x="1040849" y="102354"/>
                  <a:pt x="1011942" y="97536"/>
                </a:cubicBezTo>
                <a:cubicBezTo>
                  <a:pt x="987558" y="93472"/>
                  <a:pt x="962922" y="90707"/>
                  <a:pt x="938790" y="85344"/>
                </a:cubicBezTo>
                <a:cubicBezTo>
                  <a:pt x="926245" y="82556"/>
                  <a:pt x="914571" y="76683"/>
                  <a:pt x="902214" y="73152"/>
                </a:cubicBezTo>
                <a:cubicBezTo>
                  <a:pt x="886102" y="68549"/>
                  <a:pt x="869496" y="65775"/>
                  <a:pt x="853446" y="60960"/>
                </a:cubicBezTo>
                <a:cubicBezTo>
                  <a:pt x="828827" y="53574"/>
                  <a:pt x="805498" y="41617"/>
                  <a:pt x="780294" y="36576"/>
                </a:cubicBezTo>
                <a:cubicBezTo>
                  <a:pt x="759974" y="32512"/>
                  <a:pt x="739438" y="29410"/>
                  <a:pt x="719334" y="24384"/>
                </a:cubicBezTo>
                <a:cubicBezTo>
                  <a:pt x="706866" y="21267"/>
                  <a:pt x="695521" y="13694"/>
                  <a:pt x="682758" y="12192"/>
                </a:cubicBezTo>
                <a:cubicBezTo>
                  <a:pt x="626108" y="5527"/>
                  <a:pt x="568966" y="4064"/>
                  <a:pt x="512070" y="0"/>
                </a:cubicBezTo>
                <a:cubicBezTo>
                  <a:pt x="422662" y="4064"/>
                  <a:pt x="332756" y="1933"/>
                  <a:pt x="243846" y="12192"/>
                </a:cubicBezTo>
                <a:cubicBezTo>
                  <a:pt x="225791" y="14275"/>
                  <a:pt x="210663" y="27225"/>
                  <a:pt x="195078" y="36576"/>
                </a:cubicBezTo>
                <a:cubicBezTo>
                  <a:pt x="148716" y="64393"/>
                  <a:pt x="59916" y="124019"/>
                  <a:pt x="36582" y="170688"/>
                </a:cubicBezTo>
                <a:cubicBezTo>
                  <a:pt x="4704" y="234443"/>
                  <a:pt x="16606" y="201824"/>
                  <a:pt x="6" y="268224"/>
                </a:cubicBezTo>
                <a:cubicBezTo>
                  <a:pt x="1124" y="286120"/>
                  <a:pt x="-6062" y="438968"/>
                  <a:pt x="24390" y="499872"/>
                </a:cubicBezTo>
                <a:cubicBezTo>
                  <a:pt x="30943" y="512978"/>
                  <a:pt x="40646" y="524256"/>
                  <a:pt x="48774" y="536448"/>
                </a:cubicBezTo>
                <a:cubicBezTo>
                  <a:pt x="52838" y="552704"/>
                  <a:pt x="53472" y="570229"/>
                  <a:pt x="60966" y="585216"/>
                </a:cubicBezTo>
                <a:cubicBezTo>
                  <a:pt x="82776" y="628836"/>
                  <a:pt x="160796" y="722769"/>
                  <a:pt x="182886" y="755904"/>
                </a:cubicBezTo>
                <a:cubicBezTo>
                  <a:pt x="199142" y="780288"/>
                  <a:pt x="214070" y="805611"/>
                  <a:pt x="231654" y="829056"/>
                </a:cubicBezTo>
                <a:cubicBezTo>
                  <a:pt x="243846" y="845312"/>
                  <a:pt x="257460" y="860593"/>
                  <a:pt x="268230" y="877824"/>
                </a:cubicBezTo>
                <a:cubicBezTo>
                  <a:pt x="277863" y="893236"/>
                  <a:pt x="280979" y="912630"/>
                  <a:pt x="292614" y="926592"/>
                </a:cubicBezTo>
                <a:cubicBezTo>
                  <a:pt x="322049" y="961914"/>
                  <a:pt x="362563" y="987345"/>
                  <a:pt x="390150" y="1024128"/>
                </a:cubicBezTo>
                <a:cubicBezTo>
                  <a:pt x="402342" y="1040384"/>
                  <a:pt x="414915" y="1056361"/>
                  <a:pt x="426726" y="1072896"/>
                </a:cubicBezTo>
                <a:cubicBezTo>
                  <a:pt x="454294" y="1111492"/>
                  <a:pt x="453533" y="1118395"/>
                  <a:pt x="487686" y="1158240"/>
                </a:cubicBezTo>
                <a:cubicBezTo>
                  <a:pt x="498907" y="1171331"/>
                  <a:pt x="513041" y="1181725"/>
                  <a:pt x="524262" y="1194816"/>
                </a:cubicBezTo>
                <a:cubicBezTo>
                  <a:pt x="573492" y="1252251"/>
                  <a:pt x="560108" y="1261325"/>
                  <a:pt x="633990" y="1316736"/>
                </a:cubicBezTo>
                <a:cubicBezTo>
                  <a:pt x="706203" y="1370896"/>
                  <a:pt x="665851" y="1342040"/>
                  <a:pt x="755910" y="1402080"/>
                </a:cubicBezTo>
                <a:cubicBezTo>
                  <a:pt x="768102" y="1410208"/>
                  <a:pt x="782125" y="1416103"/>
                  <a:pt x="792486" y="1426464"/>
                </a:cubicBezTo>
                <a:cubicBezTo>
                  <a:pt x="852063" y="1486041"/>
                  <a:pt x="802942" y="1444631"/>
                  <a:pt x="877830" y="1487424"/>
                </a:cubicBezTo>
                <a:cubicBezTo>
                  <a:pt x="890552" y="1494694"/>
                  <a:pt x="900938" y="1506036"/>
                  <a:pt x="914406" y="1511808"/>
                </a:cubicBezTo>
                <a:cubicBezTo>
                  <a:pt x="929807" y="1518409"/>
                  <a:pt x="947124" y="1519185"/>
                  <a:pt x="963174" y="1524000"/>
                </a:cubicBezTo>
                <a:cubicBezTo>
                  <a:pt x="987793" y="1531386"/>
                  <a:pt x="1011122" y="1543343"/>
                  <a:pt x="1036326" y="1548384"/>
                </a:cubicBezTo>
                <a:lnTo>
                  <a:pt x="1097286" y="1560576"/>
                </a:lnTo>
                <a:cubicBezTo>
                  <a:pt x="1121608" y="1564998"/>
                  <a:pt x="1146198" y="1567920"/>
                  <a:pt x="1170438" y="1572768"/>
                </a:cubicBezTo>
                <a:cubicBezTo>
                  <a:pt x="1251174" y="1588915"/>
                  <a:pt x="1190896" y="1585215"/>
                  <a:pt x="1292358" y="1597152"/>
                </a:cubicBezTo>
                <a:cubicBezTo>
                  <a:pt x="1422474" y="1612460"/>
                  <a:pt x="1535819" y="1614811"/>
                  <a:pt x="1670310" y="1621536"/>
                </a:cubicBezTo>
                <a:cubicBezTo>
                  <a:pt x="1747526" y="1617472"/>
                  <a:pt x="1824926" y="1616042"/>
                  <a:pt x="1901958" y="1609344"/>
                </a:cubicBezTo>
                <a:cubicBezTo>
                  <a:pt x="1918651" y="1607892"/>
                  <a:pt x="1934369" y="1600787"/>
                  <a:pt x="1950726" y="1597152"/>
                </a:cubicBezTo>
                <a:cubicBezTo>
                  <a:pt x="1970955" y="1592657"/>
                  <a:pt x="1991298" y="1588667"/>
                  <a:pt x="2011686" y="1584960"/>
                </a:cubicBezTo>
                <a:cubicBezTo>
                  <a:pt x="2162953" y="1557457"/>
                  <a:pt x="2027366" y="1587447"/>
                  <a:pt x="2121414" y="1560576"/>
                </a:cubicBezTo>
                <a:cubicBezTo>
                  <a:pt x="2137526" y="1555973"/>
                  <a:pt x="2154286" y="1553683"/>
                  <a:pt x="2170182" y="1548384"/>
                </a:cubicBezTo>
                <a:cubicBezTo>
                  <a:pt x="2190944" y="1541463"/>
                  <a:pt x="2210028" y="1529758"/>
                  <a:pt x="2231142" y="1524000"/>
                </a:cubicBezTo>
                <a:cubicBezTo>
                  <a:pt x="2254991" y="1517496"/>
                  <a:pt x="2280122" y="1516988"/>
                  <a:pt x="2304294" y="1511808"/>
                </a:cubicBezTo>
                <a:cubicBezTo>
                  <a:pt x="2337063" y="1504786"/>
                  <a:pt x="2369318" y="1495552"/>
                  <a:pt x="2401830" y="1487424"/>
                </a:cubicBezTo>
                <a:cubicBezTo>
                  <a:pt x="2499366" y="1491488"/>
                  <a:pt x="2597373" y="1489216"/>
                  <a:pt x="2694438" y="1499616"/>
                </a:cubicBezTo>
                <a:cubicBezTo>
                  <a:pt x="2737301" y="1504208"/>
                  <a:pt x="2743411" y="1535158"/>
                  <a:pt x="2779782" y="1548384"/>
                </a:cubicBezTo>
                <a:cubicBezTo>
                  <a:pt x="2846543" y="1572661"/>
                  <a:pt x="2875917" y="1569370"/>
                  <a:pt x="2938278" y="1584960"/>
                </a:cubicBezTo>
                <a:cubicBezTo>
                  <a:pt x="2950746" y="1588077"/>
                  <a:pt x="2962455" y="1593771"/>
                  <a:pt x="2974854" y="1597152"/>
                </a:cubicBezTo>
                <a:cubicBezTo>
                  <a:pt x="3007186" y="1605970"/>
                  <a:pt x="3040597" y="1610938"/>
                  <a:pt x="3072390" y="1621536"/>
                </a:cubicBezTo>
                <a:cubicBezTo>
                  <a:pt x="3160087" y="1650768"/>
                  <a:pt x="3050571" y="1615302"/>
                  <a:pt x="3157734" y="1645920"/>
                </a:cubicBezTo>
                <a:cubicBezTo>
                  <a:pt x="3170091" y="1649451"/>
                  <a:pt x="3182118" y="1654048"/>
                  <a:pt x="3194310" y="1658112"/>
                </a:cubicBezTo>
                <a:cubicBezTo>
                  <a:pt x="3539433" y="1639948"/>
                  <a:pt x="3334392" y="1681679"/>
                  <a:pt x="3474726" y="1621536"/>
                </a:cubicBezTo>
                <a:cubicBezTo>
                  <a:pt x="3486538" y="1616474"/>
                  <a:pt x="3499490" y="1614406"/>
                  <a:pt x="3511302" y="1609344"/>
                </a:cubicBezTo>
                <a:cubicBezTo>
                  <a:pt x="3528007" y="1602185"/>
                  <a:pt x="3543195" y="1591710"/>
                  <a:pt x="3560070" y="1584960"/>
                </a:cubicBezTo>
                <a:cubicBezTo>
                  <a:pt x="3583935" y="1575414"/>
                  <a:pt x="3633222" y="1560576"/>
                  <a:pt x="3633222" y="1560576"/>
                </a:cubicBezTo>
                <a:cubicBezTo>
                  <a:pt x="3640025" y="1533362"/>
                  <a:pt x="3648546" y="1484292"/>
                  <a:pt x="3669798" y="1463040"/>
                </a:cubicBezTo>
                <a:cubicBezTo>
                  <a:pt x="3678885" y="1453953"/>
                  <a:pt x="3694182" y="1454912"/>
                  <a:pt x="3706374" y="1450848"/>
                </a:cubicBezTo>
                <a:cubicBezTo>
                  <a:pt x="3702310" y="1438656"/>
                  <a:pt x="3688435" y="1425767"/>
                  <a:pt x="3694182" y="1414272"/>
                </a:cubicBezTo>
                <a:cubicBezTo>
                  <a:pt x="3699929" y="1402777"/>
                  <a:pt x="3719263" y="1407827"/>
                  <a:pt x="3730758" y="1402080"/>
                </a:cubicBezTo>
                <a:cubicBezTo>
                  <a:pt x="3743864" y="1395527"/>
                  <a:pt x="3754228" y="1384249"/>
                  <a:pt x="3767334" y="1377696"/>
                </a:cubicBezTo>
                <a:cubicBezTo>
                  <a:pt x="3778829" y="1371949"/>
                  <a:pt x="3792098" y="1370566"/>
                  <a:pt x="3803910" y="1365504"/>
                </a:cubicBezTo>
                <a:cubicBezTo>
                  <a:pt x="3909370" y="1320307"/>
                  <a:pt x="3803477" y="1357520"/>
                  <a:pt x="3889254" y="1328928"/>
                </a:cubicBezTo>
                <a:cubicBezTo>
                  <a:pt x="3897382" y="1316736"/>
                  <a:pt x="3907085" y="1305458"/>
                  <a:pt x="3913638" y="1292352"/>
                </a:cubicBezTo>
                <a:cubicBezTo>
                  <a:pt x="3927774" y="1264081"/>
                  <a:pt x="3935783" y="1223288"/>
                  <a:pt x="3913638" y="1194816"/>
                </a:cubicBezTo>
                <a:cubicBezTo>
                  <a:pt x="3895646" y="1171683"/>
                  <a:pt x="3861208" y="1166770"/>
                  <a:pt x="3840486" y="1146048"/>
                </a:cubicBezTo>
                <a:lnTo>
                  <a:pt x="3828294" y="1133856"/>
                </a:lnTo>
              </a:path>
            </a:pathLst>
          </a:cu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1" name="Freeform 20"/>
          <p:cNvSpPr/>
          <p:nvPr/>
        </p:nvSpPr>
        <p:spPr>
          <a:xfrm>
            <a:off x="6082885" y="4881180"/>
            <a:ext cx="1518135" cy="1594597"/>
          </a:xfrm>
          <a:custGeom>
            <a:avLst/>
            <a:gdLst>
              <a:gd name="connsiteX0" fmla="*/ 109774 w 1743502"/>
              <a:gd name="connsiteY0" fmla="*/ 60960 h 1987296"/>
              <a:gd name="connsiteX1" fmla="*/ 46 w 1743502"/>
              <a:gd name="connsiteY1" fmla="*/ 865632 h 1987296"/>
              <a:gd name="connsiteX2" fmla="*/ 48814 w 1743502"/>
              <a:gd name="connsiteY2" fmla="*/ 902208 h 1987296"/>
              <a:gd name="connsiteX3" fmla="*/ 158542 w 1743502"/>
              <a:gd name="connsiteY3" fmla="*/ 950976 h 1987296"/>
              <a:gd name="connsiteX4" fmla="*/ 207310 w 1743502"/>
              <a:gd name="connsiteY4" fmla="*/ 975360 h 1987296"/>
              <a:gd name="connsiteX5" fmla="*/ 304846 w 1743502"/>
              <a:gd name="connsiteY5" fmla="*/ 999744 h 1987296"/>
              <a:gd name="connsiteX6" fmla="*/ 377998 w 1743502"/>
              <a:gd name="connsiteY6" fmla="*/ 1072896 h 1987296"/>
              <a:gd name="connsiteX7" fmla="*/ 426766 w 1743502"/>
              <a:gd name="connsiteY7" fmla="*/ 1146048 h 1987296"/>
              <a:gd name="connsiteX8" fmla="*/ 438958 w 1743502"/>
              <a:gd name="connsiteY8" fmla="*/ 1182624 h 1987296"/>
              <a:gd name="connsiteX9" fmla="*/ 499918 w 1743502"/>
              <a:gd name="connsiteY9" fmla="*/ 1267968 h 1987296"/>
              <a:gd name="connsiteX10" fmla="*/ 536494 w 1743502"/>
              <a:gd name="connsiteY10" fmla="*/ 1304544 h 1987296"/>
              <a:gd name="connsiteX11" fmla="*/ 621838 w 1743502"/>
              <a:gd name="connsiteY11" fmla="*/ 1414272 h 1987296"/>
              <a:gd name="connsiteX12" fmla="*/ 634030 w 1743502"/>
              <a:gd name="connsiteY12" fmla="*/ 1499616 h 1987296"/>
              <a:gd name="connsiteX13" fmla="*/ 707182 w 1743502"/>
              <a:gd name="connsiteY13" fmla="*/ 1609344 h 1987296"/>
              <a:gd name="connsiteX14" fmla="*/ 731566 w 1743502"/>
              <a:gd name="connsiteY14" fmla="*/ 1645920 h 1987296"/>
              <a:gd name="connsiteX15" fmla="*/ 792526 w 1743502"/>
              <a:gd name="connsiteY15" fmla="*/ 1743456 h 1987296"/>
              <a:gd name="connsiteX16" fmla="*/ 877870 w 1743502"/>
              <a:gd name="connsiteY16" fmla="*/ 1816608 h 1987296"/>
              <a:gd name="connsiteX17" fmla="*/ 914446 w 1743502"/>
              <a:gd name="connsiteY17" fmla="*/ 1853184 h 1987296"/>
              <a:gd name="connsiteX18" fmla="*/ 1024174 w 1743502"/>
              <a:gd name="connsiteY18" fmla="*/ 1938528 h 1987296"/>
              <a:gd name="connsiteX19" fmla="*/ 1060750 w 1743502"/>
              <a:gd name="connsiteY19" fmla="*/ 1962912 h 1987296"/>
              <a:gd name="connsiteX20" fmla="*/ 1133902 w 1743502"/>
              <a:gd name="connsiteY20" fmla="*/ 1987296 h 1987296"/>
              <a:gd name="connsiteX21" fmla="*/ 1268014 w 1743502"/>
              <a:gd name="connsiteY21" fmla="*/ 1950720 h 1987296"/>
              <a:gd name="connsiteX22" fmla="*/ 1268014 w 1743502"/>
              <a:gd name="connsiteY22" fmla="*/ 1950720 h 1987296"/>
              <a:gd name="connsiteX23" fmla="*/ 1353358 w 1743502"/>
              <a:gd name="connsiteY23" fmla="*/ 1926336 h 1987296"/>
              <a:gd name="connsiteX24" fmla="*/ 1463086 w 1743502"/>
              <a:gd name="connsiteY24" fmla="*/ 1865376 h 1987296"/>
              <a:gd name="connsiteX25" fmla="*/ 1499662 w 1743502"/>
              <a:gd name="connsiteY25" fmla="*/ 1780032 h 1987296"/>
              <a:gd name="connsiteX26" fmla="*/ 1511854 w 1743502"/>
              <a:gd name="connsiteY26" fmla="*/ 1743456 h 1987296"/>
              <a:gd name="connsiteX27" fmla="*/ 1585006 w 1743502"/>
              <a:gd name="connsiteY27" fmla="*/ 1670304 h 1987296"/>
              <a:gd name="connsiteX28" fmla="*/ 1621582 w 1743502"/>
              <a:gd name="connsiteY28" fmla="*/ 1633728 h 1987296"/>
              <a:gd name="connsiteX29" fmla="*/ 1658158 w 1743502"/>
              <a:gd name="connsiteY29" fmla="*/ 1597152 h 1987296"/>
              <a:gd name="connsiteX30" fmla="*/ 1694734 w 1743502"/>
              <a:gd name="connsiteY30" fmla="*/ 1572768 h 1987296"/>
              <a:gd name="connsiteX31" fmla="*/ 1719118 w 1743502"/>
              <a:gd name="connsiteY31" fmla="*/ 1389888 h 1987296"/>
              <a:gd name="connsiteX32" fmla="*/ 1743502 w 1743502"/>
              <a:gd name="connsiteY32" fmla="*/ 1353312 h 1987296"/>
              <a:gd name="connsiteX33" fmla="*/ 1731310 w 1743502"/>
              <a:gd name="connsiteY33" fmla="*/ 1280160 h 1987296"/>
              <a:gd name="connsiteX34" fmla="*/ 1621582 w 1743502"/>
              <a:gd name="connsiteY34" fmla="*/ 1085088 h 1987296"/>
              <a:gd name="connsiteX35" fmla="*/ 1585006 w 1743502"/>
              <a:gd name="connsiteY35" fmla="*/ 1036320 h 1987296"/>
              <a:gd name="connsiteX36" fmla="*/ 1536238 w 1743502"/>
              <a:gd name="connsiteY36" fmla="*/ 963168 h 1987296"/>
              <a:gd name="connsiteX37" fmla="*/ 1426510 w 1743502"/>
              <a:gd name="connsiteY37" fmla="*/ 841248 h 1987296"/>
              <a:gd name="connsiteX38" fmla="*/ 1353358 w 1743502"/>
              <a:gd name="connsiteY38" fmla="*/ 792480 h 1987296"/>
              <a:gd name="connsiteX39" fmla="*/ 1280206 w 1743502"/>
              <a:gd name="connsiteY39" fmla="*/ 768096 h 1987296"/>
              <a:gd name="connsiteX40" fmla="*/ 1243630 w 1743502"/>
              <a:gd name="connsiteY40" fmla="*/ 731520 h 1987296"/>
              <a:gd name="connsiteX41" fmla="*/ 1170478 w 1743502"/>
              <a:gd name="connsiteY41" fmla="*/ 682752 h 1987296"/>
              <a:gd name="connsiteX42" fmla="*/ 1121710 w 1743502"/>
              <a:gd name="connsiteY42" fmla="*/ 633984 h 1987296"/>
              <a:gd name="connsiteX43" fmla="*/ 1072942 w 1743502"/>
              <a:gd name="connsiteY43" fmla="*/ 609600 h 1987296"/>
              <a:gd name="connsiteX44" fmla="*/ 1036366 w 1743502"/>
              <a:gd name="connsiteY44" fmla="*/ 573024 h 1987296"/>
              <a:gd name="connsiteX45" fmla="*/ 999790 w 1743502"/>
              <a:gd name="connsiteY45" fmla="*/ 560832 h 1987296"/>
              <a:gd name="connsiteX46" fmla="*/ 926638 w 1743502"/>
              <a:gd name="connsiteY46" fmla="*/ 512064 h 1987296"/>
              <a:gd name="connsiteX47" fmla="*/ 890062 w 1743502"/>
              <a:gd name="connsiteY47" fmla="*/ 487680 h 1987296"/>
              <a:gd name="connsiteX48" fmla="*/ 816910 w 1743502"/>
              <a:gd name="connsiteY48" fmla="*/ 414528 h 1987296"/>
              <a:gd name="connsiteX49" fmla="*/ 743758 w 1743502"/>
              <a:gd name="connsiteY49" fmla="*/ 365760 h 1987296"/>
              <a:gd name="connsiteX50" fmla="*/ 694990 w 1743502"/>
              <a:gd name="connsiteY50" fmla="*/ 292608 h 1987296"/>
              <a:gd name="connsiteX51" fmla="*/ 670606 w 1743502"/>
              <a:gd name="connsiteY51" fmla="*/ 256032 h 1987296"/>
              <a:gd name="connsiteX52" fmla="*/ 658414 w 1743502"/>
              <a:gd name="connsiteY52" fmla="*/ 219456 h 1987296"/>
              <a:gd name="connsiteX53" fmla="*/ 621838 w 1743502"/>
              <a:gd name="connsiteY53" fmla="*/ 195072 h 1987296"/>
              <a:gd name="connsiteX54" fmla="*/ 573070 w 1743502"/>
              <a:gd name="connsiteY54" fmla="*/ 134112 h 1987296"/>
              <a:gd name="connsiteX55" fmla="*/ 499918 w 1743502"/>
              <a:gd name="connsiteY55" fmla="*/ 60960 h 1987296"/>
              <a:gd name="connsiteX56" fmla="*/ 426766 w 1743502"/>
              <a:gd name="connsiteY56" fmla="*/ 24384 h 1987296"/>
              <a:gd name="connsiteX57" fmla="*/ 341422 w 1743502"/>
              <a:gd name="connsiteY57" fmla="*/ 0 h 1987296"/>
              <a:gd name="connsiteX58" fmla="*/ 121966 w 1743502"/>
              <a:gd name="connsiteY58" fmla="*/ 12192 h 1987296"/>
              <a:gd name="connsiteX0" fmla="*/ 109774 w 1743502"/>
              <a:gd name="connsiteY0" fmla="*/ 60960 h 1987296"/>
              <a:gd name="connsiteX1" fmla="*/ 46 w 1743502"/>
              <a:gd name="connsiteY1" fmla="*/ 865632 h 1987296"/>
              <a:gd name="connsiteX2" fmla="*/ 48814 w 1743502"/>
              <a:gd name="connsiteY2" fmla="*/ 902208 h 1987296"/>
              <a:gd name="connsiteX3" fmla="*/ 158542 w 1743502"/>
              <a:gd name="connsiteY3" fmla="*/ 950976 h 1987296"/>
              <a:gd name="connsiteX4" fmla="*/ 207310 w 1743502"/>
              <a:gd name="connsiteY4" fmla="*/ 975360 h 1987296"/>
              <a:gd name="connsiteX5" fmla="*/ 304846 w 1743502"/>
              <a:gd name="connsiteY5" fmla="*/ 999744 h 1987296"/>
              <a:gd name="connsiteX6" fmla="*/ 377998 w 1743502"/>
              <a:gd name="connsiteY6" fmla="*/ 1072896 h 1987296"/>
              <a:gd name="connsiteX7" fmla="*/ 426766 w 1743502"/>
              <a:gd name="connsiteY7" fmla="*/ 1146048 h 1987296"/>
              <a:gd name="connsiteX8" fmla="*/ 438958 w 1743502"/>
              <a:gd name="connsiteY8" fmla="*/ 1182624 h 1987296"/>
              <a:gd name="connsiteX9" fmla="*/ 499918 w 1743502"/>
              <a:gd name="connsiteY9" fmla="*/ 1267968 h 1987296"/>
              <a:gd name="connsiteX10" fmla="*/ 841294 w 1743502"/>
              <a:gd name="connsiteY10" fmla="*/ 1280160 h 1987296"/>
              <a:gd name="connsiteX11" fmla="*/ 621838 w 1743502"/>
              <a:gd name="connsiteY11" fmla="*/ 1414272 h 1987296"/>
              <a:gd name="connsiteX12" fmla="*/ 634030 w 1743502"/>
              <a:gd name="connsiteY12" fmla="*/ 1499616 h 1987296"/>
              <a:gd name="connsiteX13" fmla="*/ 707182 w 1743502"/>
              <a:gd name="connsiteY13" fmla="*/ 1609344 h 1987296"/>
              <a:gd name="connsiteX14" fmla="*/ 731566 w 1743502"/>
              <a:gd name="connsiteY14" fmla="*/ 1645920 h 1987296"/>
              <a:gd name="connsiteX15" fmla="*/ 792526 w 1743502"/>
              <a:gd name="connsiteY15" fmla="*/ 1743456 h 1987296"/>
              <a:gd name="connsiteX16" fmla="*/ 877870 w 1743502"/>
              <a:gd name="connsiteY16" fmla="*/ 1816608 h 1987296"/>
              <a:gd name="connsiteX17" fmla="*/ 914446 w 1743502"/>
              <a:gd name="connsiteY17" fmla="*/ 1853184 h 1987296"/>
              <a:gd name="connsiteX18" fmla="*/ 1024174 w 1743502"/>
              <a:gd name="connsiteY18" fmla="*/ 1938528 h 1987296"/>
              <a:gd name="connsiteX19" fmla="*/ 1060750 w 1743502"/>
              <a:gd name="connsiteY19" fmla="*/ 1962912 h 1987296"/>
              <a:gd name="connsiteX20" fmla="*/ 1133902 w 1743502"/>
              <a:gd name="connsiteY20" fmla="*/ 1987296 h 1987296"/>
              <a:gd name="connsiteX21" fmla="*/ 1268014 w 1743502"/>
              <a:gd name="connsiteY21" fmla="*/ 1950720 h 1987296"/>
              <a:gd name="connsiteX22" fmla="*/ 1268014 w 1743502"/>
              <a:gd name="connsiteY22" fmla="*/ 1950720 h 1987296"/>
              <a:gd name="connsiteX23" fmla="*/ 1353358 w 1743502"/>
              <a:gd name="connsiteY23" fmla="*/ 1926336 h 1987296"/>
              <a:gd name="connsiteX24" fmla="*/ 1463086 w 1743502"/>
              <a:gd name="connsiteY24" fmla="*/ 1865376 h 1987296"/>
              <a:gd name="connsiteX25" fmla="*/ 1499662 w 1743502"/>
              <a:gd name="connsiteY25" fmla="*/ 1780032 h 1987296"/>
              <a:gd name="connsiteX26" fmla="*/ 1511854 w 1743502"/>
              <a:gd name="connsiteY26" fmla="*/ 1743456 h 1987296"/>
              <a:gd name="connsiteX27" fmla="*/ 1585006 w 1743502"/>
              <a:gd name="connsiteY27" fmla="*/ 1670304 h 1987296"/>
              <a:gd name="connsiteX28" fmla="*/ 1621582 w 1743502"/>
              <a:gd name="connsiteY28" fmla="*/ 1633728 h 1987296"/>
              <a:gd name="connsiteX29" fmla="*/ 1658158 w 1743502"/>
              <a:gd name="connsiteY29" fmla="*/ 1597152 h 1987296"/>
              <a:gd name="connsiteX30" fmla="*/ 1694734 w 1743502"/>
              <a:gd name="connsiteY30" fmla="*/ 1572768 h 1987296"/>
              <a:gd name="connsiteX31" fmla="*/ 1719118 w 1743502"/>
              <a:gd name="connsiteY31" fmla="*/ 1389888 h 1987296"/>
              <a:gd name="connsiteX32" fmla="*/ 1743502 w 1743502"/>
              <a:gd name="connsiteY32" fmla="*/ 1353312 h 1987296"/>
              <a:gd name="connsiteX33" fmla="*/ 1731310 w 1743502"/>
              <a:gd name="connsiteY33" fmla="*/ 1280160 h 1987296"/>
              <a:gd name="connsiteX34" fmla="*/ 1621582 w 1743502"/>
              <a:gd name="connsiteY34" fmla="*/ 1085088 h 1987296"/>
              <a:gd name="connsiteX35" fmla="*/ 1585006 w 1743502"/>
              <a:gd name="connsiteY35" fmla="*/ 1036320 h 1987296"/>
              <a:gd name="connsiteX36" fmla="*/ 1536238 w 1743502"/>
              <a:gd name="connsiteY36" fmla="*/ 963168 h 1987296"/>
              <a:gd name="connsiteX37" fmla="*/ 1426510 w 1743502"/>
              <a:gd name="connsiteY37" fmla="*/ 841248 h 1987296"/>
              <a:gd name="connsiteX38" fmla="*/ 1353358 w 1743502"/>
              <a:gd name="connsiteY38" fmla="*/ 792480 h 1987296"/>
              <a:gd name="connsiteX39" fmla="*/ 1280206 w 1743502"/>
              <a:gd name="connsiteY39" fmla="*/ 768096 h 1987296"/>
              <a:gd name="connsiteX40" fmla="*/ 1243630 w 1743502"/>
              <a:gd name="connsiteY40" fmla="*/ 731520 h 1987296"/>
              <a:gd name="connsiteX41" fmla="*/ 1170478 w 1743502"/>
              <a:gd name="connsiteY41" fmla="*/ 682752 h 1987296"/>
              <a:gd name="connsiteX42" fmla="*/ 1121710 w 1743502"/>
              <a:gd name="connsiteY42" fmla="*/ 633984 h 1987296"/>
              <a:gd name="connsiteX43" fmla="*/ 1072942 w 1743502"/>
              <a:gd name="connsiteY43" fmla="*/ 609600 h 1987296"/>
              <a:gd name="connsiteX44" fmla="*/ 1036366 w 1743502"/>
              <a:gd name="connsiteY44" fmla="*/ 573024 h 1987296"/>
              <a:gd name="connsiteX45" fmla="*/ 999790 w 1743502"/>
              <a:gd name="connsiteY45" fmla="*/ 560832 h 1987296"/>
              <a:gd name="connsiteX46" fmla="*/ 926638 w 1743502"/>
              <a:gd name="connsiteY46" fmla="*/ 512064 h 1987296"/>
              <a:gd name="connsiteX47" fmla="*/ 890062 w 1743502"/>
              <a:gd name="connsiteY47" fmla="*/ 487680 h 1987296"/>
              <a:gd name="connsiteX48" fmla="*/ 816910 w 1743502"/>
              <a:gd name="connsiteY48" fmla="*/ 414528 h 1987296"/>
              <a:gd name="connsiteX49" fmla="*/ 743758 w 1743502"/>
              <a:gd name="connsiteY49" fmla="*/ 365760 h 1987296"/>
              <a:gd name="connsiteX50" fmla="*/ 694990 w 1743502"/>
              <a:gd name="connsiteY50" fmla="*/ 292608 h 1987296"/>
              <a:gd name="connsiteX51" fmla="*/ 670606 w 1743502"/>
              <a:gd name="connsiteY51" fmla="*/ 256032 h 1987296"/>
              <a:gd name="connsiteX52" fmla="*/ 658414 w 1743502"/>
              <a:gd name="connsiteY52" fmla="*/ 219456 h 1987296"/>
              <a:gd name="connsiteX53" fmla="*/ 621838 w 1743502"/>
              <a:gd name="connsiteY53" fmla="*/ 195072 h 1987296"/>
              <a:gd name="connsiteX54" fmla="*/ 573070 w 1743502"/>
              <a:gd name="connsiteY54" fmla="*/ 134112 h 1987296"/>
              <a:gd name="connsiteX55" fmla="*/ 499918 w 1743502"/>
              <a:gd name="connsiteY55" fmla="*/ 60960 h 1987296"/>
              <a:gd name="connsiteX56" fmla="*/ 426766 w 1743502"/>
              <a:gd name="connsiteY56" fmla="*/ 24384 h 1987296"/>
              <a:gd name="connsiteX57" fmla="*/ 341422 w 1743502"/>
              <a:gd name="connsiteY57" fmla="*/ 0 h 1987296"/>
              <a:gd name="connsiteX58" fmla="*/ 121966 w 1743502"/>
              <a:gd name="connsiteY58" fmla="*/ 12192 h 1987296"/>
              <a:gd name="connsiteX0" fmla="*/ 109774 w 1743502"/>
              <a:gd name="connsiteY0" fmla="*/ 60960 h 1987296"/>
              <a:gd name="connsiteX1" fmla="*/ 46 w 1743502"/>
              <a:gd name="connsiteY1" fmla="*/ 865632 h 1987296"/>
              <a:gd name="connsiteX2" fmla="*/ 48814 w 1743502"/>
              <a:gd name="connsiteY2" fmla="*/ 902208 h 1987296"/>
              <a:gd name="connsiteX3" fmla="*/ 158542 w 1743502"/>
              <a:gd name="connsiteY3" fmla="*/ 950976 h 1987296"/>
              <a:gd name="connsiteX4" fmla="*/ 207310 w 1743502"/>
              <a:gd name="connsiteY4" fmla="*/ 975360 h 1987296"/>
              <a:gd name="connsiteX5" fmla="*/ 304846 w 1743502"/>
              <a:gd name="connsiteY5" fmla="*/ 999744 h 1987296"/>
              <a:gd name="connsiteX6" fmla="*/ 377998 w 1743502"/>
              <a:gd name="connsiteY6" fmla="*/ 1072896 h 1987296"/>
              <a:gd name="connsiteX7" fmla="*/ 426766 w 1743502"/>
              <a:gd name="connsiteY7" fmla="*/ 1146048 h 1987296"/>
              <a:gd name="connsiteX8" fmla="*/ 438958 w 1743502"/>
              <a:gd name="connsiteY8" fmla="*/ 1182624 h 1987296"/>
              <a:gd name="connsiteX9" fmla="*/ 499918 w 1743502"/>
              <a:gd name="connsiteY9" fmla="*/ 1267968 h 1987296"/>
              <a:gd name="connsiteX10" fmla="*/ 841294 w 1743502"/>
              <a:gd name="connsiteY10" fmla="*/ 1280160 h 1987296"/>
              <a:gd name="connsiteX11" fmla="*/ 634030 w 1743502"/>
              <a:gd name="connsiteY11" fmla="*/ 1524000 h 1987296"/>
              <a:gd name="connsiteX12" fmla="*/ 634030 w 1743502"/>
              <a:gd name="connsiteY12" fmla="*/ 1499616 h 1987296"/>
              <a:gd name="connsiteX13" fmla="*/ 707182 w 1743502"/>
              <a:gd name="connsiteY13" fmla="*/ 1609344 h 1987296"/>
              <a:gd name="connsiteX14" fmla="*/ 731566 w 1743502"/>
              <a:gd name="connsiteY14" fmla="*/ 1645920 h 1987296"/>
              <a:gd name="connsiteX15" fmla="*/ 792526 w 1743502"/>
              <a:gd name="connsiteY15" fmla="*/ 1743456 h 1987296"/>
              <a:gd name="connsiteX16" fmla="*/ 877870 w 1743502"/>
              <a:gd name="connsiteY16" fmla="*/ 1816608 h 1987296"/>
              <a:gd name="connsiteX17" fmla="*/ 914446 w 1743502"/>
              <a:gd name="connsiteY17" fmla="*/ 1853184 h 1987296"/>
              <a:gd name="connsiteX18" fmla="*/ 1024174 w 1743502"/>
              <a:gd name="connsiteY18" fmla="*/ 1938528 h 1987296"/>
              <a:gd name="connsiteX19" fmla="*/ 1060750 w 1743502"/>
              <a:gd name="connsiteY19" fmla="*/ 1962912 h 1987296"/>
              <a:gd name="connsiteX20" fmla="*/ 1133902 w 1743502"/>
              <a:gd name="connsiteY20" fmla="*/ 1987296 h 1987296"/>
              <a:gd name="connsiteX21" fmla="*/ 1268014 w 1743502"/>
              <a:gd name="connsiteY21" fmla="*/ 1950720 h 1987296"/>
              <a:gd name="connsiteX22" fmla="*/ 1268014 w 1743502"/>
              <a:gd name="connsiteY22" fmla="*/ 1950720 h 1987296"/>
              <a:gd name="connsiteX23" fmla="*/ 1353358 w 1743502"/>
              <a:gd name="connsiteY23" fmla="*/ 1926336 h 1987296"/>
              <a:gd name="connsiteX24" fmla="*/ 1463086 w 1743502"/>
              <a:gd name="connsiteY24" fmla="*/ 1865376 h 1987296"/>
              <a:gd name="connsiteX25" fmla="*/ 1499662 w 1743502"/>
              <a:gd name="connsiteY25" fmla="*/ 1780032 h 1987296"/>
              <a:gd name="connsiteX26" fmla="*/ 1511854 w 1743502"/>
              <a:gd name="connsiteY26" fmla="*/ 1743456 h 1987296"/>
              <a:gd name="connsiteX27" fmla="*/ 1585006 w 1743502"/>
              <a:gd name="connsiteY27" fmla="*/ 1670304 h 1987296"/>
              <a:gd name="connsiteX28" fmla="*/ 1621582 w 1743502"/>
              <a:gd name="connsiteY28" fmla="*/ 1633728 h 1987296"/>
              <a:gd name="connsiteX29" fmla="*/ 1658158 w 1743502"/>
              <a:gd name="connsiteY29" fmla="*/ 1597152 h 1987296"/>
              <a:gd name="connsiteX30" fmla="*/ 1694734 w 1743502"/>
              <a:gd name="connsiteY30" fmla="*/ 1572768 h 1987296"/>
              <a:gd name="connsiteX31" fmla="*/ 1719118 w 1743502"/>
              <a:gd name="connsiteY31" fmla="*/ 1389888 h 1987296"/>
              <a:gd name="connsiteX32" fmla="*/ 1743502 w 1743502"/>
              <a:gd name="connsiteY32" fmla="*/ 1353312 h 1987296"/>
              <a:gd name="connsiteX33" fmla="*/ 1731310 w 1743502"/>
              <a:gd name="connsiteY33" fmla="*/ 1280160 h 1987296"/>
              <a:gd name="connsiteX34" fmla="*/ 1621582 w 1743502"/>
              <a:gd name="connsiteY34" fmla="*/ 1085088 h 1987296"/>
              <a:gd name="connsiteX35" fmla="*/ 1585006 w 1743502"/>
              <a:gd name="connsiteY35" fmla="*/ 1036320 h 1987296"/>
              <a:gd name="connsiteX36" fmla="*/ 1536238 w 1743502"/>
              <a:gd name="connsiteY36" fmla="*/ 963168 h 1987296"/>
              <a:gd name="connsiteX37" fmla="*/ 1426510 w 1743502"/>
              <a:gd name="connsiteY37" fmla="*/ 841248 h 1987296"/>
              <a:gd name="connsiteX38" fmla="*/ 1353358 w 1743502"/>
              <a:gd name="connsiteY38" fmla="*/ 792480 h 1987296"/>
              <a:gd name="connsiteX39" fmla="*/ 1280206 w 1743502"/>
              <a:gd name="connsiteY39" fmla="*/ 768096 h 1987296"/>
              <a:gd name="connsiteX40" fmla="*/ 1243630 w 1743502"/>
              <a:gd name="connsiteY40" fmla="*/ 731520 h 1987296"/>
              <a:gd name="connsiteX41" fmla="*/ 1170478 w 1743502"/>
              <a:gd name="connsiteY41" fmla="*/ 682752 h 1987296"/>
              <a:gd name="connsiteX42" fmla="*/ 1121710 w 1743502"/>
              <a:gd name="connsiteY42" fmla="*/ 633984 h 1987296"/>
              <a:gd name="connsiteX43" fmla="*/ 1072942 w 1743502"/>
              <a:gd name="connsiteY43" fmla="*/ 609600 h 1987296"/>
              <a:gd name="connsiteX44" fmla="*/ 1036366 w 1743502"/>
              <a:gd name="connsiteY44" fmla="*/ 573024 h 1987296"/>
              <a:gd name="connsiteX45" fmla="*/ 999790 w 1743502"/>
              <a:gd name="connsiteY45" fmla="*/ 560832 h 1987296"/>
              <a:gd name="connsiteX46" fmla="*/ 926638 w 1743502"/>
              <a:gd name="connsiteY46" fmla="*/ 512064 h 1987296"/>
              <a:gd name="connsiteX47" fmla="*/ 890062 w 1743502"/>
              <a:gd name="connsiteY47" fmla="*/ 487680 h 1987296"/>
              <a:gd name="connsiteX48" fmla="*/ 816910 w 1743502"/>
              <a:gd name="connsiteY48" fmla="*/ 414528 h 1987296"/>
              <a:gd name="connsiteX49" fmla="*/ 743758 w 1743502"/>
              <a:gd name="connsiteY49" fmla="*/ 365760 h 1987296"/>
              <a:gd name="connsiteX50" fmla="*/ 694990 w 1743502"/>
              <a:gd name="connsiteY50" fmla="*/ 292608 h 1987296"/>
              <a:gd name="connsiteX51" fmla="*/ 670606 w 1743502"/>
              <a:gd name="connsiteY51" fmla="*/ 256032 h 1987296"/>
              <a:gd name="connsiteX52" fmla="*/ 658414 w 1743502"/>
              <a:gd name="connsiteY52" fmla="*/ 219456 h 1987296"/>
              <a:gd name="connsiteX53" fmla="*/ 621838 w 1743502"/>
              <a:gd name="connsiteY53" fmla="*/ 195072 h 1987296"/>
              <a:gd name="connsiteX54" fmla="*/ 573070 w 1743502"/>
              <a:gd name="connsiteY54" fmla="*/ 134112 h 1987296"/>
              <a:gd name="connsiteX55" fmla="*/ 499918 w 1743502"/>
              <a:gd name="connsiteY55" fmla="*/ 60960 h 1987296"/>
              <a:gd name="connsiteX56" fmla="*/ 426766 w 1743502"/>
              <a:gd name="connsiteY56" fmla="*/ 24384 h 1987296"/>
              <a:gd name="connsiteX57" fmla="*/ 341422 w 1743502"/>
              <a:gd name="connsiteY57" fmla="*/ 0 h 1987296"/>
              <a:gd name="connsiteX58" fmla="*/ 121966 w 1743502"/>
              <a:gd name="connsiteY58" fmla="*/ 12192 h 198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43502" h="1987296">
                <a:moveTo>
                  <a:pt x="109774" y="60960"/>
                </a:moveTo>
                <a:cubicBezTo>
                  <a:pt x="73198" y="329184"/>
                  <a:pt x="19611" y="595634"/>
                  <a:pt x="46" y="865632"/>
                </a:cubicBezTo>
                <a:cubicBezTo>
                  <a:pt x="-1423" y="885899"/>
                  <a:pt x="32279" y="890397"/>
                  <a:pt x="48814" y="902208"/>
                </a:cubicBezTo>
                <a:cubicBezTo>
                  <a:pt x="132495" y="961980"/>
                  <a:pt x="26375" y="884892"/>
                  <a:pt x="158542" y="950976"/>
                </a:cubicBezTo>
                <a:cubicBezTo>
                  <a:pt x="174798" y="959104"/>
                  <a:pt x="190068" y="969613"/>
                  <a:pt x="207310" y="975360"/>
                </a:cubicBezTo>
                <a:cubicBezTo>
                  <a:pt x="239103" y="985958"/>
                  <a:pt x="304846" y="999744"/>
                  <a:pt x="304846" y="999744"/>
                </a:cubicBezTo>
                <a:cubicBezTo>
                  <a:pt x="329230" y="1024128"/>
                  <a:pt x="358870" y="1044203"/>
                  <a:pt x="377998" y="1072896"/>
                </a:cubicBezTo>
                <a:lnTo>
                  <a:pt x="426766" y="1146048"/>
                </a:lnTo>
                <a:cubicBezTo>
                  <a:pt x="433895" y="1156741"/>
                  <a:pt x="433211" y="1171129"/>
                  <a:pt x="438958" y="1182624"/>
                </a:cubicBezTo>
                <a:cubicBezTo>
                  <a:pt x="446677" y="1198062"/>
                  <a:pt x="432862" y="1251712"/>
                  <a:pt x="499918" y="1267968"/>
                </a:cubicBezTo>
                <a:cubicBezTo>
                  <a:pt x="566974" y="1284224"/>
                  <a:pt x="818942" y="1237488"/>
                  <a:pt x="841294" y="1280160"/>
                </a:cubicBezTo>
                <a:cubicBezTo>
                  <a:pt x="863646" y="1322832"/>
                  <a:pt x="550992" y="1440962"/>
                  <a:pt x="634030" y="1524000"/>
                </a:cubicBezTo>
                <a:cubicBezTo>
                  <a:pt x="638094" y="1552448"/>
                  <a:pt x="621838" y="1485392"/>
                  <a:pt x="634030" y="1499616"/>
                </a:cubicBezTo>
                <a:cubicBezTo>
                  <a:pt x="646222" y="1513840"/>
                  <a:pt x="682798" y="1572768"/>
                  <a:pt x="707182" y="1609344"/>
                </a:cubicBezTo>
                <a:cubicBezTo>
                  <a:pt x="715310" y="1621536"/>
                  <a:pt x="725013" y="1632814"/>
                  <a:pt x="731566" y="1645920"/>
                </a:cubicBezTo>
                <a:cubicBezTo>
                  <a:pt x="756544" y="1695875"/>
                  <a:pt x="754541" y="1699141"/>
                  <a:pt x="792526" y="1743456"/>
                </a:cubicBezTo>
                <a:cubicBezTo>
                  <a:pt x="834414" y="1792326"/>
                  <a:pt x="825981" y="1772132"/>
                  <a:pt x="877870" y="1816608"/>
                </a:cubicBezTo>
                <a:cubicBezTo>
                  <a:pt x="890961" y="1827829"/>
                  <a:pt x="901200" y="1842146"/>
                  <a:pt x="914446" y="1853184"/>
                </a:cubicBezTo>
                <a:cubicBezTo>
                  <a:pt x="950043" y="1882848"/>
                  <a:pt x="985620" y="1912825"/>
                  <a:pt x="1024174" y="1938528"/>
                </a:cubicBezTo>
                <a:cubicBezTo>
                  <a:pt x="1036366" y="1946656"/>
                  <a:pt x="1047360" y="1956961"/>
                  <a:pt x="1060750" y="1962912"/>
                </a:cubicBezTo>
                <a:cubicBezTo>
                  <a:pt x="1084238" y="1973351"/>
                  <a:pt x="1133902" y="1987296"/>
                  <a:pt x="1133902" y="1987296"/>
                </a:cubicBezTo>
                <a:cubicBezTo>
                  <a:pt x="1220066" y="1970063"/>
                  <a:pt x="1175203" y="1981657"/>
                  <a:pt x="1268014" y="1950720"/>
                </a:cubicBezTo>
                <a:lnTo>
                  <a:pt x="1268014" y="1950720"/>
                </a:lnTo>
                <a:cubicBezTo>
                  <a:pt x="1279493" y="1947850"/>
                  <a:pt x="1339047" y="1934286"/>
                  <a:pt x="1353358" y="1926336"/>
                </a:cubicBezTo>
                <a:cubicBezTo>
                  <a:pt x="1479126" y="1856465"/>
                  <a:pt x="1380324" y="1892963"/>
                  <a:pt x="1463086" y="1865376"/>
                </a:cubicBezTo>
                <a:cubicBezTo>
                  <a:pt x="1488460" y="1763879"/>
                  <a:pt x="1457564" y="1864229"/>
                  <a:pt x="1499662" y="1780032"/>
                </a:cubicBezTo>
                <a:cubicBezTo>
                  <a:pt x="1505409" y="1768537"/>
                  <a:pt x="1503964" y="1753600"/>
                  <a:pt x="1511854" y="1743456"/>
                </a:cubicBezTo>
                <a:cubicBezTo>
                  <a:pt x="1533025" y="1716236"/>
                  <a:pt x="1560622" y="1694688"/>
                  <a:pt x="1585006" y="1670304"/>
                </a:cubicBezTo>
                <a:lnTo>
                  <a:pt x="1621582" y="1633728"/>
                </a:lnTo>
                <a:cubicBezTo>
                  <a:pt x="1633774" y="1621536"/>
                  <a:pt x="1643812" y="1606716"/>
                  <a:pt x="1658158" y="1597152"/>
                </a:cubicBezTo>
                <a:lnTo>
                  <a:pt x="1694734" y="1572768"/>
                </a:lnTo>
                <a:cubicBezTo>
                  <a:pt x="1696319" y="1556918"/>
                  <a:pt x="1705344" y="1426619"/>
                  <a:pt x="1719118" y="1389888"/>
                </a:cubicBezTo>
                <a:cubicBezTo>
                  <a:pt x="1724263" y="1376168"/>
                  <a:pt x="1735374" y="1365504"/>
                  <a:pt x="1743502" y="1353312"/>
                </a:cubicBezTo>
                <a:cubicBezTo>
                  <a:pt x="1739438" y="1328928"/>
                  <a:pt x="1739990" y="1303306"/>
                  <a:pt x="1731310" y="1280160"/>
                </a:cubicBezTo>
                <a:cubicBezTo>
                  <a:pt x="1708613" y="1219635"/>
                  <a:pt x="1662422" y="1139541"/>
                  <a:pt x="1621582" y="1085088"/>
                </a:cubicBezTo>
                <a:lnTo>
                  <a:pt x="1585006" y="1036320"/>
                </a:lnTo>
                <a:cubicBezTo>
                  <a:pt x="1563580" y="972042"/>
                  <a:pt x="1586975" y="1024053"/>
                  <a:pt x="1536238" y="963168"/>
                </a:cubicBezTo>
                <a:cubicBezTo>
                  <a:pt x="1485054" y="901748"/>
                  <a:pt x="1534524" y="913258"/>
                  <a:pt x="1426510" y="841248"/>
                </a:cubicBezTo>
                <a:cubicBezTo>
                  <a:pt x="1402126" y="824992"/>
                  <a:pt x="1381160" y="801747"/>
                  <a:pt x="1353358" y="792480"/>
                </a:cubicBezTo>
                <a:lnTo>
                  <a:pt x="1280206" y="768096"/>
                </a:lnTo>
                <a:cubicBezTo>
                  <a:pt x="1268014" y="755904"/>
                  <a:pt x="1257240" y="742106"/>
                  <a:pt x="1243630" y="731520"/>
                </a:cubicBezTo>
                <a:cubicBezTo>
                  <a:pt x="1220497" y="713528"/>
                  <a:pt x="1191200" y="703474"/>
                  <a:pt x="1170478" y="682752"/>
                </a:cubicBezTo>
                <a:cubicBezTo>
                  <a:pt x="1154222" y="666496"/>
                  <a:pt x="1140102" y="647778"/>
                  <a:pt x="1121710" y="633984"/>
                </a:cubicBezTo>
                <a:cubicBezTo>
                  <a:pt x="1107170" y="623079"/>
                  <a:pt x="1087731" y="620164"/>
                  <a:pt x="1072942" y="609600"/>
                </a:cubicBezTo>
                <a:cubicBezTo>
                  <a:pt x="1058912" y="599578"/>
                  <a:pt x="1050712" y="582588"/>
                  <a:pt x="1036366" y="573024"/>
                </a:cubicBezTo>
                <a:cubicBezTo>
                  <a:pt x="1025673" y="565895"/>
                  <a:pt x="1011024" y="567073"/>
                  <a:pt x="999790" y="560832"/>
                </a:cubicBezTo>
                <a:cubicBezTo>
                  <a:pt x="974172" y="546600"/>
                  <a:pt x="951022" y="528320"/>
                  <a:pt x="926638" y="512064"/>
                </a:cubicBezTo>
                <a:cubicBezTo>
                  <a:pt x="914446" y="503936"/>
                  <a:pt x="900423" y="498041"/>
                  <a:pt x="890062" y="487680"/>
                </a:cubicBezTo>
                <a:cubicBezTo>
                  <a:pt x="865678" y="463296"/>
                  <a:pt x="845603" y="433656"/>
                  <a:pt x="816910" y="414528"/>
                </a:cubicBezTo>
                <a:lnTo>
                  <a:pt x="743758" y="365760"/>
                </a:lnTo>
                <a:lnTo>
                  <a:pt x="694990" y="292608"/>
                </a:lnTo>
                <a:cubicBezTo>
                  <a:pt x="686862" y="280416"/>
                  <a:pt x="675240" y="269933"/>
                  <a:pt x="670606" y="256032"/>
                </a:cubicBezTo>
                <a:cubicBezTo>
                  <a:pt x="666542" y="243840"/>
                  <a:pt x="666442" y="229491"/>
                  <a:pt x="658414" y="219456"/>
                </a:cubicBezTo>
                <a:cubicBezTo>
                  <a:pt x="649260" y="208014"/>
                  <a:pt x="634030" y="203200"/>
                  <a:pt x="621838" y="195072"/>
                </a:cubicBezTo>
                <a:cubicBezTo>
                  <a:pt x="600648" y="131503"/>
                  <a:pt x="625315" y="180552"/>
                  <a:pt x="573070" y="134112"/>
                </a:cubicBezTo>
                <a:cubicBezTo>
                  <a:pt x="547296" y="111202"/>
                  <a:pt x="532633" y="71865"/>
                  <a:pt x="499918" y="60960"/>
                </a:cubicBezTo>
                <a:cubicBezTo>
                  <a:pt x="407983" y="30315"/>
                  <a:pt x="521304" y="71653"/>
                  <a:pt x="426766" y="24384"/>
                </a:cubicBezTo>
                <a:cubicBezTo>
                  <a:pt x="409275" y="15639"/>
                  <a:pt x="357047" y="3906"/>
                  <a:pt x="341422" y="0"/>
                </a:cubicBezTo>
                <a:cubicBezTo>
                  <a:pt x="130101" y="12431"/>
                  <a:pt x="203365" y="12192"/>
                  <a:pt x="121966" y="12192"/>
                </a:cubicBezTo>
              </a:path>
            </a:pathLst>
          </a:cu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0" name="Freeform 19"/>
          <p:cNvSpPr/>
          <p:nvPr/>
        </p:nvSpPr>
        <p:spPr>
          <a:xfrm>
            <a:off x="6136005" y="1819163"/>
            <a:ext cx="1805350" cy="3032669"/>
          </a:xfrm>
          <a:custGeom>
            <a:avLst/>
            <a:gdLst>
              <a:gd name="connsiteX0" fmla="*/ 146304 w 2073355"/>
              <a:gd name="connsiteY0" fmla="*/ 3779520 h 3779520"/>
              <a:gd name="connsiteX1" fmla="*/ 633984 w 2073355"/>
              <a:gd name="connsiteY1" fmla="*/ 3572256 h 3779520"/>
              <a:gd name="connsiteX2" fmla="*/ 658368 w 2073355"/>
              <a:gd name="connsiteY2" fmla="*/ 3535680 h 3779520"/>
              <a:gd name="connsiteX3" fmla="*/ 707136 w 2073355"/>
              <a:gd name="connsiteY3" fmla="*/ 3511296 h 3779520"/>
              <a:gd name="connsiteX4" fmla="*/ 731520 w 2073355"/>
              <a:gd name="connsiteY4" fmla="*/ 3474720 h 3779520"/>
              <a:gd name="connsiteX5" fmla="*/ 743712 w 2073355"/>
              <a:gd name="connsiteY5" fmla="*/ 3438144 h 3779520"/>
              <a:gd name="connsiteX6" fmla="*/ 780288 w 2073355"/>
              <a:gd name="connsiteY6" fmla="*/ 3413760 h 3779520"/>
              <a:gd name="connsiteX7" fmla="*/ 804672 w 2073355"/>
              <a:gd name="connsiteY7" fmla="*/ 3340608 h 3779520"/>
              <a:gd name="connsiteX8" fmla="*/ 816864 w 2073355"/>
              <a:gd name="connsiteY8" fmla="*/ 3304032 h 3779520"/>
              <a:gd name="connsiteX9" fmla="*/ 853440 w 2073355"/>
              <a:gd name="connsiteY9" fmla="*/ 3182112 h 3779520"/>
              <a:gd name="connsiteX10" fmla="*/ 902208 w 2073355"/>
              <a:gd name="connsiteY10" fmla="*/ 3084576 h 3779520"/>
              <a:gd name="connsiteX11" fmla="*/ 926592 w 2073355"/>
              <a:gd name="connsiteY11" fmla="*/ 3035808 h 3779520"/>
              <a:gd name="connsiteX12" fmla="*/ 999744 w 2073355"/>
              <a:gd name="connsiteY12" fmla="*/ 2974848 h 3779520"/>
              <a:gd name="connsiteX13" fmla="*/ 1036320 w 2073355"/>
              <a:gd name="connsiteY13" fmla="*/ 2938272 h 3779520"/>
              <a:gd name="connsiteX14" fmla="*/ 1133856 w 2073355"/>
              <a:gd name="connsiteY14" fmla="*/ 2913888 h 3779520"/>
              <a:gd name="connsiteX15" fmla="*/ 1170432 w 2073355"/>
              <a:gd name="connsiteY15" fmla="*/ 2901696 h 3779520"/>
              <a:gd name="connsiteX16" fmla="*/ 1353312 w 2073355"/>
              <a:gd name="connsiteY16" fmla="*/ 2877312 h 3779520"/>
              <a:gd name="connsiteX17" fmla="*/ 1377696 w 2073355"/>
              <a:gd name="connsiteY17" fmla="*/ 2840736 h 3779520"/>
              <a:gd name="connsiteX18" fmla="*/ 1402080 w 2073355"/>
              <a:gd name="connsiteY18" fmla="*/ 2767584 h 3779520"/>
              <a:gd name="connsiteX19" fmla="*/ 1426464 w 2073355"/>
              <a:gd name="connsiteY19" fmla="*/ 2731008 h 3779520"/>
              <a:gd name="connsiteX20" fmla="*/ 1438656 w 2073355"/>
              <a:gd name="connsiteY20" fmla="*/ 2694432 h 3779520"/>
              <a:gd name="connsiteX21" fmla="*/ 1487424 w 2073355"/>
              <a:gd name="connsiteY21" fmla="*/ 2621280 h 3779520"/>
              <a:gd name="connsiteX22" fmla="*/ 1511808 w 2073355"/>
              <a:gd name="connsiteY22" fmla="*/ 2584704 h 3779520"/>
              <a:gd name="connsiteX23" fmla="*/ 1548384 w 2073355"/>
              <a:gd name="connsiteY23" fmla="*/ 2535936 h 3779520"/>
              <a:gd name="connsiteX24" fmla="*/ 1584960 w 2073355"/>
              <a:gd name="connsiteY24" fmla="*/ 2511552 h 3779520"/>
              <a:gd name="connsiteX25" fmla="*/ 1670304 w 2073355"/>
              <a:gd name="connsiteY25" fmla="*/ 2438400 h 3779520"/>
              <a:gd name="connsiteX26" fmla="*/ 1719072 w 2073355"/>
              <a:gd name="connsiteY26" fmla="*/ 2365248 h 3779520"/>
              <a:gd name="connsiteX27" fmla="*/ 1743456 w 2073355"/>
              <a:gd name="connsiteY27" fmla="*/ 2328672 h 3779520"/>
              <a:gd name="connsiteX28" fmla="*/ 1780032 w 2073355"/>
              <a:gd name="connsiteY28" fmla="*/ 2255520 h 3779520"/>
              <a:gd name="connsiteX29" fmla="*/ 1804416 w 2073355"/>
              <a:gd name="connsiteY29" fmla="*/ 1828800 h 3779520"/>
              <a:gd name="connsiteX30" fmla="*/ 1840992 w 2073355"/>
              <a:gd name="connsiteY30" fmla="*/ 1755648 h 3779520"/>
              <a:gd name="connsiteX31" fmla="*/ 1877568 w 2073355"/>
              <a:gd name="connsiteY31" fmla="*/ 1731264 h 3779520"/>
              <a:gd name="connsiteX32" fmla="*/ 1901952 w 2073355"/>
              <a:gd name="connsiteY32" fmla="*/ 1694688 h 3779520"/>
              <a:gd name="connsiteX33" fmla="*/ 1938528 w 2073355"/>
              <a:gd name="connsiteY33" fmla="*/ 1658112 h 3779520"/>
              <a:gd name="connsiteX34" fmla="*/ 1999488 w 2073355"/>
              <a:gd name="connsiteY34" fmla="*/ 1572768 h 3779520"/>
              <a:gd name="connsiteX35" fmla="*/ 2023872 w 2073355"/>
              <a:gd name="connsiteY35" fmla="*/ 1499616 h 3779520"/>
              <a:gd name="connsiteX36" fmla="*/ 2036064 w 2073355"/>
              <a:gd name="connsiteY36" fmla="*/ 1463040 h 3779520"/>
              <a:gd name="connsiteX37" fmla="*/ 2060448 w 2073355"/>
              <a:gd name="connsiteY37" fmla="*/ 1365504 h 3779520"/>
              <a:gd name="connsiteX38" fmla="*/ 2060448 w 2073355"/>
              <a:gd name="connsiteY38" fmla="*/ 1072896 h 3779520"/>
              <a:gd name="connsiteX39" fmla="*/ 2048256 w 2073355"/>
              <a:gd name="connsiteY39" fmla="*/ 1036320 h 3779520"/>
              <a:gd name="connsiteX40" fmla="*/ 2036064 w 2073355"/>
              <a:gd name="connsiteY40" fmla="*/ 975360 h 3779520"/>
              <a:gd name="connsiteX41" fmla="*/ 1975104 w 2073355"/>
              <a:gd name="connsiteY41" fmla="*/ 902208 h 3779520"/>
              <a:gd name="connsiteX42" fmla="*/ 1962912 w 2073355"/>
              <a:gd name="connsiteY42" fmla="*/ 865632 h 3779520"/>
              <a:gd name="connsiteX43" fmla="*/ 1914144 w 2073355"/>
              <a:gd name="connsiteY43" fmla="*/ 792480 h 3779520"/>
              <a:gd name="connsiteX44" fmla="*/ 1865376 w 2073355"/>
              <a:gd name="connsiteY44" fmla="*/ 719328 h 3779520"/>
              <a:gd name="connsiteX45" fmla="*/ 1840992 w 2073355"/>
              <a:gd name="connsiteY45" fmla="*/ 682752 h 3779520"/>
              <a:gd name="connsiteX46" fmla="*/ 1816608 w 2073355"/>
              <a:gd name="connsiteY46" fmla="*/ 609600 h 3779520"/>
              <a:gd name="connsiteX47" fmla="*/ 1840992 w 2073355"/>
              <a:gd name="connsiteY47" fmla="*/ 292608 h 3779520"/>
              <a:gd name="connsiteX48" fmla="*/ 1853184 w 2073355"/>
              <a:gd name="connsiteY48" fmla="*/ 256032 h 3779520"/>
              <a:gd name="connsiteX49" fmla="*/ 1828800 w 2073355"/>
              <a:gd name="connsiteY49" fmla="*/ 121920 h 3779520"/>
              <a:gd name="connsiteX50" fmla="*/ 1731264 w 2073355"/>
              <a:gd name="connsiteY50" fmla="*/ 36576 h 3779520"/>
              <a:gd name="connsiteX51" fmla="*/ 1682496 w 2073355"/>
              <a:gd name="connsiteY51" fmla="*/ 24384 h 3779520"/>
              <a:gd name="connsiteX52" fmla="*/ 1560576 w 2073355"/>
              <a:gd name="connsiteY52" fmla="*/ 0 h 3779520"/>
              <a:gd name="connsiteX53" fmla="*/ 1231392 w 2073355"/>
              <a:gd name="connsiteY53" fmla="*/ 12192 h 3779520"/>
              <a:gd name="connsiteX54" fmla="*/ 1170432 w 2073355"/>
              <a:gd name="connsiteY54" fmla="*/ 36576 h 3779520"/>
              <a:gd name="connsiteX55" fmla="*/ 1048512 w 2073355"/>
              <a:gd name="connsiteY55" fmla="*/ 73152 h 3779520"/>
              <a:gd name="connsiteX56" fmla="*/ 999744 w 2073355"/>
              <a:gd name="connsiteY56" fmla="*/ 109728 h 3779520"/>
              <a:gd name="connsiteX57" fmla="*/ 890016 w 2073355"/>
              <a:gd name="connsiteY57" fmla="*/ 134112 h 3779520"/>
              <a:gd name="connsiteX58" fmla="*/ 816864 w 2073355"/>
              <a:gd name="connsiteY58" fmla="*/ 207264 h 3779520"/>
              <a:gd name="connsiteX59" fmla="*/ 780288 w 2073355"/>
              <a:gd name="connsiteY59" fmla="*/ 243840 h 3779520"/>
              <a:gd name="connsiteX60" fmla="*/ 755904 w 2073355"/>
              <a:gd name="connsiteY60" fmla="*/ 280416 h 3779520"/>
              <a:gd name="connsiteX61" fmla="*/ 743712 w 2073355"/>
              <a:gd name="connsiteY61" fmla="*/ 329184 h 3779520"/>
              <a:gd name="connsiteX62" fmla="*/ 719328 w 2073355"/>
              <a:gd name="connsiteY62" fmla="*/ 365760 h 3779520"/>
              <a:gd name="connsiteX63" fmla="*/ 682752 w 2073355"/>
              <a:gd name="connsiteY63" fmla="*/ 426720 h 3779520"/>
              <a:gd name="connsiteX64" fmla="*/ 621792 w 2073355"/>
              <a:gd name="connsiteY64" fmla="*/ 524256 h 3779520"/>
              <a:gd name="connsiteX65" fmla="*/ 597408 w 2073355"/>
              <a:gd name="connsiteY65" fmla="*/ 609600 h 3779520"/>
              <a:gd name="connsiteX66" fmla="*/ 585216 w 2073355"/>
              <a:gd name="connsiteY66" fmla="*/ 646176 h 3779520"/>
              <a:gd name="connsiteX67" fmla="*/ 609600 w 2073355"/>
              <a:gd name="connsiteY67" fmla="*/ 1036320 h 3779520"/>
              <a:gd name="connsiteX68" fmla="*/ 621792 w 2073355"/>
              <a:gd name="connsiteY68" fmla="*/ 1085088 h 3779520"/>
              <a:gd name="connsiteX69" fmla="*/ 646176 w 2073355"/>
              <a:gd name="connsiteY69" fmla="*/ 1133856 h 3779520"/>
              <a:gd name="connsiteX70" fmla="*/ 658368 w 2073355"/>
              <a:gd name="connsiteY70" fmla="*/ 1194816 h 3779520"/>
              <a:gd name="connsiteX71" fmla="*/ 670560 w 2073355"/>
              <a:gd name="connsiteY71" fmla="*/ 1243584 h 3779520"/>
              <a:gd name="connsiteX72" fmla="*/ 658368 w 2073355"/>
              <a:gd name="connsiteY72" fmla="*/ 1463040 h 3779520"/>
              <a:gd name="connsiteX73" fmla="*/ 633984 w 2073355"/>
              <a:gd name="connsiteY73" fmla="*/ 1499616 h 3779520"/>
              <a:gd name="connsiteX74" fmla="*/ 548640 w 2073355"/>
              <a:gd name="connsiteY74" fmla="*/ 1536192 h 3779520"/>
              <a:gd name="connsiteX75" fmla="*/ 146304 w 2073355"/>
              <a:gd name="connsiteY75" fmla="*/ 1548384 h 3779520"/>
              <a:gd name="connsiteX76" fmla="*/ 109728 w 2073355"/>
              <a:gd name="connsiteY76" fmla="*/ 1560576 h 3779520"/>
              <a:gd name="connsiteX77" fmla="*/ 73152 w 2073355"/>
              <a:gd name="connsiteY77" fmla="*/ 1597152 h 3779520"/>
              <a:gd name="connsiteX78" fmla="*/ 36576 w 2073355"/>
              <a:gd name="connsiteY78" fmla="*/ 1621536 h 3779520"/>
              <a:gd name="connsiteX79" fmla="*/ 24384 w 2073355"/>
              <a:gd name="connsiteY79" fmla="*/ 1670304 h 3779520"/>
              <a:gd name="connsiteX80" fmla="*/ 0 w 2073355"/>
              <a:gd name="connsiteY80" fmla="*/ 1743456 h 3779520"/>
              <a:gd name="connsiteX81" fmla="*/ 12192 w 2073355"/>
              <a:gd name="connsiteY81" fmla="*/ 1926336 h 3779520"/>
              <a:gd name="connsiteX82" fmla="*/ 24384 w 2073355"/>
              <a:gd name="connsiteY82" fmla="*/ 1962912 h 3779520"/>
              <a:gd name="connsiteX83" fmla="*/ 36576 w 2073355"/>
              <a:gd name="connsiteY83" fmla="*/ 2097024 h 3779520"/>
              <a:gd name="connsiteX84" fmla="*/ 85344 w 2073355"/>
              <a:gd name="connsiteY84" fmla="*/ 2170176 h 3779520"/>
              <a:gd name="connsiteX85" fmla="*/ 109728 w 2073355"/>
              <a:gd name="connsiteY85" fmla="*/ 2206752 h 3779520"/>
              <a:gd name="connsiteX86" fmla="*/ 146304 w 2073355"/>
              <a:gd name="connsiteY86" fmla="*/ 2316480 h 3779520"/>
              <a:gd name="connsiteX87" fmla="*/ 195072 w 2073355"/>
              <a:gd name="connsiteY87" fmla="*/ 2389632 h 3779520"/>
              <a:gd name="connsiteX88" fmla="*/ 243840 w 2073355"/>
              <a:gd name="connsiteY88" fmla="*/ 2462784 h 3779520"/>
              <a:gd name="connsiteX89" fmla="*/ 268224 w 2073355"/>
              <a:gd name="connsiteY89" fmla="*/ 2499360 h 3779520"/>
              <a:gd name="connsiteX90" fmla="*/ 292608 w 2073355"/>
              <a:gd name="connsiteY90" fmla="*/ 2535936 h 3779520"/>
              <a:gd name="connsiteX91" fmla="*/ 304800 w 2073355"/>
              <a:gd name="connsiteY91" fmla="*/ 2706624 h 3779520"/>
              <a:gd name="connsiteX92" fmla="*/ 304800 w 2073355"/>
              <a:gd name="connsiteY92" fmla="*/ 2987040 h 3779520"/>
              <a:gd name="connsiteX93" fmla="*/ 280416 w 2073355"/>
              <a:gd name="connsiteY93" fmla="*/ 3060192 h 3779520"/>
              <a:gd name="connsiteX94" fmla="*/ 243840 w 2073355"/>
              <a:gd name="connsiteY94" fmla="*/ 3096768 h 3779520"/>
              <a:gd name="connsiteX95" fmla="*/ 207264 w 2073355"/>
              <a:gd name="connsiteY95" fmla="*/ 3169920 h 3779520"/>
              <a:gd name="connsiteX96" fmla="*/ 182880 w 2073355"/>
              <a:gd name="connsiteY96" fmla="*/ 3243072 h 3779520"/>
              <a:gd name="connsiteX97" fmla="*/ 170688 w 2073355"/>
              <a:gd name="connsiteY97" fmla="*/ 3279648 h 3779520"/>
              <a:gd name="connsiteX98" fmla="*/ 121920 w 2073355"/>
              <a:gd name="connsiteY98" fmla="*/ 3352800 h 3779520"/>
              <a:gd name="connsiteX99" fmla="*/ 97536 w 2073355"/>
              <a:gd name="connsiteY99" fmla="*/ 3425952 h 3779520"/>
              <a:gd name="connsiteX100" fmla="*/ 85344 w 2073355"/>
              <a:gd name="connsiteY100" fmla="*/ 3462528 h 3779520"/>
              <a:gd name="connsiteX101" fmla="*/ 97536 w 2073355"/>
              <a:gd name="connsiteY101" fmla="*/ 3608832 h 3779520"/>
              <a:gd name="connsiteX102" fmla="*/ 109728 w 2073355"/>
              <a:gd name="connsiteY102" fmla="*/ 3657600 h 3779520"/>
              <a:gd name="connsiteX103" fmla="*/ 158496 w 2073355"/>
              <a:gd name="connsiteY103" fmla="*/ 3730752 h 3779520"/>
              <a:gd name="connsiteX104" fmla="*/ 195072 w 2073355"/>
              <a:gd name="connsiteY104" fmla="*/ 3767328 h 377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073355" h="3779520">
                <a:moveTo>
                  <a:pt x="146304" y="3779520"/>
                </a:moveTo>
                <a:cubicBezTo>
                  <a:pt x="308864" y="3710432"/>
                  <a:pt x="474510" y="3648196"/>
                  <a:pt x="633984" y="3572256"/>
                </a:cubicBezTo>
                <a:cubicBezTo>
                  <a:pt x="647214" y="3565956"/>
                  <a:pt x="647111" y="3545061"/>
                  <a:pt x="658368" y="3535680"/>
                </a:cubicBezTo>
                <a:cubicBezTo>
                  <a:pt x="672330" y="3524045"/>
                  <a:pt x="690880" y="3519424"/>
                  <a:pt x="707136" y="3511296"/>
                </a:cubicBezTo>
                <a:cubicBezTo>
                  <a:pt x="715264" y="3499104"/>
                  <a:pt x="724967" y="3487826"/>
                  <a:pt x="731520" y="3474720"/>
                </a:cubicBezTo>
                <a:cubicBezTo>
                  <a:pt x="737267" y="3463225"/>
                  <a:pt x="735684" y="3448179"/>
                  <a:pt x="743712" y="3438144"/>
                </a:cubicBezTo>
                <a:cubicBezTo>
                  <a:pt x="752866" y="3426702"/>
                  <a:pt x="768096" y="3421888"/>
                  <a:pt x="780288" y="3413760"/>
                </a:cubicBezTo>
                <a:lnTo>
                  <a:pt x="804672" y="3340608"/>
                </a:lnTo>
                <a:cubicBezTo>
                  <a:pt x="808736" y="3328416"/>
                  <a:pt x="813747" y="3316500"/>
                  <a:pt x="816864" y="3304032"/>
                </a:cubicBezTo>
                <a:cubicBezTo>
                  <a:pt x="825614" y="3269030"/>
                  <a:pt x="838599" y="3211795"/>
                  <a:pt x="853440" y="3182112"/>
                </a:cubicBezTo>
                <a:lnTo>
                  <a:pt x="902208" y="3084576"/>
                </a:lnTo>
                <a:cubicBezTo>
                  <a:pt x="910336" y="3068320"/>
                  <a:pt x="913741" y="3048659"/>
                  <a:pt x="926592" y="3035808"/>
                </a:cubicBezTo>
                <a:cubicBezTo>
                  <a:pt x="1033449" y="2928951"/>
                  <a:pt x="897899" y="3059718"/>
                  <a:pt x="999744" y="2974848"/>
                </a:cubicBezTo>
                <a:cubicBezTo>
                  <a:pt x="1012990" y="2963810"/>
                  <a:pt x="1020623" y="2945407"/>
                  <a:pt x="1036320" y="2938272"/>
                </a:cubicBezTo>
                <a:cubicBezTo>
                  <a:pt x="1066829" y="2924404"/>
                  <a:pt x="1102063" y="2924486"/>
                  <a:pt x="1133856" y="2913888"/>
                </a:cubicBezTo>
                <a:cubicBezTo>
                  <a:pt x="1146048" y="2909824"/>
                  <a:pt x="1157964" y="2904813"/>
                  <a:pt x="1170432" y="2901696"/>
                </a:cubicBezTo>
                <a:cubicBezTo>
                  <a:pt x="1237772" y="2884861"/>
                  <a:pt x="1277134" y="2884930"/>
                  <a:pt x="1353312" y="2877312"/>
                </a:cubicBezTo>
                <a:cubicBezTo>
                  <a:pt x="1361440" y="2865120"/>
                  <a:pt x="1371745" y="2854126"/>
                  <a:pt x="1377696" y="2840736"/>
                </a:cubicBezTo>
                <a:cubicBezTo>
                  <a:pt x="1388135" y="2817248"/>
                  <a:pt x="1387823" y="2788970"/>
                  <a:pt x="1402080" y="2767584"/>
                </a:cubicBezTo>
                <a:cubicBezTo>
                  <a:pt x="1410208" y="2755392"/>
                  <a:pt x="1419911" y="2744114"/>
                  <a:pt x="1426464" y="2731008"/>
                </a:cubicBezTo>
                <a:cubicBezTo>
                  <a:pt x="1432211" y="2719513"/>
                  <a:pt x="1432415" y="2705666"/>
                  <a:pt x="1438656" y="2694432"/>
                </a:cubicBezTo>
                <a:cubicBezTo>
                  <a:pt x="1452888" y="2668814"/>
                  <a:pt x="1471168" y="2645664"/>
                  <a:pt x="1487424" y="2621280"/>
                </a:cubicBezTo>
                <a:cubicBezTo>
                  <a:pt x="1495552" y="2609088"/>
                  <a:pt x="1503016" y="2596426"/>
                  <a:pt x="1511808" y="2584704"/>
                </a:cubicBezTo>
                <a:cubicBezTo>
                  <a:pt x="1524000" y="2568448"/>
                  <a:pt x="1534016" y="2550304"/>
                  <a:pt x="1548384" y="2535936"/>
                </a:cubicBezTo>
                <a:cubicBezTo>
                  <a:pt x="1558745" y="2525575"/>
                  <a:pt x="1573036" y="2520069"/>
                  <a:pt x="1584960" y="2511552"/>
                </a:cubicBezTo>
                <a:cubicBezTo>
                  <a:pt x="1613592" y="2491100"/>
                  <a:pt x="1648150" y="2466884"/>
                  <a:pt x="1670304" y="2438400"/>
                </a:cubicBezTo>
                <a:cubicBezTo>
                  <a:pt x="1688296" y="2415267"/>
                  <a:pt x="1702816" y="2389632"/>
                  <a:pt x="1719072" y="2365248"/>
                </a:cubicBezTo>
                <a:cubicBezTo>
                  <a:pt x="1727200" y="2353056"/>
                  <a:pt x="1738822" y="2342573"/>
                  <a:pt x="1743456" y="2328672"/>
                </a:cubicBezTo>
                <a:cubicBezTo>
                  <a:pt x="1760282" y="2278195"/>
                  <a:pt x="1748519" y="2302789"/>
                  <a:pt x="1780032" y="2255520"/>
                </a:cubicBezTo>
                <a:cubicBezTo>
                  <a:pt x="1824618" y="2077175"/>
                  <a:pt x="1777972" y="2278346"/>
                  <a:pt x="1804416" y="1828800"/>
                </a:cubicBezTo>
                <a:cubicBezTo>
                  <a:pt x="1805656" y="1807728"/>
                  <a:pt x="1827250" y="1769390"/>
                  <a:pt x="1840992" y="1755648"/>
                </a:cubicBezTo>
                <a:cubicBezTo>
                  <a:pt x="1851353" y="1745287"/>
                  <a:pt x="1865376" y="1739392"/>
                  <a:pt x="1877568" y="1731264"/>
                </a:cubicBezTo>
                <a:cubicBezTo>
                  <a:pt x="1885696" y="1719072"/>
                  <a:pt x="1892571" y="1705945"/>
                  <a:pt x="1901952" y="1694688"/>
                </a:cubicBezTo>
                <a:cubicBezTo>
                  <a:pt x="1912990" y="1681442"/>
                  <a:pt x="1927307" y="1671203"/>
                  <a:pt x="1938528" y="1658112"/>
                </a:cubicBezTo>
                <a:cubicBezTo>
                  <a:pt x="1942685" y="1653262"/>
                  <a:pt x="1993550" y="1586128"/>
                  <a:pt x="1999488" y="1572768"/>
                </a:cubicBezTo>
                <a:cubicBezTo>
                  <a:pt x="2009927" y="1549280"/>
                  <a:pt x="2015744" y="1524000"/>
                  <a:pt x="2023872" y="1499616"/>
                </a:cubicBezTo>
                <a:cubicBezTo>
                  <a:pt x="2027936" y="1487424"/>
                  <a:pt x="2032947" y="1475508"/>
                  <a:pt x="2036064" y="1463040"/>
                </a:cubicBezTo>
                <a:lnTo>
                  <a:pt x="2060448" y="1365504"/>
                </a:lnTo>
                <a:cubicBezTo>
                  <a:pt x="2075101" y="1218974"/>
                  <a:pt x="2080040" y="1239425"/>
                  <a:pt x="2060448" y="1072896"/>
                </a:cubicBezTo>
                <a:cubicBezTo>
                  <a:pt x="2058946" y="1060133"/>
                  <a:pt x="2051373" y="1048788"/>
                  <a:pt x="2048256" y="1036320"/>
                </a:cubicBezTo>
                <a:cubicBezTo>
                  <a:pt x="2043230" y="1016216"/>
                  <a:pt x="2043340" y="994763"/>
                  <a:pt x="2036064" y="975360"/>
                </a:cubicBezTo>
                <a:cubicBezTo>
                  <a:pt x="2025880" y="948201"/>
                  <a:pt x="1994078" y="921182"/>
                  <a:pt x="1975104" y="902208"/>
                </a:cubicBezTo>
                <a:cubicBezTo>
                  <a:pt x="1971040" y="890016"/>
                  <a:pt x="1969153" y="876866"/>
                  <a:pt x="1962912" y="865632"/>
                </a:cubicBezTo>
                <a:cubicBezTo>
                  <a:pt x="1948680" y="840014"/>
                  <a:pt x="1930400" y="816864"/>
                  <a:pt x="1914144" y="792480"/>
                </a:cubicBezTo>
                <a:lnTo>
                  <a:pt x="1865376" y="719328"/>
                </a:lnTo>
                <a:cubicBezTo>
                  <a:pt x="1857248" y="707136"/>
                  <a:pt x="1845626" y="696653"/>
                  <a:pt x="1840992" y="682752"/>
                </a:cubicBezTo>
                <a:lnTo>
                  <a:pt x="1816608" y="609600"/>
                </a:lnTo>
                <a:cubicBezTo>
                  <a:pt x="1821421" y="518161"/>
                  <a:pt x="1821169" y="391724"/>
                  <a:pt x="1840992" y="292608"/>
                </a:cubicBezTo>
                <a:cubicBezTo>
                  <a:pt x="1843512" y="280006"/>
                  <a:pt x="1849120" y="268224"/>
                  <a:pt x="1853184" y="256032"/>
                </a:cubicBezTo>
                <a:cubicBezTo>
                  <a:pt x="1848981" y="222410"/>
                  <a:pt x="1847594" y="159509"/>
                  <a:pt x="1828800" y="121920"/>
                </a:cubicBezTo>
                <a:cubicBezTo>
                  <a:pt x="1809931" y="84183"/>
                  <a:pt x="1773065" y="47026"/>
                  <a:pt x="1731264" y="36576"/>
                </a:cubicBezTo>
                <a:cubicBezTo>
                  <a:pt x="1715008" y="32512"/>
                  <a:pt x="1698608" y="28987"/>
                  <a:pt x="1682496" y="24384"/>
                </a:cubicBezTo>
                <a:cubicBezTo>
                  <a:pt x="1597378" y="65"/>
                  <a:pt x="1706224" y="20807"/>
                  <a:pt x="1560576" y="0"/>
                </a:cubicBezTo>
                <a:cubicBezTo>
                  <a:pt x="1450848" y="4064"/>
                  <a:pt x="1340716" y="1943"/>
                  <a:pt x="1231392" y="12192"/>
                </a:cubicBezTo>
                <a:cubicBezTo>
                  <a:pt x="1209602" y="14235"/>
                  <a:pt x="1191000" y="29097"/>
                  <a:pt x="1170432" y="36576"/>
                </a:cubicBezTo>
                <a:cubicBezTo>
                  <a:pt x="1105130" y="60322"/>
                  <a:pt x="1106735" y="58596"/>
                  <a:pt x="1048512" y="73152"/>
                </a:cubicBezTo>
                <a:cubicBezTo>
                  <a:pt x="1032256" y="85344"/>
                  <a:pt x="1017387" y="99646"/>
                  <a:pt x="999744" y="109728"/>
                </a:cubicBezTo>
                <a:cubicBezTo>
                  <a:pt x="975027" y="123852"/>
                  <a:pt x="907924" y="131127"/>
                  <a:pt x="890016" y="134112"/>
                </a:cubicBezTo>
                <a:lnTo>
                  <a:pt x="816864" y="207264"/>
                </a:lnTo>
                <a:cubicBezTo>
                  <a:pt x="804672" y="219456"/>
                  <a:pt x="789852" y="229494"/>
                  <a:pt x="780288" y="243840"/>
                </a:cubicBezTo>
                <a:lnTo>
                  <a:pt x="755904" y="280416"/>
                </a:lnTo>
                <a:cubicBezTo>
                  <a:pt x="751840" y="296672"/>
                  <a:pt x="750313" y="313783"/>
                  <a:pt x="743712" y="329184"/>
                </a:cubicBezTo>
                <a:cubicBezTo>
                  <a:pt x="737940" y="342652"/>
                  <a:pt x="727094" y="353334"/>
                  <a:pt x="719328" y="365760"/>
                </a:cubicBezTo>
                <a:cubicBezTo>
                  <a:pt x="706769" y="385855"/>
                  <a:pt x="695311" y="406625"/>
                  <a:pt x="682752" y="426720"/>
                </a:cubicBezTo>
                <a:cubicBezTo>
                  <a:pt x="658573" y="465406"/>
                  <a:pt x="644317" y="479205"/>
                  <a:pt x="621792" y="524256"/>
                </a:cubicBezTo>
                <a:cubicBezTo>
                  <a:pt x="612048" y="543744"/>
                  <a:pt x="602616" y="591370"/>
                  <a:pt x="597408" y="609600"/>
                </a:cubicBezTo>
                <a:cubicBezTo>
                  <a:pt x="593877" y="621957"/>
                  <a:pt x="589280" y="633984"/>
                  <a:pt x="585216" y="646176"/>
                </a:cubicBezTo>
                <a:cubicBezTo>
                  <a:pt x="594204" y="888844"/>
                  <a:pt x="576623" y="887925"/>
                  <a:pt x="609600" y="1036320"/>
                </a:cubicBezTo>
                <a:cubicBezTo>
                  <a:pt x="613235" y="1052677"/>
                  <a:pt x="615908" y="1069399"/>
                  <a:pt x="621792" y="1085088"/>
                </a:cubicBezTo>
                <a:cubicBezTo>
                  <a:pt x="628174" y="1102106"/>
                  <a:pt x="638048" y="1117600"/>
                  <a:pt x="646176" y="1133856"/>
                </a:cubicBezTo>
                <a:cubicBezTo>
                  <a:pt x="650240" y="1154176"/>
                  <a:pt x="653873" y="1174587"/>
                  <a:pt x="658368" y="1194816"/>
                </a:cubicBezTo>
                <a:cubicBezTo>
                  <a:pt x="662003" y="1211173"/>
                  <a:pt x="670560" y="1226828"/>
                  <a:pt x="670560" y="1243584"/>
                </a:cubicBezTo>
                <a:cubicBezTo>
                  <a:pt x="670560" y="1316849"/>
                  <a:pt x="668729" y="1390512"/>
                  <a:pt x="658368" y="1463040"/>
                </a:cubicBezTo>
                <a:cubicBezTo>
                  <a:pt x="656296" y="1477546"/>
                  <a:pt x="644345" y="1489255"/>
                  <a:pt x="633984" y="1499616"/>
                </a:cubicBezTo>
                <a:cubicBezTo>
                  <a:pt x="612676" y="1520924"/>
                  <a:pt x="578220" y="1534593"/>
                  <a:pt x="548640" y="1536192"/>
                </a:cubicBezTo>
                <a:cubicBezTo>
                  <a:pt x="414662" y="1543434"/>
                  <a:pt x="280416" y="1544320"/>
                  <a:pt x="146304" y="1548384"/>
                </a:cubicBezTo>
                <a:cubicBezTo>
                  <a:pt x="134112" y="1552448"/>
                  <a:pt x="120421" y="1553447"/>
                  <a:pt x="109728" y="1560576"/>
                </a:cubicBezTo>
                <a:cubicBezTo>
                  <a:pt x="95382" y="1570140"/>
                  <a:pt x="86398" y="1586114"/>
                  <a:pt x="73152" y="1597152"/>
                </a:cubicBezTo>
                <a:cubicBezTo>
                  <a:pt x="61895" y="1606533"/>
                  <a:pt x="48768" y="1613408"/>
                  <a:pt x="36576" y="1621536"/>
                </a:cubicBezTo>
                <a:cubicBezTo>
                  <a:pt x="32512" y="1637792"/>
                  <a:pt x="29199" y="1654254"/>
                  <a:pt x="24384" y="1670304"/>
                </a:cubicBezTo>
                <a:cubicBezTo>
                  <a:pt x="16998" y="1694923"/>
                  <a:pt x="0" y="1743456"/>
                  <a:pt x="0" y="1743456"/>
                </a:cubicBezTo>
                <a:cubicBezTo>
                  <a:pt x="4064" y="1804416"/>
                  <a:pt x="5445" y="1865614"/>
                  <a:pt x="12192" y="1926336"/>
                </a:cubicBezTo>
                <a:cubicBezTo>
                  <a:pt x="13611" y="1939109"/>
                  <a:pt x="22567" y="1950190"/>
                  <a:pt x="24384" y="1962912"/>
                </a:cubicBezTo>
                <a:cubicBezTo>
                  <a:pt x="30732" y="2007349"/>
                  <a:pt x="23910" y="2053960"/>
                  <a:pt x="36576" y="2097024"/>
                </a:cubicBezTo>
                <a:cubicBezTo>
                  <a:pt x="44845" y="2125139"/>
                  <a:pt x="69088" y="2145792"/>
                  <a:pt x="85344" y="2170176"/>
                </a:cubicBezTo>
                <a:cubicBezTo>
                  <a:pt x="93472" y="2182368"/>
                  <a:pt x="105094" y="2192851"/>
                  <a:pt x="109728" y="2206752"/>
                </a:cubicBezTo>
                <a:lnTo>
                  <a:pt x="146304" y="2316480"/>
                </a:lnTo>
                <a:cubicBezTo>
                  <a:pt x="169621" y="2386431"/>
                  <a:pt x="141798" y="2321137"/>
                  <a:pt x="195072" y="2389632"/>
                </a:cubicBezTo>
                <a:cubicBezTo>
                  <a:pt x="213064" y="2412765"/>
                  <a:pt x="227584" y="2438400"/>
                  <a:pt x="243840" y="2462784"/>
                </a:cubicBezTo>
                <a:lnTo>
                  <a:pt x="268224" y="2499360"/>
                </a:lnTo>
                <a:lnTo>
                  <a:pt x="292608" y="2535936"/>
                </a:lnTo>
                <a:cubicBezTo>
                  <a:pt x="296672" y="2592832"/>
                  <a:pt x="299636" y="2649817"/>
                  <a:pt x="304800" y="2706624"/>
                </a:cubicBezTo>
                <a:cubicBezTo>
                  <a:pt x="317849" y="2850168"/>
                  <a:pt x="331703" y="2798720"/>
                  <a:pt x="304800" y="2987040"/>
                </a:cubicBezTo>
                <a:cubicBezTo>
                  <a:pt x="301165" y="3012485"/>
                  <a:pt x="298591" y="3042017"/>
                  <a:pt x="280416" y="3060192"/>
                </a:cubicBezTo>
                <a:lnTo>
                  <a:pt x="243840" y="3096768"/>
                </a:lnTo>
                <a:cubicBezTo>
                  <a:pt x="199376" y="3230160"/>
                  <a:pt x="270289" y="3028113"/>
                  <a:pt x="207264" y="3169920"/>
                </a:cubicBezTo>
                <a:cubicBezTo>
                  <a:pt x="196825" y="3193408"/>
                  <a:pt x="191008" y="3218688"/>
                  <a:pt x="182880" y="3243072"/>
                </a:cubicBezTo>
                <a:cubicBezTo>
                  <a:pt x="178816" y="3255264"/>
                  <a:pt x="177817" y="3268955"/>
                  <a:pt x="170688" y="3279648"/>
                </a:cubicBezTo>
                <a:cubicBezTo>
                  <a:pt x="154432" y="3304032"/>
                  <a:pt x="131187" y="3324998"/>
                  <a:pt x="121920" y="3352800"/>
                </a:cubicBezTo>
                <a:lnTo>
                  <a:pt x="97536" y="3425952"/>
                </a:lnTo>
                <a:lnTo>
                  <a:pt x="85344" y="3462528"/>
                </a:lnTo>
                <a:cubicBezTo>
                  <a:pt x="89408" y="3511296"/>
                  <a:pt x="91466" y="3560273"/>
                  <a:pt x="97536" y="3608832"/>
                </a:cubicBezTo>
                <a:cubicBezTo>
                  <a:pt x="99614" y="3625459"/>
                  <a:pt x="102234" y="3642613"/>
                  <a:pt x="109728" y="3657600"/>
                </a:cubicBezTo>
                <a:cubicBezTo>
                  <a:pt x="122834" y="3683812"/>
                  <a:pt x="142240" y="3706368"/>
                  <a:pt x="158496" y="3730752"/>
                </a:cubicBezTo>
                <a:cubicBezTo>
                  <a:pt x="185134" y="3770709"/>
                  <a:pt x="168227" y="3767328"/>
                  <a:pt x="195072" y="3767328"/>
                </a:cubicBezTo>
              </a:path>
            </a:pathLst>
          </a:custGeom>
          <a:solidFill>
            <a:srgbClr val="00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9" name="Freeform 18"/>
          <p:cNvSpPr/>
          <p:nvPr/>
        </p:nvSpPr>
        <p:spPr>
          <a:xfrm>
            <a:off x="1231001" y="1796622"/>
            <a:ext cx="5042622" cy="3257673"/>
          </a:xfrm>
          <a:custGeom>
            <a:avLst/>
            <a:gdLst>
              <a:gd name="connsiteX0" fmla="*/ 5596128 w 5791200"/>
              <a:gd name="connsiteY0" fmla="*/ 3962400 h 4059936"/>
              <a:gd name="connsiteX1" fmla="*/ 5644896 w 5791200"/>
              <a:gd name="connsiteY1" fmla="*/ 3901440 h 4059936"/>
              <a:gd name="connsiteX2" fmla="*/ 5669280 w 5791200"/>
              <a:gd name="connsiteY2" fmla="*/ 3852672 h 4059936"/>
              <a:gd name="connsiteX3" fmla="*/ 5705856 w 5791200"/>
              <a:gd name="connsiteY3" fmla="*/ 3791712 h 4059936"/>
              <a:gd name="connsiteX4" fmla="*/ 5754624 w 5791200"/>
              <a:gd name="connsiteY4" fmla="*/ 3718560 h 4059936"/>
              <a:gd name="connsiteX5" fmla="*/ 5779008 w 5791200"/>
              <a:gd name="connsiteY5" fmla="*/ 3645408 h 4059936"/>
              <a:gd name="connsiteX6" fmla="*/ 5766816 w 5791200"/>
              <a:gd name="connsiteY6" fmla="*/ 3474720 h 4059936"/>
              <a:gd name="connsiteX7" fmla="*/ 5791200 w 5791200"/>
              <a:gd name="connsiteY7" fmla="*/ 3060192 h 4059936"/>
              <a:gd name="connsiteX8" fmla="*/ 5779008 w 5791200"/>
              <a:gd name="connsiteY8" fmla="*/ 2987040 h 4059936"/>
              <a:gd name="connsiteX9" fmla="*/ 5766816 w 5791200"/>
              <a:gd name="connsiteY9" fmla="*/ 2950464 h 4059936"/>
              <a:gd name="connsiteX10" fmla="*/ 5754624 w 5791200"/>
              <a:gd name="connsiteY10" fmla="*/ 2889504 h 4059936"/>
              <a:gd name="connsiteX11" fmla="*/ 5742432 w 5791200"/>
              <a:gd name="connsiteY11" fmla="*/ 2462784 h 4059936"/>
              <a:gd name="connsiteX12" fmla="*/ 5705856 w 5791200"/>
              <a:gd name="connsiteY12" fmla="*/ 2365248 h 4059936"/>
              <a:gd name="connsiteX13" fmla="*/ 5681472 w 5791200"/>
              <a:gd name="connsiteY13" fmla="*/ 2292096 h 4059936"/>
              <a:gd name="connsiteX14" fmla="*/ 5583936 w 5791200"/>
              <a:gd name="connsiteY14" fmla="*/ 2182368 h 4059936"/>
              <a:gd name="connsiteX15" fmla="*/ 5547360 w 5791200"/>
              <a:gd name="connsiteY15" fmla="*/ 2145792 h 4059936"/>
              <a:gd name="connsiteX16" fmla="*/ 5510784 w 5791200"/>
              <a:gd name="connsiteY16" fmla="*/ 2133600 h 4059936"/>
              <a:gd name="connsiteX17" fmla="*/ 5437632 w 5791200"/>
              <a:gd name="connsiteY17" fmla="*/ 2097024 h 4059936"/>
              <a:gd name="connsiteX18" fmla="*/ 5401056 w 5791200"/>
              <a:gd name="connsiteY18" fmla="*/ 2060448 h 4059936"/>
              <a:gd name="connsiteX19" fmla="*/ 5364480 w 5791200"/>
              <a:gd name="connsiteY19" fmla="*/ 2048256 h 4059936"/>
              <a:gd name="connsiteX20" fmla="*/ 5327904 w 5791200"/>
              <a:gd name="connsiteY20" fmla="*/ 2023872 h 4059936"/>
              <a:gd name="connsiteX21" fmla="*/ 5291328 w 5791200"/>
              <a:gd name="connsiteY21" fmla="*/ 2011680 h 4059936"/>
              <a:gd name="connsiteX22" fmla="*/ 5254752 w 5791200"/>
              <a:gd name="connsiteY22" fmla="*/ 1987296 h 4059936"/>
              <a:gd name="connsiteX23" fmla="*/ 5181600 w 5791200"/>
              <a:gd name="connsiteY23" fmla="*/ 1975104 h 4059936"/>
              <a:gd name="connsiteX24" fmla="*/ 5108448 w 5791200"/>
              <a:gd name="connsiteY24" fmla="*/ 1950720 h 4059936"/>
              <a:gd name="connsiteX25" fmla="*/ 5071872 w 5791200"/>
              <a:gd name="connsiteY25" fmla="*/ 1938528 h 4059936"/>
              <a:gd name="connsiteX26" fmla="*/ 5023104 w 5791200"/>
              <a:gd name="connsiteY26" fmla="*/ 1926336 h 4059936"/>
              <a:gd name="connsiteX27" fmla="*/ 4949952 w 5791200"/>
              <a:gd name="connsiteY27" fmla="*/ 1914144 h 4059936"/>
              <a:gd name="connsiteX28" fmla="*/ 4828032 w 5791200"/>
              <a:gd name="connsiteY28" fmla="*/ 1889760 h 4059936"/>
              <a:gd name="connsiteX29" fmla="*/ 4608576 w 5791200"/>
              <a:gd name="connsiteY29" fmla="*/ 1865376 h 4059936"/>
              <a:gd name="connsiteX30" fmla="*/ 4486656 w 5791200"/>
              <a:gd name="connsiteY30" fmla="*/ 1853184 h 4059936"/>
              <a:gd name="connsiteX31" fmla="*/ 4267200 w 5791200"/>
              <a:gd name="connsiteY31" fmla="*/ 1865376 h 4059936"/>
              <a:gd name="connsiteX32" fmla="*/ 4133088 w 5791200"/>
              <a:gd name="connsiteY32" fmla="*/ 1889760 h 4059936"/>
              <a:gd name="connsiteX33" fmla="*/ 3645408 w 5791200"/>
              <a:gd name="connsiteY33" fmla="*/ 1877568 h 4059936"/>
              <a:gd name="connsiteX34" fmla="*/ 3596640 w 5791200"/>
              <a:gd name="connsiteY34" fmla="*/ 1816608 h 4059936"/>
              <a:gd name="connsiteX35" fmla="*/ 3560064 w 5791200"/>
              <a:gd name="connsiteY35" fmla="*/ 1804416 h 4059936"/>
              <a:gd name="connsiteX36" fmla="*/ 3486912 w 5791200"/>
              <a:gd name="connsiteY36" fmla="*/ 1633728 h 4059936"/>
              <a:gd name="connsiteX37" fmla="*/ 3486912 w 5791200"/>
              <a:gd name="connsiteY37" fmla="*/ 1633728 h 4059936"/>
              <a:gd name="connsiteX38" fmla="*/ 3462528 w 5791200"/>
              <a:gd name="connsiteY38" fmla="*/ 1548384 h 4059936"/>
              <a:gd name="connsiteX39" fmla="*/ 3450336 w 5791200"/>
              <a:gd name="connsiteY39" fmla="*/ 1487424 h 4059936"/>
              <a:gd name="connsiteX40" fmla="*/ 3438144 w 5791200"/>
              <a:gd name="connsiteY40" fmla="*/ 1450848 h 4059936"/>
              <a:gd name="connsiteX41" fmla="*/ 3413760 w 5791200"/>
              <a:gd name="connsiteY41" fmla="*/ 1365504 h 4059936"/>
              <a:gd name="connsiteX42" fmla="*/ 3401568 w 5791200"/>
              <a:gd name="connsiteY42" fmla="*/ 1280160 h 4059936"/>
              <a:gd name="connsiteX43" fmla="*/ 3364992 w 5791200"/>
              <a:gd name="connsiteY43" fmla="*/ 1170432 h 4059936"/>
              <a:gd name="connsiteX44" fmla="*/ 3340608 w 5791200"/>
              <a:gd name="connsiteY44" fmla="*/ 1085088 h 4059936"/>
              <a:gd name="connsiteX45" fmla="*/ 3328416 w 5791200"/>
              <a:gd name="connsiteY45" fmla="*/ 1048512 h 4059936"/>
              <a:gd name="connsiteX46" fmla="*/ 3304032 w 5791200"/>
              <a:gd name="connsiteY46" fmla="*/ 914400 h 4059936"/>
              <a:gd name="connsiteX47" fmla="*/ 3291840 w 5791200"/>
              <a:gd name="connsiteY47" fmla="*/ 829056 h 4059936"/>
              <a:gd name="connsiteX48" fmla="*/ 3255264 w 5791200"/>
              <a:gd name="connsiteY48" fmla="*/ 707136 h 4059936"/>
              <a:gd name="connsiteX49" fmla="*/ 3230880 w 5791200"/>
              <a:gd name="connsiteY49" fmla="*/ 633984 h 4059936"/>
              <a:gd name="connsiteX50" fmla="*/ 3182112 w 5791200"/>
              <a:gd name="connsiteY50" fmla="*/ 499872 h 4059936"/>
              <a:gd name="connsiteX51" fmla="*/ 3145536 w 5791200"/>
              <a:gd name="connsiteY51" fmla="*/ 451104 h 4059936"/>
              <a:gd name="connsiteX52" fmla="*/ 3108960 w 5791200"/>
              <a:gd name="connsiteY52" fmla="*/ 426720 h 4059936"/>
              <a:gd name="connsiteX53" fmla="*/ 2987040 w 5791200"/>
              <a:gd name="connsiteY53" fmla="*/ 341376 h 4059936"/>
              <a:gd name="connsiteX54" fmla="*/ 2926080 w 5791200"/>
              <a:gd name="connsiteY54" fmla="*/ 304800 h 4059936"/>
              <a:gd name="connsiteX55" fmla="*/ 2828544 w 5791200"/>
              <a:gd name="connsiteY55" fmla="*/ 243840 h 4059936"/>
              <a:gd name="connsiteX56" fmla="*/ 2791968 w 5791200"/>
              <a:gd name="connsiteY56" fmla="*/ 219456 h 4059936"/>
              <a:gd name="connsiteX57" fmla="*/ 2609088 w 5791200"/>
              <a:gd name="connsiteY57" fmla="*/ 73152 h 4059936"/>
              <a:gd name="connsiteX58" fmla="*/ 2535936 w 5791200"/>
              <a:gd name="connsiteY58" fmla="*/ 48768 h 4059936"/>
              <a:gd name="connsiteX59" fmla="*/ 2487168 w 5791200"/>
              <a:gd name="connsiteY59" fmla="*/ 12192 h 4059936"/>
              <a:gd name="connsiteX60" fmla="*/ 2426208 w 5791200"/>
              <a:gd name="connsiteY60" fmla="*/ 0 h 4059936"/>
              <a:gd name="connsiteX61" fmla="*/ 2072640 w 5791200"/>
              <a:gd name="connsiteY61" fmla="*/ 12192 h 4059936"/>
              <a:gd name="connsiteX62" fmla="*/ 1987296 w 5791200"/>
              <a:gd name="connsiteY62" fmla="*/ 24384 h 4059936"/>
              <a:gd name="connsiteX63" fmla="*/ 1840992 w 5791200"/>
              <a:gd name="connsiteY63" fmla="*/ 60960 h 4059936"/>
              <a:gd name="connsiteX64" fmla="*/ 1609344 w 5791200"/>
              <a:gd name="connsiteY64" fmla="*/ 85344 h 4059936"/>
              <a:gd name="connsiteX65" fmla="*/ 1377696 w 5791200"/>
              <a:gd name="connsiteY65" fmla="*/ 121920 h 4059936"/>
              <a:gd name="connsiteX66" fmla="*/ 853440 w 5791200"/>
              <a:gd name="connsiteY66" fmla="*/ 146304 h 4059936"/>
              <a:gd name="connsiteX67" fmla="*/ 816864 w 5791200"/>
              <a:gd name="connsiteY67" fmla="*/ 158496 h 4059936"/>
              <a:gd name="connsiteX68" fmla="*/ 731520 w 5791200"/>
              <a:gd name="connsiteY68" fmla="*/ 170688 h 4059936"/>
              <a:gd name="connsiteX69" fmla="*/ 646176 w 5791200"/>
              <a:gd name="connsiteY69" fmla="*/ 231648 h 4059936"/>
              <a:gd name="connsiteX70" fmla="*/ 621792 w 5791200"/>
              <a:gd name="connsiteY70" fmla="*/ 268224 h 4059936"/>
              <a:gd name="connsiteX71" fmla="*/ 560832 w 5791200"/>
              <a:gd name="connsiteY71" fmla="*/ 329184 h 4059936"/>
              <a:gd name="connsiteX72" fmla="*/ 499872 w 5791200"/>
              <a:gd name="connsiteY72" fmla="*/ 402336 h 4059936"/>
              <a:gd name="connsiteX73" fmla="*/ 438912 w 5791200"/>
              <a:gd name="connsiteY73" fmla="*/ 463296 h 4059936"/>
              <a:gd name="connsiteX74" fmla="*/ 426720 w 5791200"/>
              <a:gd name="connsiteY74" fmla="*/ 499872 h 4059936"/>
              <a:gd name="connsiteX75" fmla="*/ 390144 w 5791200"/>
              <a:gd name="connsiteY75" fmla="*/ 536448 h 4059936"/>
              <a:gd name="connsiteX76" fmla="*/ 353568 w 5791200"/>
              <a:gd name="connsiteY76" fmla="*/ 621792 h 4059936"/>
              <a:gd name="connsiteX77" fmla="*/ 329184 w 5791200"/>
              <a:gd name="connsiteY77" fmla="*/ 658368 h 4059936"/>
              <a:gd name="connsiteX78" fmla="*/ 292608 w 5791200"/>
              <a:gd name="connsiteY78" fmla="*/ 719328 h 4059936"/>
              <a:gd name="connsiteX79" fmla="*/ 256032 w 5791200"/>
              <a:gd name="connsiteY79" fmla="*/ 792480 h 4059936"/>
              <a:gd name="connsiteX80" fmla="*/ 170688 w 5791200"/>
              <a:gd name="connsiteY80" fmla="*/ 914400 h 4059936"/>
              <a:gd name="connsiteX81" fmla="*/ 109728 w 5791200"/>
              <a:gd name="connsiteY81" fmla="*/ 1036320 h 4059936"/>
              <a:gd name="connsiteX82" fmla="*/ 36576 w 5791200"/>
              <a:gd name="connsiteY82" fmla="*/ 1158240 h 4059936"/>
              <a:gd name="connsiteX83" fmla="*/ 12192 w 5791200"/>
              <a:gd name="connsiteY83" fmla="*/ 1231392 h 4059936"/>
              <a:gd name="connsiteX84" fmla="*/ 0 w 5791200"/>
              <a:gd name="connsiteY84" fmla="*/ 1267968 h 4059936"/>
              <a:gd name="connsiteX85" fmla="*/ 12192 w 5791200"/>
              <a:gd name="connsiteY85" fmla="*/ 1621536 h 4059936"/>
              <a:gd name="connsiteX86" fmla="*/ 36576 w 5791200"/>
              <a:gd name="connsiteY86" fmla="*/ 1743456 h 4059936"/>
              <a:gd name="connsiteX87" fmla="*/ 60960 w 5791200"/>
              <a:gd name="connsiteY87" fmla="*/ 2036064 h 4059936"/>
              <a:gd name="connsiteX88" fmla="*/ 73152 w 5791200"/>
              <a:gd name="connsiteY88" fmla="*/ 2121408 h 4059936"/>
              <a:gd name="connsiteX89" fmla="*/ 134112 w 5791200"/>
              <a:gd name="connsiteY89" fmla="*/ 2279904 h 4059936"/>
              <a:gd name="connsiteX90" fmla="*/ 182880 w 5791200"/>
              <a:gd name="connsiteY90" fmla="*/ 2377440 h 4059936"/>
              <a:gd name="connsiteX91" fmla="*/ 256032 w 5791200"/>
              <a:gd name="connsiteY91" fmla="*/ 2474976 h 4059936"/>
              <a:gd name="connsiteX92" fmla="*/ 280416 w 5791200"/>
              <a:gd name="connsiteY92" fmla="*/ 2511552 h 4059936"/>
              <a:gd name="connsiteX93" fmla="*/ 316992 w 5791200"/>
              <a:gd name="connsiteY93" fmla="*/ 2560320 h 4059936"/>
              <a:gd name="connsiteX94" fmla="*/ 353568 w 5791200"/>
              <a:gd name="connsiteY94" fmla="*/ 2621280 h 4059936"/>
              <a:gd name="connsiteX95" fmla="*/ 402336 w 5791200"/>
              <a:gd name="connsiteY95" fmla="*/ 2657856 h 4059936"/>
              <a:gd name="connsiteX96" fmla="*/ 475488 w 5791200"/>
              <a:gd name="connsiteY96" fmla="*/ 2755392 h 4059936"/>
              <a:gd name="connsiteX97" fmla="*/ 524256 w 5791200"/>
              <a:gd name="connsiteY97" fmla="*/ 2816352 h 4059936"/>
              <a:gd name="connsiteX98" fmla="*/ 621792 w 5791200"/>
              <a:gd name="connsiteY98" fmla="*/ 2901696 h 4059936"/>
              <a:gd name="connsiteX99" fmla="*/ 682752 w 5791200"/>
              <a:gd name="connsiteY99" fmla="*/ 2974848 h 4059936"/>
              <a:gd name="connsiteX100" fmla="*/ 780288 w 5791200"/>
              <a:gd name="connsiteY100" fmla="*/ 3060192 h 4059936"/>
              <a:gd name="connsiteX101" fmla="*/ 877824 w 5791200"/>
              <a:gd name="connsiteY101" fmla="*/ 3145536 h 4059936"/>
              <a:gd name="connsiteX102" fmla="*/ 963168 w 5791200"/>
              <a:gd name="connsiteY102" fmla="*/ 3194304 h 4059936"/>
              <a:gd name="connsiteX103" fmla="*/ 1036320 w 5791200"/>
              <a:gd name="connsiteY103" fmla="*/ 3218688 h 4059936"/>
              <a:gd name="connsiteX104" fmla="*/ 1133856 w 5791200"/>
              <a:gd name="connsiteY104" fmla="*/ 3267456 h 4059936"/>
              <a:gd name="connsiteX105" fmla="*/ 1170432 w 5791200"/>
              <a:gd name="connsiteY105" fmla="*/ 3304032 h 4059936"/>
              <a:gd name="connsiteX106" fmla="*/ 1255776 w 5791200"/>
              <a:gd name="connsiteY106" fmla="*/ 3352800 h 4059936"/>
              <a:gd name="connsiteX107" fmla="*/ 1316736 w 5791200"/>
              <a:gd name="connsiteY107" fmla="*/ 3389376 h 4059936"/>
              <a:gd name="connsiteX108" fmla="*/ 1389888 w 5791200"/>
              <a:gd name="connsiteY108" fmla="*/ 3401568 h 4059936"/>
              <a:gd name="connsiteX109" fmla="*/ 1487424 w 5791200"/>
              <a:gd name="connsiteY109" fmla="*/ 3450336 h 4059936"/>
              <a:gd name="connsiteX110" fmla="*/ 1548384 w 5791200"/>
              <a:gd name="connsiteY110" fmla="*/ 3474720 h 4059936"/>
              <a:gd name="connsiteX111" fmla="*/ 1609344 w 5791200"/>
              <a:gd name="connsiteY111" fmla="*/ 3511296 h 4059936"/>
              <a:gd name="connsiteX112" fmla="*/ 1694688 w 5791200"/>
              <a:gd name="connsiteY112" fmla="*/ 3535680 h 4059936"/>
              <a:gd name="connsiteX113" fmla="*/ 1840992 w 5791200"/>
              <a:gd name="connsiteY113" fmla="*/ 3572256 h 4059936"/>
              <a:gd name="connsiteX114" fmla="*/ 2499360 w 5791200"/>
              <a:gd name="connsiteY114" fmla="*/ 3560064 h 4059936"/>
              <a:gd name="connsiteX115" fmla="*/ 2657856 w 5791200"/>
              <a:gd name="connsiteY115" fmla="*/ 3535680 h 4059936"/>
              <a:gd name="connsiteX116" fmla="*/ 2816352 w 5791200"/>
              <a:gd name="connsiteY116" fmla="*/ 3511296 h 4059936"/>
              <a:gd name="connsiteX117" fmla="*/ 3304032 w 5791200"/>
              <a:gd name="connsiteY117" fmla="*/ 3523488 h 4059936"/>
              <a:gd name="connsiteX118" fmla="*/ 3352800 w 5791200"/>
              <a:gd name="connsiteY118" fmla="*/ 3535680 h 4059936"/>
              <a:gd name="connsiteX119" fmla="*/ 3450336 w 5791200"/>
              <a:gd name="connsiteY119" fmla="*/ 3547872 h 4059936"/>
              <a:gd name="connsiteX120" fmla="*/ 3511296 w 5791200"/>
              <a:gd name="connsiteY120" fmla="*/ 3584448 h 4059936"/>
              <a:gd name="connsiteX121" fmla="*/ 3608832 w 5791200"/>
              <a:gd name="connsiteY121" fmla="*/ 3633216 h 4059936"/>
              <a:gd name="connsiteX122" fmla="*/ 3645408 w 5791200"/>
              <a:gd name="connsiteY122" fmla="*/ 3657600 h 4059936"/>
              <a:gd name="connsiteX123" fmla="*/ 3694176 w 5791200"/>
              <a:gd name="connsiteY123" fmla="*/ 3694176 h 4059936"/>
              <a:gd name="connsiteX124" fmla="*/ 3779520 w 5791200"/>
              <a:gd name="connsiteY124" fmla="*/ 3730752 h 4059936"/>
              <a:gd name="connsiteX125" fmla="*/ 3828288 w 5791200"/>
              <a:gd name="connsiteY125" fmla="*/ 3742944 h 4059936"/>
              <a:gd name="connsiteX126" fmla="*/ 3925824 w 5791200"/>
              <a:gd name="connsiteY126" fmla="*/ 3779520 h 4059936"/>
              <a:gd name="connsiteX127" fmla="*/ 3974592 w 5791200"/>
              <a:gd name="connsiteY127" fmla="*/ 3791712 h 4059936"/>
              <a:gd name="connsiteX128" fmla="*/ 4145280 w 5791200"/>
              <a:gd name="connsiteY128" fmla="*/ 3816096 h 4059936"/>
              <a:gd name="connsiteX129" fmla="*/ 4328160 w 5791200"/>
              <a:gd name="connsiteY129" fmla="*/ 3828288 h 4059936"/>
              <a:gd name="connsiteX130" fmla="*/ 4511040 w 5791200"/>
              <a:gd name="connsiteY130" fmla="*/ 3852672 h 4059936"/>
              <a:gd name="connsiteX131" fmla="*/ 4584192 w 5791200"/>
              <a:gd name="connsiteY131" fmla="*/ 3877056 h 4059936"/>
              <a:gd name="connsiteX132" fmla="*/ 4657344 w 5791200"/>
              <a:gd name="connsiteY132" fmla="*/ 3925824 h 4059936"/>
              <a:gd name="connsiteX133" fmla="*/ 4693920 w 5791200"/>
              <a:gd name="connsiteY133" fmla="*/ 3962400 h 4059936"/>
              <a:gd name="connsiteX134" fmla="*/ 4730496 w 5791200"/>
              <a:gd name="connsiteY134" fmla="*/ 3974592 h 4059936"/>
              <a:gd name="connsiteX135" fmla="*/ 4767072 w 5791200"/>
              <a:gd name="connsiteY135" fmla="*/ 3998976 h 4059936"/>
              <a:gd name="connsiteX136" fmla="*/ 4803648 w 5791200"/>
              <a:gd name="connsiteY136" fmla="*/ 4011168 h 4059936"/>
              <a:gd name="connsiteX137" fmla="*/ 4888992 w 5791200"/>
              <a:gd name="connsiteY137" fmla="*/ 4035552 h 4059936"/>
              <a:gd name="connsiteX138" fmla="*/ 4962144 w 5791200"/>
              <a:gd name="connsiteY138" fmla="*/ 4059936 h 4059936"/>
              <a:gd name="connsiteX139" fmla="*/ 5266944 w 5791200"/>
              <a:gd name="connsiteY139" fmla="*/ 4047744 h 4059936"/>
              <a:gd name="connsiteX140" fmla="*/ 5315712 w 5791200"/>
              <a:gd name="connsiteY140" fmla="*/ 4035552 h 4059936"/>
              <a:gd name="connsiteX141" fmla="*/ 5425440 w 5791200"/>
              <a:gd name="connsiteY141" fmla="*/ 4023360 h 4059936"/>
              <a:gd name="connsiteX142" fmla="*/ 5498592 w 5791200"/>
              <a:gd name="connsiteY142" fmla="*/ 3998976 h 4059936"/>
              <a:gd name="connsiteX143" fmla="*/ 5535168 w 5791200"/>
              <a:gd name="connsiteY143" fmla="*/ 3986784 h 4059936"/>
              <a:gd name="connsiteX144" fmla="*/ 5583936 w 5791200"/>
              <a:gd name="connsiteY144" fmla="*/ 3974592 h 4059936"/>
              <a:gd name="connsiteX145" fmla="*/ 5620512 w 5791200"/>
              <a:gd name="connsiteY145" fmla="*/ 3962400 h 4059936"/>
              <a:gd name="connsiteX146" fmla="*/ 5620512 w 5791200"/>
              <a:gd name="connsiteY146" fmla="*/ 3828288 h 405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791200" h="4059936">
                <a:moveTo>
                  <a:pt x="5596128" y="3962400"/>
                </a:moveTo>
                <a:cubicBezTo>
                  <a:pt x="5612384" y="3942080"/>
                  <a:pt x="5630461" y="3923092"/>
                  <a:pt x="5644896" y="3901440"/>
                </a:cubicBezTo>
                <a:cubicBezTo>
                  <a:pt x="5654978" y="3886318"/>
                  <a:pt x="5660454" y="3868560"/>
                  <a:pt x="5669280" y="3852672"/>
                </a:cubicBezTo>
                <a:cubicBezTo>
                  <a:pt x="5680788" y="3831957"/>
                  <a:pt x="5693134" y="3811704"/>
                  <a:pt x="5705856" y="3791712"/>
                </a:cubicBezTo>
                <a:cubicBezTo>
                  <a:pt x="5721590" y="3766988"/>
                  <a:pt x="5745357" y="3746362"/>
                  <a:pt x="5754624" y="3718560"/>
                </a:cubicBezTo>
                <a:lnTo>
                  <a:pt x="5779008" y="3645408"/>
                </a:lnTo>
                <a:cubicBezTo>
                  <a:pt x="5774944" y="3588512"/>
                  <a:pt x="5766816" y="3531761"/>
                  <a:pt x="5766816" y="3474720"/>
                </a:cubicBezTo>
                <a:cubicBezTo>
                  <a:pt x="5766816" y="3232597"/>
                  <a:pt x="5770060" y="3229310"/>
                  <a:pt x="5791200" y="3060192"/>
                </a:cubicBezTo>
                <a:cubicBezTo>
                  <a:pt x="5787136" y="3035808"/>
                  <a:pt x="5784371" y="3011172"/>
                  <a:pt x="5779008" y="2987040"/>
                </a:cubicBezTo>
                <a:cubicBezTo>
                  <a:pt x="5776220" y="2974495"/>
                  <a:pt x="5769933" y="2962932"/>
                  <a:pt x="5766816" y="2950464"/>
                </a:cubicBezTo>
                <a:cubicBezTo>
                  <a:pt x="5761790" y="2930360"/>
                  <a:pt x="5758688" y="2909824"/>
                  <a:pt x="5754624" y="2889504"/>
                </a:cubicBezTo>
                <a:cubicBezTo>
                  <a:pt x="5750560" y="2747264"/>
                  <a:pt x="5749720" y="2604895"/>
                  <a:pt x="5742432" y="2462784"/>
                </a:cubicBezTo>
                <a:cubicBezTo>
                  <a:pt x="5740103" y="2417366"/>
                  <a:pt x="5722255" y="2406245"/>
                  <a:pt x="5705856" y="2365248"/>
                </a:cubicBezTo>
                <a:cubicBezTo>
                  <a:pt x="5696310" y="2341383"/>
                  <a:pt x="5695729" y="2313482"/>
                  <a:pt x="5681472" y="2292096"/>
                </a:cubicBezTo>
                <a:cubicBezTo>
                  <a:pt x="5637960" y="2226827"/>
                  <a:pt x="5667449" y="2265881"/>
                  <a:pt x="5583936" y="2182368"/>
                </a:cubicBezTo>
                <a:cubicBezTo>
                  <a:pt x="5571744" y="2170176"/>
                  <a:pt x="5563717" y="2151244"/>
                  <a:pt x="5547360" y="2145792"/>
                </a:cubicBezTo>
                <a:cubicBezTo>
                  <a:pt x="5535168" y="2141728"/>
                  <a:pt x="5522279" y="2139347"/>
                  <a:pt x="5510784" y="2133600"/>
                </a:cubicBezTo>
                <a:cubicBezTo>
                  <a:pt x="5416246" y="2086331"/>
                  <a:pt x="5529567" y="2127669"/>
                  <a:pt x="5437632" y="2097024"/>
                </a:cubicBezTo>
                <a:cubicBezTo>
                  <a:pt x="5425440" y="2084832"/>
                  <a:pt x="5415402" y="2070012"/>
                  <a:pt x="5401056" y="2060448"/>
                </a:cubicBezTo>
                <a:cubicBezTo>
                  <a:pt x="5390363" y="2053319"/>
                  <a:pt x="5375975" y="2054003"/>
                  <a:pt x="5364480" y="2048256"/>
                </a:cubicBezTo>
                <a:cubicBezTo>
                  <a:pt x="5351374" y="2041703"/>
                  <a:pt x="5341010" y="2030425"/>
                  <a:pt x="5327904" y="2023872"/>
                </a:cubicBezTo>
                <a:cubicBezTo>
                  <a:pt x="5316409" y="2018125"/>
                  <a:pt x="5302823" y="2017427"/>
                  <a:pt x="5291328" y="2011680"/>
                </a:cubicBezTo>
                <a:cubicBezTo>
                  <a:pt x="5278222" y="2005127"/>
                  <a:pt x="5268653" y="1991930"/>
                  <a:pt x="5254752" y="1987296"/>
                </a:cubicBezTo>
                <a:cubicBezTo>
                  <a:pt x="5231300" y="1979479"/>
                  <a:pt x="5205582" y="1981100"/>
                  <a:pt x="5181600" y="1975104"/>
                </a:cubicBezTo>
                <a:cubicBezTo>
                  <a:pt x="5156664" y="1968870"/>
                  <a:pt x="5132832" y="1958848"/>
                  <a:pt x="5108448" y="1950720"/>
                </a:cubicBezTo>
                <a:cubicBezTo>
                  <a:pt x="5096256" y="1946656"/>
                  <a:pt x="5084340" y="1941645"/>
                  <a:pt x="5071872" y="1938528"/>
                </a:cubicBezTo>
                <a:cubicBezTo>
                  <a:pt x="5055616" y="1934464"/>
                  <a:pt x="5039535" y="1929622"/>
                  <a:pt x="5023104" y="1926336"/>
                </a:cubicBezTo>
                <a:cubicBezTo>
                  <a:pt x="4998864" y="1921488"/>
                  <a:pt x="4974084" y="1919507"/>
                  <a:pt x="4949952" y="1914144"/>
                </a:cubicBezTo>
                <a:cubicBezTo>
                  <a:pt x="4826531" y="1886717"/>
                  <a:pt x="5059330" y="1917516"/>
                  <a:pt x="4828032" y="1889760"/>
                </a:cubicBezTo>
                <a:lnTo>
                  <a:pt x="4608576" y="1865376"/>
                </a:lnTo>
                <a:lnTo>
                  <a:pt x="4486656" y="1853184"/>
                </a:lnTo>
                <a:cubicBezTo>
                  <a:pt x="4413504" y="1857248"/>
                  <a:pt x="4340212" y="1859292"/>
                  <a:pt x="4267200" y="1865376"/>
                </a:cubicBezTo>
                <a:cubicBezTo>
                  <a:pt x="4240459" y="1867604"/>
                  <a:pt x="4162248" y="1883928"/>
                  <a:pt x="4133088" y="1889760"/>
                </a:cubicBezTo>
                <a:cubicBezTo>
                  <a:pt x="3970528" y="1885696"/>
                  <a:pt x="3807624" y="1888885"/>
                  <a:pt x="3645408" y="1877568"/>
                </a:cubicBezTo>
                <a:cubicBezTo>
                  <a:pt x="3587224" y="1873509"/>
                  <a:pt x="3623039" y="1843007"/>
                  <a:pt x="3596640" y="1816608"/>
                </a:cubicBezTo>
                <a:cubicBezTo>
                  <a:pt x="3587553" y="1807521"/>
                  <a:pt x="3572256" y="1808480"/>
                  <a:pt x="3560064" y="1804416"/>
                </a:cubicBezTo>
                <a:cubicBezTo>
                  <a:pt x="3536852" y="1711568"/>
                  <a:pt x="3555366" y="1770635"/>
                  <a:pt x="3486912" y="1633728"/>
                </a:cubicBezTo>
                <a:lnTo>
                  <a:pt x="3486912" y="1633728"/>
                </a:lnTo>
                <a:cubicBezTo>
                  <a:pt x="3473335" y="1592997"/>
                  <a:pt x="3472734" y="1594311"/>
                  <a:pt x="3462528" y="1548384"/>
                </a:cubicBezTo>
                <a:cubicBezTo>
                  <a:pt x="3458033" y="1528155"/>
                  <a:pt x="3455362" y="1507528"/>
                  <a:pt x="3450336" y="1487424"/>
                </a:cubicBezTo>
                <a:cubicBezTo>
                  <a:pt x="3447219" y="1474956"/>
                  <a:pt x="3441675" y="1463205"/>
                  <a:pt x="3438144" y="1450848"/>
                </a:cubicBezTo>
                <a:cubicBezTo>
                  <a:pt x="3407526" y="1343685"/>
                  <a:pt x="3442992" y="1453201"/>
                  <a:pt x="3413760" y="1365504"/>
                </a:cubicBezTo>
                <a:cubicBezTo>
                  <a:pt x="3409696" y="1337056"/>
                  <a:pt x="3408538" y="1308039"/>
                  <a:pt x="3401568" y="1280160"/>
                </a:cubicBezTo>
                <a:cubicBezTo>
                  <a:pt x="3392217" y="1242757"/>
                  <a:pt x="3377184" y="1207008"/>
                  <a:pt x="3364992" y="1170432"/>
                </a:cubicBezTo>
                <a:cubicBezTo>
                  <a:pt x="3335760" y="1082735"/>
                  <a:pt x="3371226" y="1192251"/>
                  <a:pt x="3340608" y="1085088"/>
                </a:cubicBezTo>
                <a:cubicBezTo>
                  <a:pt x="3337077" y="1072731"/>
                  <a:pt x="3331533" y="1060980"/>
                  <a:pt x="3328416" y="1048512"/>
                </a:cubicBezTo>
                <a:cubicBezTo>
                  <a:pt x="3320807" y="1018077"/>
                  <a:pt x="3308380" y="942662"/>
                  <a:pt x="3304032" y="914400"/>
                </a:cubicBezTo>
                <a:cubicBezTo>
                  <a:pt x="3299662" y="885997"/>
                  <a:pt x="3296981" y="857329"/>
                  <a:pt x="3291840" y="829056"/>
                </a:cubicBezTo>
                <a:cubicBezTo>
                  <a:pt x="3284470" y="788519"/>
                  <a:pt x="3267988" y="745309"/>
                  <a:pt x="3255264" y="707136"/>
                </a:cubicBezTo>
                <a:cubicBezTo>
                  <a:pt x="3247136" y="682752"/>
                  <a:pt x="3237114" y="658920"/>
                  <a:pt x="3230880" y="633984"/>
                </a:cubicBezTo>
                <a:cubicBezTo>
                  <a:pt x="3206722" y="537353"/>
                  <a:pt x="3223433" y="557721"/>
                  <a:pt x="3182112" y="499872"/>
                </a:cubicBezTo>
                <a:cubicBezTo>
                  <a:pt x="3170301" y="483337"/>
                  <a:pt x="3159904" y="465472"/>
                  <a:pt x="3145536" y="451104"/>
                </a:cubicBezTo>
                <a:cubicBezTo>
                  <a:pt x="3135175" y="440743"/>
                  <a:pt x="3120884" y="435237"/>
                  <a:pt x="3108960" y="426720"/>
                </a:cubicBezTo>
                <a:cubicBezTo>
                  <a:pt x="3027934" y="368844"/>
                  <a:pt x="3089810" y="406775"/>
                  <a:pt x="2987040" y="341376"/>
                </a:cubicBezTo>
                <a:cubicBezTo>
                  <a:pt x="2967048" y="328654"/>
                  <a:pt x="2947275" y="315398"/>
                  <a:pt x="2926080" y="304800"/>
                </a:cubicBezTo>
                <a:cubicBezTo>
                  <a:pt x="2849700" y="266610"/>
                  <a:pt x="2902403" y="296597"/>
                  <a:pt x="2828544" y="243840"/>
                </a:cubicBezTo>
                <a:cubicBezTo>
                  <a:pt x="2816620" y="235323"/>
                  <a:pt x="2803154" y="228921"/>
                  <a:pt x="2791968" y="219456"/>
                </a:cubicBezTo>
                <a:cubicBezTo>
                  <a:pt x="2725669" y="163357"/>
                  <a:pt x="2685191" y="107744"/>
                  <a:pt x="2609088" y="73152"/>
                </a:cubicBezTo>
                <a:cubicBezTo>
                  <a:pt x="2585689" y="62516"/>
                  <a:pt x="2535936" y="48768"/>
                  <a:pt x="2535936" y="48768"/>
                </a:cubicBezTo>
                <a:cubicBezTo>
                  <a:pt x="2519680" y="36576"/>
                  <a:pt x="2505737" y="20445"/>
                  <a:pt x="2487168" y="12192"/>
                </a:cubicBezTo>
                <a:cubicBezTo>
                  <a:pt x="2468232" y="3776"/>
                  <a:pt x="2446930" y="0"/>
                  <a:pt x="2426208" y="0"/>
                </a:cubicBezTo>
                <a:cubicBezTo>
                  <a:pt x="2308282" y="0"/>
                  <a:pt x="2190496" y="8128"/>
                  <a:pt x="2072640" y="12192"/>
                </a:cubicBezTo>
                <a:cubicBezTo>
                  <a:pt x="2044192" y="16256"/>
                  <a:pt x="2015416" y="18464"/>
                  <a:pt x="1987296" y="24384"/>
                </a:cubicBezTo>
                <a:cubicBezTo>
                  <a:pt x="1938105" y="34740"/>
                  <a:pt x="1891054" y="56409"/>
                  <a:pt x="1840992" y="60960"/>
                </a:cubicBezTo>
                <a:cubicBezTo>
                  <a:pt x="1674250" y="76118"/>
                  <a:pt x="1751422" y="67584"/>
                  <a:pt x="1609344" y="85344"/>
                </a:cubicBezTo>
                <a:cubicBezTo>
                  <a:pt x="1506994" y="136519"/>
                  <a:pt x="1575137" y="110306"/>
                  <a:pt x="1377696" y="121920"/>
                </a:cubicBezTo>
                <a:cubicBezTo>
                  <a:pt x="1167347" y="134293"/>
                  <a:pt x="1073337" y="137142"/>
                  <a:pt x="853440" y="146304"/>
                </a:cubicBezTo>
                <a:cubicBezTo>
                  <a:pt x="841248" y="150368"/>
                  <a:pt x="829466" y="155976"/>
                  <a:pt x="816864" y="158496"/>
                </a:cubicBezTo>
                <a:cubicBezTo>
                  <a:pt x="788685" y="164132"/>
                  <a:pt x="759045" y="162431"/>
                  <a:pt x="731520" y="170688"/>
                </a:cubicBezTo>
                <a:cubicBezTo>
                  <a:pt x="721630" y="173655"/>
                  <a:pt x="646213" y="231611"/>
                  <a:pt x="646176" y="231648"/>
                </a:cubicBezTo>
                <a:cubicBezTo>
                  <a:pt x="635815" y="242009"/>
                  <a:pt x="631441" y="257197"/>
                  <a:pt x="621792" y="268224"/>
                </a:cubicBezTo>
                <a:cubicBezTo>
                  <a:pt x="602869" y="289851"/>
                  <a:pt x="579755" y="307557"/>
                  <a:pt x="560832" y="329184"/>
                </a:cubicBezTo>
                <a:cubicBezTo>
                  <a:pt x="442013" y="464977"/>
                  <a:pt x="646676" y="255532"/>
                  <a:pt x="499872" y="402336"/>
                </a:cubicBezTo>
                <a:cubicBezTo>
                  <a:pt x="471280" y="488113"/>
                  <a:pt x="514240" y="387968"/>
                  <a:pt x="438912" y="463296"/>
                </a:cubicBezTo>
                <a:cubicBezTo>
                  <a:pt x="429825" y="472383"/>
                  <a:pt x="433849" y="489179"/>
                  <a:pt x="426720" y="499872"/>
                </a:cubicBezTo>
                <a:cubicBezTo>
                  <a:pt x="417156" y="514218"/>
                  <a:pt x="400166" y="522418"/>
                  <a:pt x="390144" y="536448"/>
                </a:cubicBezTo>
                <a:cubicBezTo>
                  <a:pt x="347861" y="595645"/>
                  <a:pt x="380100" y="568728"/>
                  <a:pt x="353568" y="621792"/>
                </a:cubicBezTo>
                <a:cubicBezTo>
                  <a:pt x="347015" y="634898"/>
                  <a:pt x="336950" y="645942"/>
                  <a:pt x="329184" y="658368"/>
                </a:cubicBezTo>
                <a:cubicBezTo>
                  <a:pt x="316625" y="678463"/>
                  <a:pt x="303955" y="698525"/>
                  <a:pt x="292608" y="719328"/>
                </a:cubicBezTo>
                <a:cubicBezTo>
                  <a:pt x="279553" y="743261"/>
                  <a:pt x="270058" y="769103"/>
                  <a:pt x="256032" y="792480"/>
                </a:cubicBezTo>
                <a:cubicBezTo>
                  <a:pt x="230165" y="835592"/>
                  <a:pt x="189924" y="866310"/>
                  <a:pt x="170688" y="914400"/>
                </a:cubicBezTo>
                <a:cubicBezTo>
                  <a:pt x="108051" y="1070993"/>
                  <a:pt x="189454" y="876867"/>
                  <a:pt x="109728" y="1036320"/>
                </a:cubicBezTo>
                <a:cubicBezTo>
                  <a:pt x="52981" y="1149815"/>
                  <a:pt x="126005" y="1046453"/>
                  <a:pt x="36576" y="1158240"/>
                </a:cubicBezTo>
                <a:lnTo>
                  <a:pt x="12192" y="1231392"/>
                </a:lnTo>
                <a:lnTo>
                  <a:pt x="0" y="1267968"/>
                </a:lnTo>
                <a:cubicBezTo>
                  <a:pt x="4064" y="1385824"/>
                  <a:pt x="3147" y="1503957"/>
                  <a:pt x="12192" y="1621536"/>
                </a:cubicBezTo>
                <a:cubicBezTo>
                  <a:pt x="15371" y="1662859"/>
                  <a:pt x="36576" y="1743456"/>
                  <a:pt x="36576" y="1743456"/>
                </a:cubicBezTo>
                <a:cubicBezTo>
                  <a:pt x="53262" y="2043810"/>
                  <a:pt x="35670" y="1871676"/>
                  <a:pt x="60960" y="2036064"/>
                </a:cubicBezTo>
                <a:cubicBezTo>
                  <a:pt x="65330" y="2064467"/>
                  <a:pt x="66690" y="2093407"/>
                  <a:pt x="73152" y="2121408"/>
                </a:cubicBezTo>
                <a:cubicBezTo>
                  <a:pt x="83151" y="2164737"/>
                  <a:pt x="116519" y="2242204"/>
                  <a:pt x="134112" y="2279904"/>
                </a:cubicBezTo>
                <a:cubicBezTo>
                  <a:pt x="149484" y="2312843"/>
                  <a:pt x="161070" y="2348360"/>
                  <a:pt x="182880" y="2377440"/>
                </a:cubicBezTo>
                <a:cubicBezTo>
                  <a:pt x="207264" y="2409952"/>
                  <a:pt x="233489" y="2441161"/>
                  <a:pt x="256032" y="2474976"/>
                </a:cubicBezTo>
                <a:cubicBezTo>
                  <a:pt x="264160" y="2487168"/>
                  <a:pt x="271899" y="2499628"/>
                  <a:pt x="280416" y="2511552"/>
                </a:cubicBezTo>
                <a:cubicBezTo>
                  <a:pt x="292227" y="2528087"/>
                  <a:pt x="305720" y="2543413"/>
                  <a:pt x="316992" y="2560320"/>
                </a:cubicBezTo>
                <a:cubicBezTo>
                  <a:pt x="330137" y="2580037"/>
                  <a:pt x="337963" y="2603446"/>
                  <a:pt x="353568" y="2621280"/>
                </a:cubicBezTo>
                <a:cubicBezTo>
                  <a:pt x="366949" y="2636572"/>
                  <a:pt x="386080" y="2645664"/>
                  <a:pt x="402336" y="2657856"/>
                </a:cubicBezTo>
                <a:cubicBezTo>
                  <a:pt x="467773" y="2766918"/>
                  <a:pt x="407611" y="2677818"/>
                  <a:pt x="475488" y="2755392"/>
                </a:cubicBezTo>
                <a:cubicBezTo>
                  <a:pt x="492624" y="2774976"/>
                  <a:pt x="505855" y="2797951"/>
                  <a:pt x="524256" y="2816352"/>
                </a:cubicBezTo>
                <a:cubicBezTo>
                  <a:pt x="686719" y="2978815"/>
                  <a:pt x="450832" y="2711740"/>
                  <a:pt x="621792" y="2901696"/>
                </a:cubicBezTo>
                <a:cubicBezTo>
                  <a:pt x="643026" y="2925289"/>
                  <a:pt x="661401" y="2951362"/>
                  <a:pt x="682752" y="2974848"/>
                </a:cubicBezTo>
                <a:cubicBezTo>
                  <a:pt x="817744" y="3123339"/>
                  <a:pt x="687336" y="2980519"/>
                  <a:pt x="780288" y="3060192"/>
                </a:cubicBezTo>
                <a:cubicBezTo>
                  <a:pt x="887565" y="3152144"/>
                  <a:pt x="771649" y="3069697"/>
                  <a:pt x="877824" y="3145536"/>
                </a:cubicBezTo>
                <a:cubicBezTo>
                  <a:pt x="905817" y="3165531"/>
                  <a:pt x="930697" y="3181316"/>
                  <a:pt x="963168" y="3194304"/>
                </a:cubicBezTo>
                <a:cubicBezTo>
                  <a:pt x="987033" y="3203850"/>
                  <a:pt x="1013331" y="3207193"/>
                  <a:pt x="1036320" y="3218688"/>
                </a:cubicBezTo>
                <a:cubicBezTo>
                  <a:pt x="1068832" y="3234944"/>
                  <a:pt x="1108153" y="3241753"/>
                  <a:pt x="1133856" y="3267456"/>
                </a:cubicBezTo>
                <a:cubicBezTo>
                  <a:pt x="1146048" y="3279648"/>
                  <a:pt x="1157186" y="3292994"/>
                  <a:pt x="1170432" y="3304032"/>
                </a:cubicBezTo>
                <a:cubicBezTo>
                  <a:pt x="1201088" y="3329579"/>
                  <a:pt x="1220002" y="3332925"/>
                  <a:pt x="1255776" y="3352800"/>
                </a:cubicBezTo>
                <a:cubicBezTo>
                  <a:pt x="1276491" y="3364308"/>
                  <a:pt x="1294466" y="3381278"/>
                  <a:pt x="1316736" y="3389376"/>
                </a:cubicBezTo>
                <a:cubicBezTo>
                  <a:pt x="1339968" y="3397824"/>
                  <a:pt x="1365504" y="3397504"/>
                  <a:pt x="1389888" y="3401568"/>
                </a:cubicBezTo>
                <a:cubicBezTo>
                  <a:pt x="1422400" y="3417824"/>
                  <a:pt x="1453674" y="3436836"/>
                  <a:pt x="1487424" y="3450336"/>
                </a:cubicBezTo>
                <a:cubicBezTo>
                  <a:pt x="1507744" y="3458464"/>
                  <a:pt x="1528809" y="3464933"/>
                  <a:pt x="1548384" y="3474720"/>
                </a:cubicBezTo>
                <a:cubicBezTo>
                  <a:pt x="1569579" y="3485318"/>
                  <a:pt x="1587470" y="3502182"/>
                  <a:pt x="1609344" y="3511296"/>
                </a:cubicBezTo>
                <a:cubicBezTo>
                  <a:pt x="1636654" y="3522675"/>
                  <a:pt x="1666410" y="3526979"/>
                  <a:pt x="1694688" y="3535680"/>
                </a:cubicBezTo>
                <a:cubicBezTo>
                  <a:pt x="1808856" y="3570809"/>
                  <a:pt x="1725594" y="3553023"/>
                  <a:pt x="1840992" y="3572256"/>
                </a:cubicBezTo>
                <a:lnTo>
                  <a:pt x="2499360" y="3560064"/>
                </a:lnTo>
                <a:cubicBezTo>
                  <a:pt x="2524882" y="3559227"/>
                  <a:pt x="2628870" y="3539821"/>
                  <a:pt x="2657856" y="3535680"/>
                </a:cubicBezTo>
                <a:cubicBezTo>
                  <a:pt x="2812860" y="3513537"/>
                  <a:pt x="2699922" y="3534582"/>
                  <a:pt x="2816352" y="3511296"/>
                </a:cubicBezTo>
                <a:cubicBezTo>
                  <a:pt x="2978912" y="3515360"/>
                  <a:pt x="3141589" y="3516104"/>
                  <a:pt x="3304032" y="3523488"/>
                </a:cubicBezTo>
                <a:cubicBezTo>
                  <a:pt x="3320771" y="3524249"/>
                  <a:pt x="3336272" y="3532925"/>
                  <a:pt x="3352800" y="3535680"/>
                </a:cubicBezTo>
                <a:cubicBezTo>
                  <a:pt x="3385119" y="3541067"/>
                  <a:pt x="3417824" y="3543808"/>
                  <a:pt x="3450336" y="3547872"/>
                </a:cubicBezTo>
                <a:cubicBezTo>
                  <a:pt x="3470656" y="3560064"/>
                  <a:pt x="3490431" y="3573213"/>
                  <a:pt x="3511296" y="3584448"/>
                </a:cubicBezTo>
                <a:cubicBezTo>
                  <a:pt x="3543301" y="3601681"/>
                  <a:pt x="3578587" y="3613053"/>
                  <a:pt x="3608832" y="3633216"/>
                </a:cubicBezTo>
                <a:cubicBezTo>
                  <a:pt x="3621024" y="3641344"/>
                  <a:pt x="3633484" y="3649083"/>
                  <a:pt x="3645408" y="3657600"/>
                </a:cubicBezTo>
                <a:cubicBezTo>
                  <a:pt x="3661943" y="3669411"/>
                  <a:pt x="3676945" y="3683406"/>
                  <a:pt x="3694176" y="3694176"/>
                </a:cubicBezTo>
                <a:cubicBezTo>
                  <a:pt x="3721555" y="3711288"/>
                  <a:pt x="3748955" y="3722019"/>
                  <a:pt x="3779520" y="3730752"/>
                </a:cubicBezTo>
                <a:cubicBezTo>
                  <a:pt x="3795632" y="3735355"/>
                  <a:pt x="3812176" y="3738341"/>
                  <a:pt x="3828288" y="3742944"/>
                </a:cubicBezTo>
                <a:cubicBezTo>
                  <a:pt x="3888213" y="3760066"/>
                  <a:pt x="3848526" y="3753754"/>
                  <a:pt x="3925824" y="3779520"/>
                </a:cubicBezTo>
                <a:cubicBezTo>
                  <a:pt x="3941720" y="3784819"/>
                  <a:pt x="3958161" y="3788426"/>
                  <a:pt x="3974592" y="3791712"/>
                </a:cubicBezTo>
                <a:cubicBezTo>
                  <a:pt x="4017969" y="3800387"/>
                  <a:pt x="4105516" y="3812638"/>
                  <a:pt x="4145280" y="3816096"/>
                </a:cubicBezTo>
                <a:cubicBezTo>
                  <a:pt x="4206146" y="3821389"/>
                  <a:pt x="4267368" y="3822209"/>
                  <a:pt x="4328160" y="3828288"/>
                </a:cubicBezTo>
                <a:cubicBezTo>
                  <a:pt x="4389354" y="3834407"/>
                  <a:pt x="4450080" y="3844544"/>
                  <a:pt x="4511040" y="3852672"/>
                </a:cubicBezTo>
                <a:cubicBezTo>
                  <a:pt x="4535424" y="3860800"/>
                  <a:pt x="4562806" y="3862799"/>
                  <a:pt x="4584192" y="3877056"/>
                </a:cubicBezTo>
                <a:cubicBezTo>
                  <a:pt x="4608576" y="3893312"/>
                  <a:pt x="4636622" y="3905102"/>
                  <a:pt x="4657344" y="3925824"/>
                </a:cubicBezTo>
                <a:cubicBezTo>
                  <a:pt x="4669536" y="3938016"/>
                  <a:pt x="4679574" y="3952836"/>
                  <a:pt x="4693920" y="3962400"/>
                </a:cubicBezTo>
                <a:cubicBezTo>
                  <a:pt x="4704613" y="3969529"/>
                  <a:pt x="4719001" y="3968845"/>
                  <a:pt x="4730496" y="3974592"/>
                </a:cubicBezTo>
                <a:cubicBezTo>
                  <a:pt x="4743602" y="3981145"/>
                  <a:pt x="4753966" y="3992423"/>
                  <a:pt x="4767072" y="3998976"/>
                </a:cubicBezTo>
                <a:cubicBezTo>
                  <a:pt x="4778567" y="4004723"/>
                  <a:pt x="4791338" y="4007475"/>
                  <a:pt x="4803648" y="4011168"/>
                </a:cubicBezTo>
                <a:cubicBezTo>
                  <a:pt x="4831987" y="4019670"/>
                  <a:pt x="4860714" y="4026851"/>
                  <a:pt x="4888992" y="4035552"/>
                </a:cubicBezTo>
                <a:cubicBezTo>
                  <a:pt x="4913558" y="4043111"/>
                  <a:pt x="4962144" y="4059936"/>
                  <a:pt x="4962144" y="4059936"/>
                </a:cubicBezTo>
                <a:cubicBezTo>
                  <a:pt x="5063744" y="4055872"/>
                  <a:pt x="5165504" y="4054740"/>
                  <a:pt x="5266944" y="4047744"/>
                </a:cubicBezTo>
                <a:cubicBezTo>
                  <a:pt x="5283661" y="4046591"/>
                  <a:pt x="5299151" y="4038100"/>
                  <a:pt x="5315712" y="4035552"/>
                </a:cubicBezTo>
                <a:cubicBezTo>
                  <a:pt x="5352085" y="4029956"/>
                  <a:pt x="5388864" y="4027424"/>
                  <a:pt x="5425440" y="4023360"/>
                </a:cubicBezTo>
                <a:lnTo>
                  <a:pt x="5498592" y="3998976"/>
                </a:lnTo>
                <a:cubicBezTo>
                  <a:pt x="5510784" y="3994912"/>
                  <a:pt x="5522700" y="3989901"/>
                  <a:pt x="5535168" y="3986784"/>
                </a:cubicBezTo>
                <a:cubicBezTo>
                  <a:pt x="5551424" y="3982720"/>
                  <a:pt x="5567824" y="3979195"/>
                  <a:pt x="5583936" y="3974592"/>
                </a:cubicBezTo>
                <a:cubicBezTo>
                  <a:pt x="5596293" y="3971061"/>
                  <a:pt x="5617395" y="3974868"/>
                  <a:pt x="5620512" y="3962400"/>
                </a:cubicBezTo>
                <a:cubicBezTo>
                  <a:pt x="5631354" y="3919031"/>
                  <a:pt x="5620512" y="3872992"/>
                  <a:pt x="5620512" y="3828288"/>
                </a:cubicBezTo>
              </a:path>
            </a:pathLst>
          </a:cu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3" name="Freeform 2"/>
          <p:cNvSpPr/>
          <p:nvPr/>
        </p:nvSpPr>
        <p:spPr>
          <a:xfrm>
            <a:off x="1910819" y="2327869"/>
            <a:ext cx="1093453" cy="772841"/>
          </a:xfrm>
          <a:custGeom>
            <a:avLst/>
            <a:gdLst>
              <a:gd name="connsiteX0" fmla="*/ 0 w 1255776"/>
              <a:gd name="connsiteY0" fmla="*/ 97536 h 963168"/>
              <a:gd name="connsiteX1" fmla="*/ 60960 w 1255776"/>
              <a:gd name="connsiteY1" fmla="*/ 60960 h 963168"/>
              <a:gd name="connsiteX2" fmla="*/ 97536 w 1255776"/>
              <a:gd name="connsiteY2" fmla="*/ 36576 h 963168"/>
              <a:gd name="connsiteX3" fmla="*/ 256032 w 1255776"/>
              <a:gd name="connsiteY3" fmla="*/ 0 h 963168"/>
              <a:gd name="connsiteX4" fmla="*/ 451104 w 1255776"/>
              <a:gd name="connsiteY4" fmla="*/ 12192 h 963168"/>
              <a:gd name="connsiteX5" fmla="*/ 487680 w 1255776"/>
              <a:gd name="connsiteY5" fmla="*/ 36576 h 963168"/>
              <a:gd name="connsiteX6" fmla="*/ 524256 w 1255776"/>
              <a:gd name="connsiteY6" fmla="*/ 48768 h 963168"/>
              <a:gd name="connsiteX7" fmla="*/ 573024 w 1255776"/>
              <a:gd name="connsiteY7" fmla="*/ 121920 h 963168"/>
              <a:gd name="connsiteX8" fmla="*/ 609600 w 1255776"/>
              <a:gd name="connsiteY8" fmla="*/ 231648 h 963168"/>
              <a:gd name="connsiteX9" fmla="*/ 621792 w 1255776"/>
              <a:gd name="connsiteY9" fmla="*/ 268224 h 963168"/>
              <a:gd name="connsiteX10" fmla="*/ 633984 w 1255776"/>
              <a:gd name="connsiteY10" fmla="*/ 304800 h 963168"/>
              <a:gd name="connsiteX11" fmla="*/ 658368 w 1255776"/>
              <a:gd name="connsiteY11" fmla="*/ 438912 h 963168"/>
              <a:gd name="connsiteX12" fmla="*/ 670560 w 1255776"/>
              <a:gd name="connsiteY12" fmla="*/ 475488 h 963168"/>
              <a:gd name="connsiteX13" fmla="*/ 694944 w 1255776"/>
              <a:gd name="connsiteY13" fmla="*/ 633984 h 963168"/>
              <a:gd name="connsiteX14" fmla="*/ 719328 w 1255776"/>
              <a:gd name="connsiteY14" fmla="*/ 707136 h 963168"/>
              <a:gd name="connsiteX15" fmla="*/ 780288 w 1255776"/>
              <a:gd name="connsiteY15" fmla="*/ 780288 h 963168"/>
              <a:gd name="connsiteX16" fmla="*/ 829056 w 1255776"/>
              <a:gd name="connsiteY16" fmla="*/ 841248 h 963168"/>
              <a:gd name="connsiteX17" fmla="*/ 938784 w 1255776"/>
              <a:gd name="connsiteY17" fmla="*/ 926592 h 963168"/>
              <a:gd name="connsiteX18" fmla="*/ 1085088 w 1255776"/>
              <a:gd name="connsiteY18" fmla="*/ 950976 h 963168"/>
              <a:gd name="connsiteX19" fmla="*/ 1158240 w 1255776"/>
              <a:gd name="connsiteY19" fmla="*/ 963168 h 963168"/>
              <a:gd name="connsiteX20" fmla="*/ 1255776 w 1255776"/>
              <a:gd name="connsiteY20" fmla="*/ 963168 h 96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55776" h="963168">
                <a:moveTo>
                  <a:pt x="0" y="97536"/>
                </a:moveTo>
                <a:cubicBezTo>
                  <a:pt x="20320" y="85344"/>
                  <a:pt x="40865" y="73519"/>
                  <a:pt x="60960" y="60960"/>
                </a:cubicBezTo>
                <a:cubicBezTo>
                  <a:pt x="73386" y="53194"/>
                  <a:pt x="84146" y="42527"/>
                  <a:pt x="97536" y="36576"/>
                </a:cubicBezTo>
                <a:cubicBezTo>
                  <a:pt x="160955" y="8390"/>
                  <a:pt x="186605" y="9918"/>
                  <a:pt x="256032" y="0"/>
                </a:cubicBezTo>
                <a:cubicBezTo>
                  <a:pt x="321056" y="4064"/>
                  <a:pt x="386750" y="2031"/>
                  <a:pt x="451104" y="12192"/>
                </a:cubicBezTo>
                <a:cubicBezTo>
                  <a:pt x="465578" y="14477"/>
                  <a:pt x="474574" y="30023"/>
                  <a:pt x="487680" y="36576"/>
                </a:cubicBezTo>
                <a:cubicBezTo>
                  <a:pt x="499175" y="42323"/>
                  <a:pt x="512064" y="44704"/>
                  <a:pt x="524256" y="48768"/>
                </a:cubicBezTo>
                <a:cubicBezTo>
                  <a:pt x="540512" y="73152"/>
                  <a:pt x="563757" y="94118"/>
                  <a:pt x="573024" y="121920"/>
                </a:cubicBezTo>
                <a:lnTo>
                  <a:pt x="609600" y="231648"/>
                </a:lnTo>
                <a:lnTo>
                  <a:pt x="621792" y="268224"/>
                </a:lnTo>
                <a:cubicBezTo>
                  <a:pt x="625856" y="280416"/>
                  <a:pt x="630867" y="292332"/>
                  <a:pt x="633984" y="304800"/>
                </a:cubicBezTo>
                <a:cubicBezTo>
                  <a:pt x="670127" y="449374"/>
                  <a:pt x="614683" y="220487"/>
                  <a:pt x="658368" y="438912"/>
                </a:cubicBezTo>
                <a:cubicBezTo>
                  <a:pt x="660888" y="451514"/>
                  <a:pt x="667443" y="463020"/>
                  <a:pt x="670560" y="475488"/>
                </a:cubicBezTo>
                <a:cubicBezTo>
                  <a:pt x="707934" y="624982"/>
                  <a:pt x="650526" y="426700"/>
                  <a:pt x="694944" y="633984"/>
                </a:cubicBezTo>
                <a:cubicBezTo>
                  <a:pt x="700330" y="659116"/>
                  <a:pt x="705071" y="685750"/>
                  <a:pt x="719328" y="707136"/>
                </a:cubicBezTo>
                <a:cubicBezTo>
                  <a:pt x="753276" y="758058"/>
                  <a:pt x="733351" y="733351"/>
                  <a:pt x="780288" y="780288"/>
                </a:cubicBezTo>
                <a:cubicBezTo>
                  <a:pt x="800303" y="840332"/>
                  <a:pt x="778151" y="798827"/>
                  <a:pt x="829056" y="841248"/>
                </a:cubicBezTo>
                <a:cubicBezTo>
                  <a:pt x="862069" y="868759"/>
                  <a:pt x="892562" y="918888"/>
                  <a:pt x="938784" y="926592"/>
                </a:cubicBezTo>
                <a:lnTo>
                  <a:pt x="1085088" y="950976"/>
                </a:lnTo>
                <a:cubicBezTo>
                  <a:pt x="1109472" y="955040"/>
                  <a:pt x="1133520" y="963168"/>
                  <a:pt x="1158240" y="963168"/>
                </a:cubicBezTo>
                <a:lnTo>
                  <a:pt x="1255776" y="963168"/>
                </a:ln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4" name="Freeform 3"/>
          <p:cNvSpPr/>
          <p:nvPr/>
        </p:nvSpPr>
        <p:spPr>
          <a:xfrm>
            <a:off x="3014888" y="3130059"/>
            <a:ext cx="3152966" cy="1741339"/>
          </a:xfrm>
          <a:custGeom>
            <a:avLst/>
            <a:gdLst>
              <a:gd name="connsiteX0" fmla="*/ 0 w 3621024"/>
              <a:gd name="connsiteY0" fmla="*/ 0 h 2170176"/>
              <a:gd name="connsiteX1" fmla="*/ 60960 w 3621024"/>
              <a:gd name="connsiteY1" fmla="*/ 316992 h 2170176"/>
              <a:gd name="connsiteX2" fmla="*/ 73152 w 3621024"/>
              <a:gd name="connsiteY2" fmla="*/ 890016 h 2170176"/>
              <a:gd name="connsiteX3" fmla="*/ 121920 w 3621024"/>
              <a:gd name="connsiteY3" fmla="*/ 987552 h 2170176"/>
              <a:gd name="connsiteX4" fmla="*/ 195072 w 3621024"/>
              <a:gd name="connsiteY4" fmla="*/ 1109472 h 2170176"/>
              <a:gd name="connsiteX5" fmla="*/ 219456 w 3621024"/>
              <a:gd name="connsiteY5" fmla="*/ 1146048 h 2170176"/>
              <a:gd name="connsiteX6" fmla="*/ 256032 w 3621024"/>
              <a:gd name="connsiteY6" fmla="*/ 1170432 h 2170176"/>
              <a:gd name="connsiteX7" fmla="*/ 316992 w 3621024"/>
              <a:gd name="connsiteY7" fmla="*/ 1219200 h 2170176"/>
              <a:gd name="connsiteX8" fmla="*/ 377952 w 3621024"/>
              <a:gd name="connsiteY8" fmla="*/ 1255776 h 2170176"/>
              <a:gd name="connsiteX9" fmla="*/ 536448 w 3621024"/>
              <a:gd name="connsiteY9" fmla="*/ 1292352 h 2170176"/>
              <a:gd name="connsiteX10" fmla="*/ 585216 w 3621024"/>
              <a:gd name="connsiteY10" fmla="*/ 1304544 h 2170176"/>
              <a:gd name="connsiteX11" fmla="*/ 670560 w 3621024"/>
              <a:gd name="connsiteY11" fmla="*/ 1292352 h 2170176"/>
              <a:gd name="connsiteX12" fmla="*/ 707136 w 3621024"/>
              <a:gd name="connsiteY12" fmla="*/ 1280160 h 2170176"/>
              <a:gd name="connsiteX13" fmla="*/ 780288 w 3621024"/>
              <a:gd name="connsiteY13" fmla="*/ 1267968 h 2170176"/>
              <a:gd name="connsiteX14" fmla="*/ 877824 w 3621024"/>
              <a:gd name="connsiteY14" fmla="*/ 1231392 h 2170176"/>
              <a:gd name="connsiteX15" fmla="*/ 1011936 w 3621024"/>
              <a:gd name="connsiteY15" fmla="*/ 1207008 h 2170176"/>
              <a:gd name="connsiteX16" fmla="*/ 1048512 w 3621024"/>
              <a:gd name="connsiteY16" fmla="*/ 1194816 h 2170176"/>
              <a:gd name="connsiteX17" fmla="*/ 1170432 w 3621024"/>
              <a:gd name="connsiteY17" fmla="*/ 1158240 h 2170176"/>
              <a:gd name="connsiteX18" fmla="*/ 1207008 w 3621024"/>
              <a:gd name="connsiteY18" fmla="*/ 1146048 h 2170176"/>
              <a:gd name="connsiteX19" fmla="*/ 1243584 w 3621024"/>
              <a:gd name="connsiteY19" fmla="*/ 1133856 h 2170176"/>
              <a:gd name="connsiteX20" fmla="*/ 1316736 w 3621024"/>
              <a:gd name="connsiteY20" fmla="*/ 1121664 h 2170176"/>
              <a:gd name="connsiteX21" fmla="*/ 1609344 w 3621024"/>
              <a:gd name="connsiteY21" fmla="*/ 1109472 h 2170176"/>
              <a:gd name="connsiteX22" fmla="*/ 2072640 w 3621024"/>
              <a:gd name="connsiteY22" fmla="*/ 1121664 h 2170176"/>
              <a:gd name="connsiteX23" fmla="*/ 2109216 w 3621024"/>
              <a:gd name="connsiteY23" fmla="*/ 1133856 h 2170176"/>
              <a:gd name="connsiteX24" fmla="*/ 2218944 w 3621024"/>
              <a:gd name="connsiteY24" fmla="*/ 1170432 h 2170176"/>
              <a:gd name="connsiteX25" fmla="*/ 2316480 w 3621024"/>
              <a:gd name="connsiteY25" fmla="*/ 1219200 h 2170176"/>
              <a:gd name="connsiteX26" fmla="*/ 2353056 w 3621024"/>
              <a:gd name="connsiteY26" fmla="*/ 1243584 h 2170176"/>
              <a:gd name="connsiteX27" fmla="*/ 2621280 w 3621024"/>
              <a:gd name="connsiteY27" fmla="*/ 1243584 h 2170176"/>
              <a:gd name="connsiteX28" fmla="*/ 2657856 w 3621024"/>
              <a:gd name="connsiteY28" fmla="*/ 1194816 h 2170176"/>
              <a:gd name="connsiteX29" fmla="*/ 2694432 w 3621024"/>
              <a:gd name="connsiteY29" fmla="*/ 1158240 h 2170176"/>
              <a:gd name="connsiteX30" fmla="*/ 2743200 w 3621024"/>
              <a:gd name="connsiteY30" fmla="*/ 1072896 h 2170176"/>
              <a:gd name="connsiteX31" fmla="*/ 2767584 w 3621024"/>
              <a:gd name="connsiteY31" fmla="*/ 1036320 h 2170176"/>
              <a:gd name="connsiteX32" fmla="*/ 2804160 w 3621024"/>
              <a:gd name="connsiteY32" fmla="*/ 975360 h 2170176"/>
              <a:gd name="connsiteX33" fmla="*/ 2828544 w 3621024"/>
              <a:gd name="connsiteY33" fmla="*/ 926592 h 2170176"/>
              <a:gd name="connsiteX34" fmla="*/ 2865120 w 3621024"/>
              <a:gd name="connsiteY34" fmla="*/ 865632 h 2170176"/>
              <a:gd name="connsiteX35" fmla="*/ 2889504 w 3621024"/>
              <a:gd name="connsiteY35" fmla="*/ 816864 h 2170176"/>
              <a:gd name="connsiteX36" fmla="*/ 2913888 w 3621024"/>
              <a:gd name="connsiteY36" fmla="*/ 719328 h 2170176"/>
              <a:gd name="connsiteX37" fmla="*/ 2938272 w 3621024"/>
              <a:gd name="connsiteY37" fmla="*/ 682752 h 2170176"/>
              <a:gd name="connsiteX38" fmla="*/ 2950464 w 3621024"/>
              <a:gd name="connsiteY38" fmla="*/ 646176 h 2170176"/>
              <a:gd name="connsiteX39" fmla="*/ 2999232 w 3621024"/>
              <a:gd name="connsiteY39" fmla="*/ 633984 h 2170176"/>
              <a:gd name="connsiteX40" fmla="*/ 3035808 w 3621024"/>
              <a:gd name="connsiteY40" fmla="*/ 621792 h 2170176"/>
              <a:gd name="connsiteX41" fmla="*/ 3108960 w 3621024"/>
              <a:gd name="connsiteY41" fmla="*/ 633984 h 2170176"/>
              <a:gd name="connsiteX42" fmla="*/ 3194304 w 3621024"/>
              <a:gd name="connsiteY42" fmla="*/ 682752 h 2170176"/>
              <a:gd name="connsiteX43" fmla="*/ 3230880 w 3621024"/>
              <a:gd name="connsiteY43" fmla="*/ 694944 h 2170176"/>
              <a:gd name="connsiteX44" fmla="*/ 3304032 w 3621024"/>
              <a:gd name="connsiteY44" fmla="*/ 743712 h 2170176"/>
              <a:gd name="connsiteX45" fmla="*/ 3340608 w 3621024"/>
              <a:gd name="connsiteY45" fmla="*/ 768096 h 2170176"/>
              <a:gd name="connsiteX46" fmla="*/ 3389376 w 3621024"/>
              <a:gd name="connsiteY46" fmla="*/ 853440 h 2170176"/>
              <a:gd name="connsiteX47" fmla="*/ 3413760 w 3621024"/>
              <a:gd name="connsiteY47" fmla="*/ 938784 h 2170176"/>
              <a:gd name="connsiteX48" fmla="*/ 3438144 w 3621024"/>
              <a:gd name="connsiteY48" fmla="*/ 975360 h 2170176"/>
              <a:gd name="connsiteX49" fmla="*/ 3462528 w 3621024"/>
              <a:gd name="connsiteY49" fmla="*/ 1133856 h 2170176"/>
              <a:gd name="connsiteX50" fmla="*/ 3450336 w 3621024"/>
              <a:gd name="connsiteY50" fmla="*/ 1621536 h 2170176"/>
              <a:gd name="connsiteX51" fmla="*/ 3474720 w 3621024"/>
              <a:gd name="connsiteY51" fmla="*/ 1877568 h 2170176"/>
              <a:gd name="connsiteX52" fmla="*/ 3486912 w 3621024"/>
              <a:gd name="connsiteY52" fmla="*/ 1926336 h 2170176"/>
              <a:gd name="connsiteX53" fmla="*/ 3511296 w 3621024"/>
              <a:gd name="connsiteY53" fmla="*/ 1962912 h 2170176"/>
              <a:gd name="connsiteX54" fmla="*/ 3535680 w 3621024"/>
              <a:gd name="connsiteY54" fmla="*/ 2036064 h 2170176"/>
              <a:gd name="connsiteX55" fmla="*/ 3547872 w 3621024"/>
              <a:gd name="connsiteY55" fmla="*/ 2072640 h 2170176"/>
              <a:gd name="connsiteX56" fmla="*/ 3584448 w 3621024"/>
              <a:gd name="connsiteY56" fmla="*/ 2109216 h 2170176"/>
              <a:gd name="connsiteX57" fmla="*/ 3621024 w 3621024"/>
              <a:gd name="connsiteY57" fmla="*/ 2170176 h 217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621024" h="2170176">
                <a:moveTo>
                  <a:pt x="0" y="0"/>
                </a:moveTo>
                <a:cubicBezTo>
                  <a:pt x="20320" y="105664"/>
                  <a:pt x="52146" y="209754"/>
                  <a:pt x="60960" y="316992"/>
                </a:cubicBezTo>
                <a:cubicBezTo>
                  <a:pt x="76610" y="507401"/>
                  <a:pt x="55855" y="699749"/>
                  <a:pt x="73152" y="890016"/>
                </a:cubicBezTo>
                <a:cubicBezTo>
                  <a:pt x="76443" y="926216"/>
                  <a:pt x="105664" y="955040"/>
                  <a:pt x="121920" y="987552"/>
                </a:cubicBezTo>
                <a:cubicBezTo>
                  <a:pt x="159410" y="1062532"/>
                  <a:pt x="136222" y="1021198"/>
                  <a:pt x="195072" y="1109472"/>
                </a:cubicBezTo>
                <a:cubicBezTo>
                  <a:pt x="203200" y="1121664"/>
                  <a:pt x="207264" y="1137920"/>
                  <a:pt x="219456" y="1146048"/>
                </a:cubicBezTo>
                <a:lnTo>
                  <a:pt x="256032" y="1170432"/>
                </a:lnTo>
                <a:cubicBezTo>
                  <a:pt x="297137" y="1232089"/>
                  <a:pt x="258102" y="1189755"/>
                  <a:pt x="316992" y="1219200"/>
                </a:cubicBezTo>
                <a:cubicBezTo>
                  <a:pt x="338187" y="1229798"/>
                  <a:pt x="356379" y="1245970"/>
                  <a:pt x="377952" y="1255776"/>
                </a:cubicBezTo>
                <a:cubicBezTo>
                  <a:pt x="447894" y="1287568"/>
                  <a:pt x="459729" y="1278403"/>
                  <a:pt x="536448" y="1292352"/>
                </a:cubicBezTo>
                <a:cubicBezTo>
                  <a:pt x="552934" y="1295349"/>
                  <a:pt x="568960" y="1300480"/>
                  <a:pt x="585216" y="1304544"/>
                </a:cubicBezTo>
                <a:cubicBezTo>
                  <a:pt x="613664" y="1300480"/>
                  <a:pt x="642381" y="1297988"/>
                  <a:pt x="670560" y="1292352"/>
                </a:cubicBezTo>
                <a:cubicBezTo>
                  <a:pt x="683162" y="1289832"/>
                  <a:pt x="694591" y="1282948"/>
                  <a:pt x="707136" y="1280160"/>
                </a:cubicBezTo>
                <a:cubicBezTo>
                  <a:pt x="731268" y="1274797"/>
                  <a:pt x="755904" y="1272032"/>
                  <a:pt x="780288" y="1267968"/>
                </a:cubicBezTo>
                <a:cubicBezTo>
                  <a:pt x="792153" y="1263222"/>
                  <a:pt x="856322" y="1236170"/>
                  <a:pt x="877824" y="1231392"/>
                </a:cubicBezTo>
                <a:cubicBezTo>
                  <a:pt x="975653" y="1209652"/>
                  <a:pt x="923184" y="1229196"/>
                  <a:pt x="1011936" y="1207008"/>
                </a:cubicBezTo>
                <a:cubicBezTo>
                  <a:pt x="1024404" y="1203891"/>
                  <a:pt x="1036155" y="1198347"/>
                  <a:pt x="1048512" y="1194816"/>
                </a:cubicBezTo>
                <a:cubicBezTo>
                  <a:pt x="1177493" y="1157964"/>
                  <a:pt x="996591" y="1216187"/>
                  <a:pt x="1170432" y="1158240"/>
                </a:cubicBezTo>
                <a:lnTo>
                  <a:pt x="1207008" y="1146048"/>
                </a:lnTo>
                <a:cubicBezTo>
                  <a:pt x="1219200" y="1141984"/>
                  <a:pt x="1230907" y="1135969"/>
                  <a:pt x="1243584" y="1133856"/>
                </a:cubicBezTo>
                <a:cubicBezTo>
                  <a:pt x="1267968" y="1129792"/>
                  <a:pt x="1292070" y="1123308"/>
                  <a:pt x="1316736" y="1121664"/>
                </a:cubicBezTo>
                <a:cubicBezTo>
                  <a:pt x="1414140" y="1115170"/>
                  <a:pt x="1511808" y="1113536"/>
                  <a:pt x="1609344" y="1109472"/>
                </a:cubicBezTo>
                <a:cubicBezTo>
                  <a:pt x="1763776" y="1113536"/>
                  <a:pt x="1918338" y="1114137"/>
                  <a:pt x="2072640" y="1121664"/>
                </a:cubicBezTo>
                <a:cubicBezTo>
                  <a:pt x="2085476" y="1122290"/>
                  <a:pt x="2096859" y="1130325"/>
                  <a:pt x="2109216" y="1133856"/>
                </a:cubicBezTo>
                <a:cubicBezTo>
                  <a:pt x="2154708" y="1146854"/>
                  <a:pt x="2174436" y="1145705"/>
                  <a:pt x="2218944" y="1170432"/>
                </a:cubicBezTo>
                <a:cubicBezTo>
                  <a:pt x="2320682" y="1226953"/>
                  <a:pt x="2215373" y="1193923"/>
                  <a:pt x="2316480" y="1219200"/>
                </a:cubicBezTo>
                <a:cubicBezTo>
                  <a:pt x="2328672" y="1227328"/>
                  <a:pt x="2339950" y="1237031"/>
                  <a:pt x="2353056" y="1243584"/>
                </a:cubicBezTo>
                <a:cubicBezTo>
                  <a:pt x="2429833" y="1281973"/>
                  <a:pt x="2576273" y="1245953"/>
                  <a:pt x="2621280" y="1243584"/>
                </a:cubicBezTo>
                <a:cubicBezTo>
                  <a:pt x="2633472" y="1227328"/>
                  <a:pt x="2644632" y="1210244"/>
                  <a:pt x="2657856" y="1194816"/>
                </a:cubicBezTo>
                <a:cubicBezTo>
                  <a:pt x="2669077" y="1181725"/>
                  <a:pt x="2683394" y="1171486"/>
                  <a:pt x="2694432" y="1158240"/>
                </a:cubicBezTo>
                <a:cubicBezTo>
                  <a:pt x="2721436" y="1125836"/>
                  <a:pt x="2721518" y="1110839"/>
                  <a:pt x="2743200" y="1072896"/>
                </a:cubicBezTo>
                <a:cubicBezTo>
                  <a:pt x="2750470" y="1060174"/>
                  <a:pt x="2759818" y="1048746"/>
                  <a:pt x="2767584" y="1036320"/>
                </a:cubicBezTo>
                <a:cubicBezTo>
                  <a:pt x="2780143" y="1016225"/>
                  <a:pt x="2792652" y="996075"/>
                  <a:pt x="2804160" y="975360"/>
                </a:cubicBezTo>
                <a:cubicBezTo>
                  <a:pt x="2812986" y="959472"/>
                  <a:pt x="2819718" y="942480"/>
                  <a:pt x="2828544" y="926592"/>
                </a:cubicBezTo>
                <a:cubicBezTo>
                  <a:pt x="2840052" y="905877"/>
                  <a:pt x="2853612" y="886347"/>
                  <a:pt x="2865120" y="865632"/>
                </a:cubicBezTo>
                <a:cubicBezTo>
                  <a:pt x="2873946" y="849744"/>
                  <a:pt x="2883757" y="834106"/>
                  <a:pt x="2889504" y="816864"/>
                </a:cubicBezTo>
                <a:cubicBezTo>
                  <a:pt x="2900102" y="785071"/>
                  <a:pt x="2895299" y="747212"/>
                  <a:pt x="2913888" y="719328"/>
                </a:cubicBezTo>
                <a:cubicBezTo>
                  <a:pt x="2922016" y="707136"/>
                  <a:pt x="2931719" y="695858"/>
                  <a:pt x="2938272" y="682752"/>
                </a:cubicBezTo>
                <a:cubicBezTo>
                  <a:pt x="2944019" y="671257"/>
                  <a:pt x="2940429" y="654204"/>
                  <a:pt x="2950464" y="646176"/>
                </a:cubicBezTo>
                <a:cubicBezTo>
                  <a:pt x="2963548" y="635708"/>
                  <a:pt x="2983120" y="638587"/>
                  <a:pt x="2999232" y="633984"/>
                </a:cubicBezTo>
                <a:cubicBezTo>
                  <a:pt x="3011589" y="630453"/>
                  <a:pt x="3023616" y="625856"/>
                  <a:pt x="3035808" y="621792"/>
                </a:cubicBezTo>
                <a:cubicBezTo>
                  <a:pt x="3060192" y="625856"/>
                  <a:pt x="3085282" y="626881"/>
                  <a:pt x="3108960" y="633984"/>
                </a:cubicBezTo>
                <a:cubicBezTo>
                  <a:pt x="3162397" y="650015"/>
                  <a:pt x="3149408" y="660304"/>
                  <a:pt x="3194304" y="682752"/>
                </a:cubicBezTo>
                <a:cubicBezTo>
                  <a:pt x="3205799" y="688499"/>
                  <a:pt x="3219646" y="688703"/>
                  <a:pt x="3230880" y="694944"/>
                </a:cubicBezTo>
                <a:cubicBezTo>
                  <a:pt x="3256498" y="709176"/>
                  <a:pt x="3279648" y="727456"/>
                  <a:pt x="3304032" y="743712"/>
                </a:cubicBezTo>
                <a:lnTo>
                  <a:pt x="3340608" y="768096"/>
                </a:lnTo>
                <a:cubicBezTo>
                  <a:pt x="3368562" y="851959"/>
                  <a:pt x="3330327" y="750104"/>
                  <a:pt x="3389376" y="853440"/>
                </a:cubicBezTo>
                <a:cubicBezTo>
                  <a:pt x="3402933" y="877166"/>
                  <a:pt x="3403580" y="915030"/>
                  <a:pt x="3413760" y="938784"/>
                </a:cubicBezTo>
                <a:cubicBezTo>
                  <a:pt x="3419532" y="952252"/>
                  <a:pt x="3430016" y="963168"/>
                  <a:pt x="3438144" y="975360"/>
                </a:cubicBezTo>
                <a:cubicBezTo>
                  <a:pt x="3447425" y="1021766"/>
                  <a:pt x="3462528" y="1089569"/>
                  <a:pt x="3462528" y="1133856"/>
                </a:cubicBezTo>
                <a:cubicBezTo>
                  <a:pt x="3462528" y="1296467"/>
                  <a:pt x="3454400" y="1458976"/>
                  <a:pt x="3450336" y="1621536"/>
                </a:cubicBezTo>
                <a:cubicBezTo>
                  <a:pt x="3458677" y="1746649"/>
                  <a:pt x="3454708" y="1777506"/>
                  <a:pt x="3474720" y="1877568"/>
                </a:cubicBezTo>
                <a:cubicBezTo>
                  <a:pt x="3478006" y="1893999"/>
                  <a:pt x="3480311" y="1910935"/>
                  <a:pt x="3486912" y="1926336"/>
                </a:cubicBezTo>
                <a:cubicBezTo>
                  <a:pt x="3492684" y="1939804"/>
                  <a:pt x="3505345" y="1949522"/>
                  <a:pt x="3511296" y="1962912"/>
                </a:cubicBezTo>
                <a:cubicBezTo>
                  <a:pt x="3521735" y="1986400"/>
                  <a:pt x="3527552" y="2011680"/>
                  <a:pt x="3535680" y="2036064"/>
                </a:cubicBezTo>
                <a:cubicBezTo>
                  <a:pt x="3539744" y="2048256"/>
                  <a:pt x="3538785" y="2063553"/>
                  <a:pt x="3547872" y="2072640"/>
                </a:cubicBezTo>
                <a:cubicBezTo>
                  <a:pt x="3560064" y="2084832"/>
                  <a:pt x="3573410" y="2095970"/>
                  <a:pt x="3584448" y="2109216"/>
                </a:cubicBezTo>
                <a:cubicBezTo>
                  <a:pt x="3602838" y="2131285"/>
                  <a:pt x="3609122" y="2146372"/>
                  <a:pt x="3621024" y="2170176"/>
                </a:cubicBezTo>
              </a:path>
            </a:pathLst>
          </a:custGeom>
          <a:noFill/>
          <a:ln w="38100">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5" name="Freeform 4"/>
          <p:cNvSpPr/>
          <p:nvPr/>
        </p:nvSpPr>
        <p:spPr>
          <a:xfrm>
            <a:off x="3004145" y="2181127"/>
            <a:ext cx="223063" cy="1007629"/>
          </a:xfrm>
          <a:custGeom>
            <a:avLst/>
            <a:gdLst>
              <a:gd name="connsiteX0" fmla="*/ 256177 w 256177"/>
              <a:gd name="connsiteY0" fmla="*/ 0 h 1255776"/>
              <a:gd name="connsiteX1" fmla="*/ 61105 w 256177"/>
              <a:gd name="connsiteY1" fmla="*/ 853440 h 1255776"/>
              <a:gd name="connsiteX2" fmla="*/ 73297 w 256177"/>
              <a:gd name="connsiteY2" fmla="*/ 890016 h 1255776"/>
              <a:gd name="connsiteX3" fmla="*/ 61105 w 256177"/>
              <a:gd name="connsiteY3" fmla="*/ 1048512 h 1255776"/>
              <a:gd name="connsiteX4" fmla="*/ 24529 w 256177"/>
              <a:gd name="connsiteY4" fmla="*/ 1121664 h 1255776"/>
              <a:gd name="connsiteX5" fmla="*/ 12337 w 256177"/>
              <a:gd name="connsiteY5" fmla="*/ 1158240 h 1255776"/>
              <a:gd name="connsiteX6" fmla="*/ 145 w 256177"/>
              <a:gd name="connsiteY6" fmla="*/ 1255776 h 12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77" h="1255776">
                <a:moveTo>
                  <a:pt x="256177" y="0"/>
                </a:moveTo>
                <a:cubicBezTo>
                  <a:pt x="191153" y="284480"/>
                  <a:pt x="119840" y="567595"/>
                  <a:pt x="61105" y="853440"/>
                </a:cubicBezTo>
                <a:cubicBezTo>
                  <a:pt x="58518" y="866028"/>
                  <a:pt x="73297" y="877165"/>
                  <a:pt x="73297" y="890016"/>
                </a:cubicBezTo>
                <a:cubicBezTo>
                  <a:pt x="73297" y="943004"/>
                  <a:pt x="67677" y="995933"/>
                  <a:pt x="61105" y="1048512"/>
                </a:cubicBezTo>
                <a:cubicBezTo>
                  <a:pt x="55998" y="1089372"/>
                  <a:pt x="42681" y="1085360"/>
                  <a:pt x="24529" y="1121664"/>
                </a:cubicBezTo>
                <a:cubicBezTo>
                  <a:pt x="18782" y="1133159"/>
                  <a:pt x="15454" y="1145772"/>
                  <a:pt x="12337" y="1158240"/>
                </a:cubicBezTo>
                <a:cubicBezTo>
                  <a:pt x="-2246" y="1216572"/>
                  <a:pt x="145" y="1207057"/>
                  <a:pt x="145" y="1255776"/>
                </a:cubicBezTo>
              </a:path>
            </a:pathLst>
          </a:custGeom>
          <a:noFill/>
          <a:ln w="38100">
            <a:solidFill>
              <a:srgbClr val="FF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6" name="Freeform 5"/>
          <p:cNvSpPr/>
          <p:nvPr/>
        </p:nvSpPr>
        <p:spPr>
          <a:xfrm>
            <a:off x="1507409" y="2836575"/>
            <a:ext cx="1465014" cy="763059"/>
          </a:xfrm>
          <a:custGeom>
            <a:avLst/>
            <a:gdLst>
              <a:gd name="connsiteX0" fmla="*/ 0 w 1682496"/>
              <a:gd name="connsiteY0" fmla="*/ 0 h 950976"/>
              <a:gd name="connsiteX1" fmla="*/ 633984 w 1682496"/>
              <a:gd name="connsiteY1" fmla="*/ 499872 h 950976"/>
              <a:gd name="connsiteX2" fmla="*/ 670560 w 1682496"/>
              <a:gd name="connsiteY2" fmla="*/ 475488 h 950976"/>
              <a:gd name="connsiteX3" fmla="*/ 707136 w 1682496"/>
              <a:gd name="connsiteY3" fmla="*/ 463296 h 950976"/>
              <a:gd name="connsiteX4" fmla="*/ 755904 w 1682496"/>
              <a:gd name="connsiteY4" fmla="*/ 475488 h 950976"/>
              <a:gd name="connsiteX5" fmla="*/ 804672 w 1682496"/>
              <a:gd name="connsiteY5" fmla="*/ 560832 h 950976"/>
              <a:gd name="connsiteX6" fmla="*/ 853440 w 1682496"/>
              <a:gd name="connsiteY6" fmla="*/ 633984 h 950976"/>
              <a:gd name="connsiteX7" fmla="*/ 890016 w 1682496"/>
              <a:gd name="connsiteY7" fmla="*/ 707136 h 950976"/>
              <a:gd name="connsiteX8" fmla="*/ 963168 w 1682496"/>
              <a:gd name="connsiteY8" fmla="*/ 865632 h 950976"/>
              <a:gd name="connsiteX9" fmla="*/ 975360 w 1682496"/>
              <a:gd name="connsiteY9" fmla="*/ 902208 h 950976"/>
              <a:gd name="connsiteX10" fmla="*/ 1048512 w 1682496"/>
              <a:gd name="connsiteY10" fmla="*/ 950976 h 950976"/>
              <a:gd name="connsiteX11" fmla="*/ 1133856 w 1682496"/>
              <a:gd name="connsiteY11" fmla="*/ 938784 h 950976"/>
              <a:gd name="connsiteX12" fmla="*/ 1182624 w 1682496"/>
              <a:gd name="connsiteY12" fmla="*/ 902208 h 950976"/>
              <a:gd name="connsiteX13" fmla="*/ 1219200 w 1682496"/>
              <a:gd name="connsiteY13" fmla="*/ 890016 h 950976"/>
              <a:gd name="connsiteX14" fmla="*/ 1255776 w 1682496"/>
              <a:gd name="connsiteY14" fmla="*/ 865632 h 950976"/>
              <a:gd name="connsiteX15" fmla="*/ 1341120 w 1682496"/>
              <a:gd name="connsiteY15" fmla="*/ 829056 h 950976"/>
              <a:gd name="connsiteX16" fmla="*/ 1402080 w 1682496"/>
              <a:gd name="connsiteY16" fmla="*/ 646176 h 950976"/>
              <a:gd name="connsiteX17" fmla="*/ 1414272 w 1682496"/>
              <a:gd name="connsiteY17" fmla="*/ 609600 h 950976"/>
              <a:gd name="connsiteX18" fmla="*/ 1450848 w 1682496"/>
              <a:gd name="connsiteY18" fmla="*/ 536448 h 950976"/>
              <a:gd name="connsiteX19" fmla="*/ 1524000 w 1682496"/>
              <a:gd name="connsiteY19" fmla="*/ 499872 h 950976"/>
              <a:gd name="connsiteX20" fmla="*/ 1560576 w 1682496"/>
              <a:gd name="connsiteY20" fmla="*/ 475488 h 950976"/>
              <a:gd name="connsiteX21" fmla="*/ 1658112 w 1682496"/>
              <a:gd name="connsiteY21" fmla="*/ 463296 h 950976"/>
              <a:gd name="connsiteX22" fmla="*/ 1682496 w 1682496"/>
              <a:gd name="connsiteY22" fmla="*/ 390144 h 95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82496" h="950976">
                <a:moveTo>
                  <a:pt x="0" y="0"/>
                </a:moveTo>
                <a:cubicBezTo>
                  <a:pt x="211328" y="166624"/>
                  <a:pt x="414458" y="344208"/>
                  <a:pt x="633984" y="499872"/>
                </a:cubicBezTo>
                <a:cubicBezTo>
                  <a:pt x="645937" y="508348"/>
                  <a:pt x="657454" y="482041"/>
                  <a:pt x="670560" y="475488"/>
                </a:cubicBezTo>
                <a:cubicBezTo>
                  <a:pt x="682055" y="469741"/>
                  <a:pt x="694944" y="467360"/>
                  <a:pt x="707136" y="463296"/>
                </a:cubicBezTo>
                <a:cubicBezTo>
                  <a:pt x="723392" y="467360"/>
                  <a:pt x="742269" y="465749"/>
                  <a:pt x="755904" y="475488"/>
                </a:cubicBezTo>
                <a:cubicBezTo>
                  <a:pt x="807475" y="512325"/>
                  <a:pt x="781447" y="519027"/>
                  <a:pt x="804672" y="560832"/>
                </a:cubicBezTo>
                <a:cubicBezTo>
                  <a:pt x="818904" y="586450"/>
                  <a:pt x="844173" y="606182"/>
                  <a:pt x="853440" y="633984"/>
                </a:cubicBezTo>
                <a:cubicBezTo>
                  <a:pt x="870266" y="684461"/>
                  <a:pt x="858503" y="659867"/>
                  <a:pt x="890016" y="707136"/>
                </a:cubicBezTo>
                <a:cubicBezTo>
                  <a:pt x="918385" y="848981"/>
                  <a:pt x="881244" y="804189"/>
                  <a:pt x="963168" y="865632"/>
                </a:cubicBezTo>
                <a:cubicBezTo>
                  <a:pt x="967232" y="877824"/>
                  <a:pt x="966273" y="893121"/>
                  <a:pt x="975360" y="902208"/>
                </a:cubicBezTo>
                <a:cubicBezTo>
                  <a:pt x="996082" y="922930"/>
                  <a:pt x="1048512" y="950976"/>
                  <a:pt x="1048512" y="950976"/>
                </a:cubicBezTo>
                <a:cubicBezTo>
                  <a:pt x="1076960" y="946912"/>
                  <a:pt x="1106849" y="948605"/>
                  <a:pt x="1133856" y="938784"/>
                </a:cubicBezTo>
                <a:cubicBezTo>
                  <a:pt x="1152953" y="931840"/>
                  <a:pt x="1164981" y="912290"/>
                  <a:pt x="1182624" y="902208"/>
                </a:cubicBezTo>
                <a:cubicBezTo>
                  <a:pt x="1193782" y="895832"/>
                  <a:pt x="1207705" y="895763"/>
                  <a:pt x="1219200" y="890016"/>
                </a:cubicBezTo>
                <a:cubicBezTo>
                  <a:pt x="1232306" y="883463"/>
                  <a:pt x="1243054" y="872902"/>
                  <a:pt x="1255776" y="865632"/>
                </a:cubicBezTo>
                <a:cubicBezTo>
                  <a:pt x="1297960" y="841527"/>
                  <a:pt x="1300086" y="842734"/>
                  <a:pt x="1341120" y="829056"/>
                </a:cubicBezTo>
                <a:lnTo>
                  <a:pt x="1402080" y="646176"/>
                </a:lnTo>
                <a:lnTo>
                  <a:pt x="1414272" y="609600"/>
                </a:lnTo>
                <a:cubicBezTo>
                  <a:pt x="1424188" y="579852"/>
                  <a:pt x="1427213" y="560083"/>
                  <a:pt x="1450848" y="536448"/>
                </a:cubicBezTo>
                <a:cubicBezTo>
                  <a:pt x="1485789" y="501507"/>
                  <a:pt x="1484336" y="519704"/>
                  <a:pt x="1524000" y="499872"/>
                </a:cubicBezTo>
                <a:cubicBezTo>
                  <a:pt x="1537106" y="493319"/>
                  <a:pt x="1546439" y="479343"/>
                  <a:pt x="1560576" y="475488"/>
                </a:cubicBezTo>
                <a:cubicBezTo>
                  <a:pt x="1592187" y="466867"/>
                  <a:pt x="1625600" y="467360"/>
                  <a:pt x="1658112" y="463296"/>
                </a:cubicBezTo>
                <a:cubicBezTo>
                  <a:pt x="1671431" y="396700"/>
                  <a:pt x="1655651" y="416989"/>
                  <a:pt x="1682496" y="390144"/>
                </a:cubicBezTo>
              </a:path>
            </a:pathLst>
          </a:custGeom>
          <a:noFill/>
          <a:ln w="38100">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8" name="Freeform 7"/>
          <p:cNvSpPr/>
          <p:nvPr/>
        </p:nvSpPr>
        <p:spPr>
          <a:xfrm>
            <a:off x="6178469" y="3961597"/>
            <a:ext cx="753739" cy="929366"/>
          </a:xfrm>
          <a:custGeom>
            <a:avLst/>
            <a:gdLst>
              <a:gd name="connsiteX0" fmla="*/ 0 w 865632"/>
              <a:gd name="connsiteY0" fmla="*/ 1158240 h 1158240"/>
              <a:gd name="connsiteX1" fmla="*/ 73152 w 865632"/>
              <a:gd name="connsiteY1" fmla="*/ 768096 h 1158240"/>
              <a:gd name="connsiteX2" fmla="*/ 97536 w 865632"/>
              <a:gd name="connsiteY2" fmla="*/ 731520 h 1158240"/>
              <a:gd name="connsiteX3" fmla="*/ 109728 w 865632"/>
              <a:gd name="connsiteY3" fmla="*/ 694944 h 1158240"/>
              <a:gd name="connsiteX4" fmla="*/ 146304 w 865632"/>
              <a:gd name="connsiteY4" fmla="*/ 670560 h 1158240"/>
              <a:gd name="connsiteX5" fmla="*/ 377952 w 865632"/>
              <a:gd name="connsiteY5" fmla="*/ 646176 h 1158240"/>
              <a:gd name="connsiteX6" fmla="*/ 426720 w 865632"/>
              <a:gd name="connsiteY6" fmla="*/ 585216 h 1158240"/>
              <a:gd name="connsiteX7" fmla="*/ 475488 w 865632"/>
              <a:gd name="connsiteY7" fmla="*/ 548640 h 1158240"/>
              <a:gd name="connsiteX8" fmla="*/ 512064 w 865632"/>
              <a:gd name="connsiteY8" fmla="*/ 475488 h 1158240"/>
              <a:gd name="connsiteX9" fmla="*/ 536448 w 865632"/>
              <a:gd name="connsiteY9" fmla="*/ 365760 h 1158240"/>
              <a:gd name="connsiteX10" fmla="*/ 548640 w 865632"/>
              <a:gd name="connsiteY10" fmla="*/ 329184 h 1158240"/>
              <a:gd name="connsiteX11" fmla="*/ 585216 w 865632"/>
              <a:gd name="connsiteY11" fmla="*/ 170688 h 1158240"/>
              <a:gd name="connsiteX12" fmla="*/ 658368 w 865632"/>
              <a:gd name="connsiteY12" fmla="*/ 134112 h 1158240"/>
              <a:gd name="connsiteX13" fmla="*/ 694944 w 865632"/>
              <a:gd name="connsiteY13" fmla="*/ 109728 h 1158240"/>
              <a:gd name="connsiteX14" fmla="*/ 816864 w 865632"/>
              <a:gd name="connsiteY14" fmla="*/ 97536 h 1158240"/>
              <a:gd name="connsiteX15" fmla="*/ 841248 w 865632"/>
              <a:gd name="connsiteY15" fmla="*/ 60960 h 1158240"/>
              <a:gd name="connsiteX16" fmla="*/ 865632 w 865632"/>
              <a:gd name="connsiteY16" fmla="*/ 0 h 115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5632" h="1158240">
                <a:moveTo>
                  <a:pt x="0" y="1158240"/>
                </a:moveTo>
                <a:cubicBezTo>
                  <a:pt x="188296" y="1120581"/>
                  <a:pt x="37575" y="1171303"/>
                  <a:pt x="73152" y="768096"/>
                </a:cubicBezTo>
                <a:cubicBezTo>
                  <a:pt x="74440" y="753500"/>
                  <a:pt x="90983" y="744626"/>
                  <a:pt x="97536" y="731520"/>
                </a:cubicBezTo>
                <a:cubicBezTo>
                  <a:pt x="103283" y="720025"/>
                  <a:pt x="101700" y="704979"/>
                  <a:pt x="109728" y="694944"/>
                </a:cubicBezTo>
                <a:cubicBezTo>
                  <a:pt x="118882" y="683502"/>
                  <a:pt x="132836" y="676332"/>
                  <a:pt x="146304" y="670560"/>
                </a:cubicBezTo>
                <a:cubicBezTo>
                  <a:pt x="201034" y="647104"/>
                  <a:pt x="372723" y="646525"/>
                  <a:pt x="377952" y="646176"/>
                </a:cubicBezTo>
                <a:cubicBezTo>
                  <a:pt x="489968" y="571499"/>
                  <a:pt x="353108" y="673551"/>
                  <a:pt x="426720" y="585216"/>
                </a:cubicBezTo>
                <a:cubicBezTo>
                  <a:pt x="439729" y="569606"/>
                  <a:pt x="459232" y="560832"/>
                  <a:pt x="475488" y="548640"/>
                </a:cubicBezTo>
                <a:cubicBezTo>
                  <a:pt x="506133" y="456705"/>
                  <a:pt x="464795" y="570026"/>
                  <a:pt x="512064" y="475488"/>
                </a:cubicBezTo>
                <a:cubicBezTo>
                  <a:pt x="528532" y="442553"/>
                  <a:pt x="528956" y="399475"/>
                  <a:pt x="536448" y="365760"/>
                </a:cubicBezTo>
                <a:cubicBezTo>
                  <a:pt x="539236" y="353215"/>
                  <a:pt x="544576" y="341376"/>
                  <a:pt x="548640" y="329184"/>
                </a:cubicBezTo>
                <a:cubicBezTo>
                  <a:pt x="550680" y="314905"/>
                  <a:pt x="564076" y="184781"/>
                  <a:pt x="585216" y="170688"/>
                </a:cubicBezTo>
                <a:cubicBezTo>
                  <a:pt x="690038" y="100807"/>
                  <a:pt x="557414" y="184589"/>
                  <a:pt x="658368" y="134112"/>
                </a:cubicBezTo>
                <a:cubicBezTo>
                  <a:pt x="671474" y="127559"/>
                  <a:pt x="680666" y="113023"/>
                  <a:pt x="694944" y="109728"/>
                </a:cubicBezTo>
                <a:cubicBezTo>
                  <a:pt x="734741" y="100544"/>
                  <a:pt x="776224" y="101600"/>
                  <a:pt x="816864" y="97536"/>
                </a:cubicBezTo>
                <a:cubicBezTo>
                  <a:pt x="824992" y="85344"/>
                  <a:pt x="835476" y="74428"/>
                  <a:pt x="841248" y="60960"/>
                </a:cubicBezTo>
                <a:cubicBezTo>
                  <a:pt x="871816" y="-10366"/>
                  <a:pt x="835767" y="29865"/>
                  <a:pt x="865632" y="0"/>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9" name="Freeform 8"/>
          <p:cNvSpPr/>
          <p:nvPr/>
        </p:nvSpPr>
        <p:spPr>
          <a:xfrm>
            <a:off x="6263398" y="3325715"/>
            <a:ext cx="711275" cy="675013"/>
          </a:xfrm>
          <a:custGeom>
            <a:avLst/>
            <a:gdLst>
              <a:gd name="connsiteX0" fmla="*/ 0 w 816864"/>
              <a:gd name="connsiteY0" fmla="*/ 0 h 841248"/>
              <a:gd name="connsiteX1" fmla="*/ 207264 w 816864"/>
              <a:gd name="connsiteY1" fmla="*/ 499872 h 841248"/>
              <a:gd name="connsiteX2" fmla="*/ 243840 w 816864"/>
              <a:gd name="connsiteY2" fmla="*/ 524256 h 841248"/>
              <a:gd name="connsiteX3" fmla="*/ 329184 w 816864"/>
              <a:gd name="connsiteY3" fmla="*/ 560832 h 841248"/>
              <a:gd name="connsiteX4" fmla="*/ 438912 w 816864"/>
              <a:gd name="connsiteY4" fmla="*/ 548640 h 841248"/>
              <a:gd name="connsiteX5" fmla="*/ 475488 w 816864"/>
              <a:gd name="connsiteY5" fmla="*/ 536448 h 841248"/>
              <a:gd name="connsiteX6" fmla="*/ 524256 w 816864"/>
              <a:gd name="connsiteY6" fmla="*/ 548640 h 841248"/>
              <a:gd name="connsiteX7" fmla="*/ 609600 w 816864"/>
              <a:gd name="connsiteY7" fmla="*/ 597408 h 841248"/>
              <a:gd name="connsiteX8" fmla="*/ 621792 w 816864"/>
              <a:gd name="connsiteY8" fmla="*/ 633984 h 841248"/>
              <a:gd name="connsiteX9" fmla="*/ 646176 w 816864"/>
              <a:gd name="connsiteY9" fmla="*/ 670560 h 841248"/>
              <a:gd name="connsiteX10" fmla="*/ 682752 w 816864"/>
              <a:gd name="connsiteY10" fmla="*/ 804672 h 841248"/>
              <a:gd name="connsiteX11" fmla="*/ 755904 w 816864"/>
              <a:gd name="connsiteY11" fmla="*/ 829056 h 841248"/>
              <a:gd name="connsiteX12" fmla="*/ 816864 w 816864"/>
              <a:gd name="connsiteY12" fmla="*/ 841248 h 84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6864" h="841248">
                <a:moveTo>
                  <a:pt x="0" y="0"/>
                </a:moveTo>
                <a:cubicBezTo>
                  <a:pt x="47286" y="128347"/>
                  <a:pt x="67865" y="383706"/>
                  <a:pt x="207264" y="499872"/>
                </a:cubicBezTo>
                <a:cubicBezTo>
                  <a:pt x="218521" y="509253"/>
                  <a:pt x="231118" y="516986"/>
                  <a:pt x="243840" y="524256"/>
                </a:cubicBezTo>
                <a:cubicBezTo>
                  <a:pt x="286024" y="548361"/>
                  <a:pt x="288150" y="547154"/>
                  <a:pt x="329184" y="560832"/>
                </a:cubicBezTo>
                <a:cubicBezTo>
                  <a:pt x="365760" y="556768"/>
                  <a:pt x="402612" y="554690"/>
                  <a:pt x="438912" y="548640"/>
                </a:cubicBezTo>
                <a:cubicBezTo>
                  <a:pt x="451589" y="546527"/>
                  <a:pt x="462637" y="536448"/>
                  <a:pt x="475488" y="536448"/>
                </a:cubicBezTo>
                <a:cubicBezTo>
                  <a:pt x="492244" y="536448"/>
                  <a:pt x="508567" y="542756"/>
                  <a:pt x="524256" y="548640"/>
                </a:cubicBezTo>
                <a:cubicBezTo>
                  <a:pt x="559613" y="561899"/>
                  <a:pt x="579281" y="577195"/>
                  <a:pt x="609600" y="597408"/>
                </a:cubicBezTo>
                <a:cubicBezTo>
                  <a:pt x="613664" y="609600"/>
                  <a:pt x="616045" y="622489"/>
                  <a:pt x="621792" y="633984"/>
                </a:cubicBezTo>
                <a:cubicBezTo>
                  <a:pt x="628345" y="647090"/>
                  <a:pt x="642321" y="656423"/>
                  <a:pt x="646176" y="670560"/>
                </a:cubicBezTo>
                <a:cubicBezTo>
                  <a:pt x="652768" y="694731"/>
                  <a:pt x="643510" y="780146"/>
                  <a:pt x="682752" y="804672"/>
                </a:cubicBezTo>
                <a:cubicBezTo>
                  <a:pt x="704548" y="818295"/>
                  <a:pt x="730700" y="824015"/>
                  <a:pt x="755904" y="829056"/>
                </a:cubicBezTo>
                <a:lnTo>
                  <a:pt x="816864" y="841248"/>
                </a:lnTo>
              </a:path>
            </a:pathLst>
          </a:custGeom>
          <a:noFill/>
          <a:ln w="38100">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0" name="Freeform 9"/>
          <p:cNvSpPr/>
          <p:nvPr/>
        </p:nvSpPr>
        <p:spPr>
          <a:xfrm>
            <a:off x="6995905" y="2699615"/>
            <a:ext cx="648199" cy="1359810"/>
          </a:xfrm>
          <a:custGeom>
            <a:avLst/>
            <a:gdLst>
              <a:gd name="connsiteX0" fmla="*/ 0 w 744424"/>
              <a:gd name="connsiteY0" fmla="*/ 1694688 h 1694688"/>
              <a:gd name="connsiteX1" fmla="*/ 463296 w 744424"/>
              <a:gd name="connsiteY1" fmla="*/ 865632 h 1694688"/>
              <a:gd name="connsiteX2" fmla="*/ 524256 w 744424"/>
              <a:gd name="connsiteY2" fmla="*/ 792480 h 1694688"/>
              <a:gd name="connsiteX3" fmla="*/ 548640 w 744424"/>
              <a:gd name="connsiteY3" fmla="*/ 755904 h 1694688"/>
              <a:gd name="connsiteX4" fmla="*/ 560832 w 744424"/>
              <a:gd name="connsiteY4" fmla="*/ 694944 h 1694688"/>
              <a:gd name="connsiteX5" fmla="*/ 573024 w 744424"/>
              <a:gd name="connsiteY5" fmla="*/ 658368 h 1694688"/>
              <a:gd name="connsiteX6" fmla="*/ 609600 w 744424"/>
              <a:gd name="connsiteY6" fmla="*/ 329184 h 1694688"/>
              <a:gd name="connsiteX7" fmla="*/ 646176 w 744424"/>
              <a:gd name="connsiteY7" fmla="*/ 304800 h 1694688"/>
              <a:gd name="connsiteX8" fmla="*/ 694944 w 744424"/>
              <a:gd name="connsiteY8" fmla="*/ 231648 h 1694688"/>
              <a:gd name="connsiteX9" fmla="*/ 719328 w 744424"/>
              <a:gd name="connsiteY9" fmla="*/ 195072 h 1694688"/>
              <a:gd name="connsiteX10" fmla="*/ 731520 w 744424"/>
              <a:gd name="connsiteY10" fmla="*/ 85344 h 1694688"/>
              <a:gd name="connsiteX11" fmla="*/ 743712 w 744424"/>
              <a:gd name="connsiteY11" fmla="*/ 0 h 169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4424" h="1694688">
                <a:moveTo>
                  <a:pt x="0" y="1694688"/>
                </a:moveTo>
                <a:lnTo>
                  <a:pt x="463296" y="865632"/>
                </a:lnTo>
                <a:cubicBezTo>
                  <a:pt x="494883" y="809566"/>
                  <a:pt x="480098" y="845470"/>
                  <a:pt x="524256" y="792480"/>
                </a:cubicBezTo>
                <a:cubicBezTo>
                  <a:pt x="533637" y="781223"/>
                  <a:pt x="540512" y="768096"/>
                  <a:pt x="548640" y="755904"/>
                </a:cubicBezTo>
                <a:cubicBezTo>
                  <a:pt x="552704" y="735584"/>
                  <a:pt x="555806" y="715048"/>
                  <a:pt x="560832" y="694944"/>
                </a:cubicBezTo>
                <a:cubicBezTo>
                  <a:pt x="563949" y="682476"/>
                  <a:pt x="572075" y="671184"/>
                  <a:pt x="573024" y="658368"/>
                </a:cubicBezTo>
                <a:cubicBezTo>
                  <a:pt x="575651" y="622899"/>
                  <a:pt x="532593" y="406191"/>
                  <a:pt x="609600" y="329184"/>
                </a:cubicBezTo>
                <a:cubicBezTo>
                  <a:pt x="619961" y="318823"/>
                  <a:pt x="633984" y="312928"/>
                  <a:pt x="646176" y="304800"/>
                </a:cubicBezTo>
                <a:lnTo>
                  <a:pt x="694944" y="231648"/>
                </a:lnTo>
                <a:lnTo>
                  <a:pt x="719328" y="195072"/>
                </a:lnTo>
                <a:cubicBezTo>
                  <a:pt x="723392" y="158496"/>
                  <a:pt x="725470" y="121644"/>
                  <a:pt x="731520" y="85344"/>
                </a:cubicBezTo>
                <a:cubicBezTo>
                  <a:pt x="748853" y="-18652"/>
                  <a:pt x="743712" y="127392"/>
                  <a:pt x="743712" y="0"/>
                </a:cubicBezTo>
              </a:path>
            </a:pathLst>
          </a:custGeom>
          <a:noFill/>
          <a:ln w="38100">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1" name="Freeform 10"/>
          <p:cNvSpPr/>
          <p:nvPr/>
        </p:nvSpPr>
        <p:spPr>
          <a:xfrm>
            <a:off x="6932208" y="2034385"/>
            <a:ext cx="583883" cy="2015257"/>
          </a:xfrm>
          <a:custGeom>
            <a:avLst/>
            <a:gdLst>
              <a:gd name="connsiteX0" fmla="*/ 24384 w 670560"/>
              <a:gd name="connsiteY0" fmla="*/ 2511552 h 2511552"/>
              <a:gd name="connsiteX1" fmla="*/ 73152 w 670560"/>
              <a:gd name="connsiteY1" fmla="*/ 1719072 h 2511552"/>
              <a:gd name="connsiteX2" fmla="*/ 85344 w 670560"/>
              <a:gd name="connsiteY2" fmla="*/ 1682496 h 2511552"/>
              <a:gd name="connsiteX3" fmla="*/ 134112 w 670560"/>
              <a:gd name="connsiteY3" fmla="*/ 1584960 h 2511552"/>
              <a:gd name="connsiteX4" fmla="*/ 146304 w 670560"/>
              <a:gd name="connsiteY4" fmla="*/ 1499616 h 2511552"/>
              <a:gd name="connsiteX5" fmla="*/ 121920 w 670560"/>
              <a:gd name="connsiteY5" fmla="*/ 1267968 h 2511552"/>
              <a:gd name="connsiteX6" fmla="*/ 85344 w 670560"/>
              <a:gd name="connsiteY6" fmla="*/ 1158240 h 2511552"/>
              <a:gd name="connsiteX7" fmla="*/ 73152 w 670560"/>
              <a:gd name="connsiteY7" fmla="*/ 1121664 h 2511552"/>
              <a:gd name="connsiteX8" fmla="*/ 60960 w 670560"/>
              <a:gd name="connsiteY8" fmla="*/ 926592 h 2511552"/>
              <a:gd name="connsiteX9" fmla="*/ 36576 w 670560"/>
              <a:gd name="connsiteY9" fmla="*/ 890016 h 2511552"/>
              <a:gd name="connsiteX10" fmla="*/ 12192 w 670560"/>
              <a:gd name="connsiteY10" fmla="*/ 816864 h 2511552"/>
              <a:gd name="connsiteX11" fmla="*/ 0 w 670560"/>
              <a:gd name="connsiteY11" fmla="*/ 780288 h 2511552"/>
              <a:gd name="connsiteX12" fmla="*/ 12192 w 670560"/>
              <a:gd name="connsiteY12" fmla="*/ 731520 h 2511552"/>
              <a:gd name="connsiteX13" fmla="*/ 121920 w 670560"/>
              <a:gd name="connsiteY13" fmla="*/ 633984 h 2511552"/>
              <a:gd name="connsiteX14" fmla="*/ 207264 w 670560"/>
              <a:gd name="connsiteY14" fmla="*/ 609600 h 2511552"/>
              <a:gd name="connsiteX15" fmla="*/ 243840 w 670560"/>
              <a:gd name="connsiteY15" fmla="*/ 585216 h 2511552"/>
              <a:gd name="connsiteX16" fmla="*/ 292608 w 670560"/>
              <a:gd name="connsiteY16" fmla="*/ 512064 h 2511552"/>
              <a:gd name="connsiteX17" fmla="*/ 304800 w 670560"/>
              <a:gd name="connsiteY17" fmla="*/ 475488 h 2511552"/>
              <a:gd name="connsiteX18" fmla="*/ 341376 w 670560"/>
              <a:gd name="connsiteY18" fmla="*/ 402336 h 2511552"/>
              <a:gd name="connsiteX19" fmla="*/ 341376 w 670560"/>
              <a:gd name="connsiteY19" fmla="*/ 158496 h 2511552"/>
              <a:gd name="connsiteX20" fmla="*/ 390144 w 670560"/>
              <a:gd name="connsiteY20" fmla="*/ 146304 h 2511552"/>
              <a:gd name="connsiteX21" fmla="*/ 512064 w 670560"/>
              <a:gd name="connsiteY21" fmla="*/ 121920 h 2511552"/>
              <a:gd name="connsiteX22" fmla="*/ 560832 w 670560"/>
              <a:gd name="connsiteY22" fmla="*/ 97536 h 2511552"/>
              <a:gd name="connsiteX23" fmla="*/ 609600 w 670560"/>
              <a:gd name="connsiteY23" fmla="*/ 85344 h 2511552"/>
              <a:gd name="connsiteX24" fmla="*/ 646176 w 670560"/>
              <a:gd name="connsiteY24" fmla="*/ 60960 h 2511552"/>
              <a:gd name="connsiteX25" fmla="*/ 670560 w 670560"/>
              <a:gd name="connsiteY25" fmla="*/ 0 h 251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0560" h="2511552">
                <a:moveTo>
                  <a:pt x="24384" y="2511552"/>
                </a:moveTo>
                <a:cubicBezTo>
                  <a:pt x="40640" y="2247392"/>
                  <a:pt x="53744" y="1983019"/>
                  <a:pt x="73152" y="1719072"/>
                </a:cubicBezTo>
                <a:cubicBezTo>
                  <a:pt x="74094" y="1706255"/>
                  <a:pt x="80026" y="1694196"/>
                  <a:pt x="85344" y="1682496"/>
                </a:cubicBezTo>
                <a:cubicBezTo>
                  <a:pt x="100386" y="1649405"/>
                  <a:pt x="134112" y="1584960"/>
                  <a:pt x="134112" y="1584960"/>
                </a:cubicBezTo>
                <a:cubicBezTo>
                  <a:pt x="138176" y="1556512"/>
                  <a:pt x="146304" y="1528353"/>
                  <a:pt x="146304" y="1499616"/>
                </a:cubicBezTo>
                <a:cubicBezTo>
                  <a:pt x="146304" y="1410026"/>
                  <a:pt x="145280" y="1345836"/>
                  <a:pt x="121920" y="1267968"/>
                </a:cubicBezTo>
                <a:lnTo>
                  <a:pt x="85344" y="1158240"/>
                </a:lnTo>
                <a:lnTo>
                  <a:pt x="73152" y="1121664"/>
                </a:lnTo>
                <a:cubicBezTo>
                  <a:pt x="69088" y="1056640"/>
                  <a:pt x="71121" y="990946"/>
                  <a:pt x="60960" y="926592"/>
                </a:cubicBezTo>
                <a:cubicBezTo>
                  <a:pt x="58675" y="912118"/>
                  <a:pt x="42527" y="903406"/>
                  <a:pt x="36576" y="890016"/>
                </a:cubicBezTo>
                <a:cubicBezTo>
                  <a:pt x="26137" y="866528"/>
                  <a:pt x="20320" y="841248"/>
                  <a:pt x="12192" y="816864"/>
                </a:cubicBezTo>
                <a:lnTo>
                  <a:pt x="0" y="780288"/>
                </a:lnTo>
                <a:cubicBezTo>
                  <a:pt x="4064" y="764032"/>
                  <a:pt x="2583" y="745247"/>
                  <a:pt x="12192" y="731520"/>
                </a:cubicBezTo>
                <a:cubicBezTo>
                  <a:pt x="23342" y="715592"/>
                  <a:pt x="87400" y="648778"/>
                  <a:pt x="121920" y="633984"/>
                </a:cubicBezTo>
                <a:cubicBezTo>
                  <a:pt x="176609" y="610546"/>
                  <a:pt x="159813" y="633326"/>
                  <a:pt x="207264" y="609600"/>
                </a:cubicBezTo>
                <a:cubicBezTo>
                  <a:pt x="220370" y="603047"/>
                  <a:pt x="231648" y="593344"/>
                  <a:pt x="243840" y="585216"/>
                </a:cubicBezTo>
                <a:cubicBezTo>
                  <a:pt x="260096" y="560832"/>
                  <a:pt x="283341" y="539866"/>
                  <a:pt x="292608" y="512064"/>
                </a:cubicBezTo>
                <a:cubicBezTo>
                  <a:pt x="296672" y="499872"/>
                  <a:pt x="299053" y="486983"/>
                  <a:pt x="304800" y="475488"/>
                </a:cubicBezTo>
                <a:cubicBezTo>
                  <a:pt x="352069" y="380950"/>
                  <a:pt x="310731" y="494271"/>
                  <a:pt x="341376" y="402336"/>
                </a:cubicBezTo>
                <a:cubicBezTo>
                  <a:pt x="340405" y="389719"/>
                  <a:pt x="314409" y="201643"/>
                  <a:pt x="341376" y="158496"/>
                </a:cubicBezTo>
                <a:cubicBezTo>
                  <a:pt x="350257" y="144287"/>
                  <a:pt x="374032" y="150907"/>
                  <a:pt x="390144" y="146304"/>
                </a:cubicBezTo>
                <a:cubicBezTo>
                  <a:pt x="475262" y="121985"/>
                  <a:pt x="366416" y="142727"/>
                  <a:pt x="512064" y="121920"/>
                </a:cubicBezTo>
                <a:cubicBezTo>
                  <a:pt x="528320" y="113792"/>
                  <a:pt x="543814" y="103918"/>
                  <a:pt x="560832" y="97536"/>
                </a:cubicBezTo>
                <a:cubicBezTo>
                  <a:pt x="576521" y="91652"/>
                  <a:pt x="594199" y="91945"/>
                  <a:pt x="609600" y="85344"/>
                </a:cubicBezTo>
                <a:cubicBezTo>
                  <a:pt x="623068" y="79572"/>
                  <a:pt x="633984" y="69088"/>
                  <a:pt x="646176" y="60960"/>
                </a:cubicBezTo>
                <a:cubicBezTo>
                  <a:pt x="661242" y="15763"/>
                  <a:pt x="652621" y="35879"/>
                  <a:pt x="670560" y="0"/>
                </a:cubicBezTo>
              </a:path>
            </a:pathLst>
          </a:custGeom>
          <a:noFill/>
          <a:ln w="38100">
            <a:solidFill>
              <a:srgbClr val="43FF4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3" name="Freeform 12"/>
          <p:cNvSpPr/>
          <p:nvPr/>
        </p:nvSpPr>
        <p:spPr>
          <a:xfrm>
            <a:off x="6199701" y="4930094"/>
            <a:ext cx="679427" cy="978280"/>
          </a:xfrm>
          <a:custGeom>
            <a:avLst/>
            <a:gdLst>
              <a:gd name="connsiteX0" fmla="*/ 0 w 780288"/>
              <a:gd name="connsiteY0" fmla="*/ 0 h 1219200"/>
              <a:gd name="connsiteX1" fmla="*/ 73152 w 780288"/>
              <a:gd name="connsiteY1" fmla="*/ 97536 h 1219200"/>
              <a:gd name="connsiteX2" fmla="*/ 97536 w 780288"/>
              <a:gd name="connsiteY2" fmla="*/ 195072 h 1219200"/>
              <a:gd name="connsiteX3" fmla="*/ 97536 w 780288"/>
              <a:gd name="connsiteY3" fmla="*/ 548640 h 1219200"/>
              <a:gd name="connsiteX4" fmla="*/ 134112 w 780288"/>
              <a:gd name="connsiteY4" fmla="*/ 621792 h 1219200"/>
              <a:gd name="connsiteX5" fmla="*/ 219456 w 780288"/>
              <a:gd name="connsiteY5" fmla="*/ 633984 h 1219200"/>
              <a:gd name="connsiteX6" fmla="*/ 256032 w 780288"/>
              <a:gd name="connsiteY6" fmla="*/ 658368 h 1219200"/>
              <a:gd name="connsiteX7" fmla="*/ 329184 w 780288"/>
              <a:gd name="connsiteY7" fmla="*/ 682752 h 1219200"/>
              <a:gd name="connsiteX8" fmla="*/ 365760 w 780288"/>
              <a:gd name="connsiteY8" fmla="*/ 694944 h 1219200"/>
              <a:gd name="connsiteX9" fmla="*/ 402336 w 780288"/>
              <a:gd name="connsiteY9" fmla="*/ 719328 h 1219200"/>
              <a:gd name="connsiteX10" fmla="*/ 438912 w 780288"/>
              <a:gd name="connsiteY10" fmla="*/ 755904 h 1219200"/>
              <a:gd name="connsiteX11" fmla="*/ 487680 w 780288"/>
              <a:gd name="connsiteY11" fmla="*/ 829056 h 1219200"/>
              <a:gd name="connsiteX12" fmla="*/ 499872 w 780288"/>
              <a:gd name="connsiteY12" fmla="*/ 877824 h 1219200"/>
              <a:gd name="connsiteX13" fmla="*/ 536448 w 780288"/>
              <a:gd name="connsiteY13" fmla="*/ 963168 h 1219200"/>
              <a:gd name="connsiteX14" fmla="*/ 585216 w 780288"/>
              <a:gd name="connsiteY14" fmla="*/ 1121664 h 1219200"/>
              <a:gd name="connsiteX15" fmla="*/ 658368 w 780288"/>
              <a:gd name="connsiteY15" fmla="*/ 1170432 h 1219200"/>
              <a:gd name="connsiteX16" fmla="*/ 694944 w 780288"/>
              <a:gd name="connsiteY16" fmla="*/ 1194816 h 1219200"/>
              <a:gd name="connsiteX17" fmla="*/ 743712 w 780288"/>
              <a:gd name="connsiteY17" fmla="*/ 1207008 h 1219200"/>
              <a:gd name="connsiteX18" fmla="*/ 780288 w 780288"/>
              <a:gd name="connsiteY18" fmla="*/ 12192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0288" h="1219200">
                <a:moveTo>
                  <a:pt x="0" y="0"/>
                </a:moveTo>
                <a:cubicBezTo>
                  <a:pt x="58152" y="58152"/>
                  <a:pt x="57192" y="39018"/>
                  <a:pt x="73152" y="97536"/>
                </a:cubicBezTo>
                <a:cubicBezTo>
                  <a:pt x="81970" y="129868"/>
                  <a:pt x="97536" y="195072"/>
                  <a:pt x="97536" y="195072"/>
                </a:cubicBezTo>
                <a:cubicBezTo>
                  <a:pt x="80535" y="365079"/>
                  <a:pt x="77735" y="330829"/>
                  <a:pt x="97536" y="548640"/>
                </a:cubicBezTo>
                <a:cubicBezTo>
                  <a:pt x="98846" y="563047"/>
                  <a:pt x="120290" y="615649"/>
                  <a:pt x="134112" y="621792"/>
                </a:cubicBezTo>
                <a:cubicBezTo>
                  <a:pt x="160372" y="633463"/>
                  <a:pt x="191008" y="629920"/>
                  <a:pt x="219456" y="633984"/>
                </a:cubicBezTo>
                <a:cubicBezTo>
                  <a:pt x="231648" y="642112"/>
                  <a:pt x="242642" y="652417"/>
                  <a:pt x="256032" y="658368"/>
                </a:cubicBezTo>
                <a:cubicBezTo>
                  <a:pt x="279520" y="668807"/>
                  <a:pt x="304800" y="674624"/>
                  <a:pt x="329184" y="682752"/>
                </a:cubicBezTo>
                <a:cubicBezTo>
                  <a:pt x="341376" y="686816"/>
                  <a:pt x="355067" y="687815"/>
                  <a:pt x="365760" y="694944"/>
                </a:cubicBezTo>
                <a:cubicBezTo>
                  <a:pt x="377952" y="703072"/>
                  <a:pt x="391079" y="709947"/>
                  <a:pt x="402336" y="719328"/>
                </a:cubicBezTo>
                <a:cubicBezTo>
                  <a:pt x="415582" y="730366"/>
                  <a:pt x="428326" y="742294"/>
                  <a:pt x="438912" y="755904"/>
                </a:cubicBezTo>
                <a:cubicBezTo>
                  <a:pt x="456904" y="779037"/>
                  <a:pt x="487680" y="829056"/>
                  <a:pt x="487680" y="829056"/>
                </a:cubicBezTo>
                <a:cubicBezTo>
                  <a:pt x="491744" y="845312"/>
                  <a:pt x="493271" y="862423"/>
                  <a:pt x="499872" y="877824"/>
                </a:cubicBezTo>
                <a:cubicBezTo>
                  <a:pt x="541645" y="975294"/>
                  <a:pt x="511446" y="846493"/>
                  <a:pt x="536448" y="963168"/>
                </a:cubicBezTo>
                <a:cubicBezTo>
                  <a:pt x="544015" y="998482"/>
                  <a:pt x="544804" y="1086304"/>
                  <a:pt x="585216" y="1121664"/>
                </a:cubicBezTo>
                <a:cubicBezTo>
                  <a:pt x="607271" y="1140962"/>
                  <a:pt x="633984" y="1154176"/>
                  <a:pt x="658368" y="1170432"/>
                </a:cubicBezTo>
                <a:cubicBezTo>
                  <a:pt x="670560" y="1178560"/>
                  <a:pt x="680729" y="1191262"/>
                  <a:pt x="694944" y="1194816"/>
                </a:cubicBezTo>
                <a:cubicBezTo>
                  <a:pt x="711200" y="1198880"/>
                  <a:pt x="727600" y="1202405"/>
                  <a:pt x="743712" y="1207008"/>
                </a:cubicBezTo>
                <a:cubicBezTo>
                  <a:pt x="756069" y="1210539"/>
                  <a:pt x="780288" y="1219200"/>
                  <a:pt x="780288" y="1219200"/>
                </a:cubicBezTo>
              </a:path>
            </a:pathLst>
          </a:custGeom>
          <a:noFill/>
          <a:ln w="38100">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4" name="Freeform 13"/>
          <p:cNvSpPr/>
          <p:nvPr/>
        </p:nvSpPr>
        <p:spPr>
          <a:xfrm>
            <a:off x="3726163" y="5194230"/>
            <a:ext cx="3131733" cy="782624"/>
          </a:xfrm>
          <a:custGeom>
            <a:avLst/>
            <a:gdLst>
              <a:gd name="connsiteX0" fmla="*/ 0 w 3596640"/>
              <a:gd name="connsiteY0" fmla="*/ 0 h 975360"/>
              <a:gd name="connsiteX1" fmla="*/ 1060704 w 3596640"/>
              <a:gd name="connsiteY1" fmla="*/ 609600 h 975360"/>
              <a:gd name="connsiteX2" fmla="*/ 1133856 w 3596640"/>
              <a:gd name="connsiteY2" fmla="*/ 682752 h 975360"/>
              <a:gd name="connsiteX3" fmla="*/ 1219200 w 3596640"/>
              <a:gd name="connsiteY3" fmla="*/ 719328 h 975360"/>
              <a:gd name="connsiteX4" fmla="*/ 1267968 w 3596640"/>
              <a:gd name="connsiteY4" fmla="*/ 743712 h 975360"/>
              <a:gd name="connsiteX5" fmla="*/ 1328928 w 3596640"/>
              <a:gd name="connsiteY5" fmla="*/ 755904 h 975360"/>
              <a:gd name="connsiteX6" fmla="*/ 1365504 w 3596640"/>
              <a:gd name="connsiteY6" fmla="*/ 768096 h 975360"/>
              <a:gd name="connsiteX7" fmla="*/ 1487424 w 3596640"/>
              <a:gd name="connsiteY7" fmla="*/ 755904 h 975360"/>
              <a:gd name="connsiteX8" fmla="*/ 1536192 w 3596640"/>
              <a:gd name="connsiteY8" fmla="*/ 646176 h 975360"/>
              <a:gd name="connsiteX9" fmla="*/ 1584960 w 3596640"/>
              <a:gd name="connsiteY9" fmla="*/ 475488 h 975360"/>
              <a:gd name="connsiteX10" fmla="*/ 1597152 w 3596640"/>
              <a:gd name="connsiteY10" fmla="*/ 438912 h 975360"/>
              <a:gd name="connsiteX11" fmla="*/ 1682496 w 3596640"/>
              <a:gd name="connsiteY11" fmla="*/ 377952 h 975360"/>
              <a:gd name="connsiteX12" fmla="*/ 1767840 w 3596640"/>
              <a:gd name="connsiteY12" fmla="*/ 390144 h 975360"/>
              <a:gd name="connsiteX13" fmla="*/ 1840992 w 3596640"/>
              <a:gd name="connsiteY13" fmla="*/ 451104 h 975360"/>
              <a:gd name="connsiteX14" fmla="*/ 1877568 w 3596640"/>
              <a:gd name="connsiteY14" fmla="*/ 475488 h 975360"/>
              <a:gd name="connsiteX15" fmla="*/ 1926336 w 3596640"/>
              <a:gd name="connsiteY15" fmla="*/ 548640 h 975360"/>
              <a:gd name="connsiteX16" fmla="*/ 1962912 w 3596640"/>
              <a:gd name="connsiteY16" fmla="*/ 670560 h 975360"/>
              <a:gd name="connsiteX17" fmla="*/ 1987296 w 3596640"/>
              <a:gd name="connsiteY17" fmla="*/ 707136 h 975360"/>
              <a:gd name="connsiteX18" fmla="*/ 1999488 w 3596640"/>
              <a:gd name="connsiteY18" fmla="*/ 743712 h 975360"/>
              <a:gd name="connsiteX19" fmla="*/ 2036064 w 3596640"/>
              <a:gd name="connsiteY19" fmla="*/ 768096 h 975360"/>
              <a:gd name="connsiteX20" fmla="*/ 2048256 w 3596640"/>
              <a:gd name="connsiteY20" fmla="*/ 804672 h 975360"/>
              <a:gd name="connsiteX21" fmla="*/ 2084832 w 3596640"/>
              <a:gd name="connsiteY21" fmla="*/ 841248 h 975360"/>
              <a:gd name="connsiteX22" fmla="*/ 2133600 w 3596640"/>
              <a:gd name="connsiteY22" fmla="*/ 853440 h 975360"/>
              <a:gd name="connsiteX23" fmla="*/ 2170176 w 3596640"/>
              <a:gd name="connsiteY23" fmla="*/ 865632 h 975360"/>
              <a:gd name="connsiteX24" fmla="*/ 2353056 w 3596640"/>
              <a:gd name="connsiteY24" fmla="*/ 853440 h 975360"/>
              <a:gd name="connsiteX25" fmla="*/ 2438400 w 3596640"/>
              <a:gd name="connsiteY25" fmla="*/ 829056 h 975360"/>
              <a:gd name="connsiteX26" fmla="*/ 2511552 w 3596640"/>
              <a:gd name="connsiteY26" fmla="*/ 865632 h 975360"/>
              <a:gd name="connsiteX27" fmla="*/ 2548128 w 3596640"/>
              <a:gd name="connsiteY27" fmla="*/ 877824 h 975360"/>
              <a:gd name="connsiteX28" fmla="*/ 2584704 w 3596640"/>
              <a:gd name="connsiteY28" fmla="*/ 902208 h 975360"/>
              <a:gd name="connsiteX29" fmla="*/ 2621280 w 3596640"/>
              <a:gd name="connsiteY29" fmla="*/ 914400 h 975360"/>
              <a:gd name="connsiteX30" fmla="*/ 2657856 w 3596640"/>
              <a:gd name="connsiteY30" fmla="*/ 938784 h 975360"/>
              <a:gd name="connsiteX31" fmla="*/ 2779776 w 3596640"/>
              <a:gd name="connsiteY31" fmla="*/ 975360 h 975360"/>
              <a:gd name="connsiteX32" fmla="*/ 2901696 w 3596640"/>
              <a:gd name="connsiteY32" fmla="*/ 963168 h 975360"/>
              <a:gd name="connsiteX33" fmla="*/ 2974848 w 3596640"/>
              <a:gd name="connsiteY33" fmla="*/ 902208 h 975360"/>
              <a:gd name="connsiteX34" fmla="*/ 3048000 w 3596640"/>
              <a:gd name="connsiteY34" fmla="*/ 865632 h 975360"/>
              <a:gd name="connsiteX35" fmla="*/ 3145536 w 3596640"/>
              <a:gd name="connsiteY35" fmla="*/ 877824 h 975360"/>
              <a:gd name="connsiteX36" fmla="*/ 3218688 w 3596640"/>
              <a:gd name="connsiteY36" fmla="*/ 902208 h 975360"/>
              <a:gd name="connsiteX37" fmla="*/ 3291840 w 3596640"/>
              <a:gd name="connsiteY37" fmla="*/ 926592 h 975360"/>
              <a:gd name="connsiteX38" fmla="*/ 3328416 w 3596640"/>
              <a:gd name="connsiteY38" fmla="*/ 938784 h 975360"/>
              <a:gd name="connsiteX39" fmla="*/ 3377184 w 3596640"/>
              <a:gd name="connsiteY39" fmla="*/ 950976 h 975360"/>
              <a:gd name="connsiteX40" fmla="*/ 3511296 w 3596640"/>
              <a:gd name="connsiteY40" fmla="*/ 938784 h 975360"/>
              <a:gd name="connsiteX41" fmla="*/ 3596640 w 3596640"/>
              <a:gd name="connsiteY41" fmla="*/ 914400 h 97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596640" h="975360">
                <a:moveTo>
                  <a:pt x="0" y="0"/>
                </a:moveTo>
                <a:cubicBezTo>
                  <a:pt x="353568" y="203200"/>
                  <a:pt x="711351" y="399237"/>
                  <a:pt x="1060704" y="609600"/>
                </a:cubicBezTo>
                <a:cubicBezTo>
                  <a:pt x="1090246" y="627389"/>
                  <a:pt x="1103012" y="667330"/>
                  <a:pt x="1133856" y="682752"/>
                </a:cubicBezTo>
                <a:cubicBezTo>
                  <a:pt x="1295599" y="763624"/>
                  <a:pt x="1093624" y="665510"/>
                  <a:pt x="1219200" y="719328"/>
                </a:cubicBezTo>
                <a:cubicBezTo>
                  <a:pt x="1235905" y="726487"/>
                  <a:pt x="1250726" y="737965"/>
                  <a:pt x="1267968" y="743712"/>
                </a:cubicBezTo>
                <a:cubicBezTo>
                  <a:pt x="1287627" y="750265"/>
                  <a:pt x="1308824" y="750878"/>
                  <a:pt x="1328928" y="755904"/>
                </a:cubicBezTo>
                <a:cubicBezTo>
                  <a:pt x="1341396" y="759021"/>
                  <a:pt x="1353312" y="764032"/>
                  <a:pt x="1365504" y="768096"/>
                </a:cubicBezTo>
                <a:cubicBezTo>
                  <a:pt x="1406144" y="764032"/>
                  <a:pt x="1448387" y="767915"/>
                  <a:pt x="1487424" y="755904"/>
                </a:cubicBezTo>
                <a:cubicBezTo>
                  <a:pt x="1536100" y="740927"/>
                  <a:pt x="1528878" y="680308"/>
                  <a:pt x="1536192" y="646176"/>
                </a:cubicBezTo>
                <a:cubicBezTo>
                  <a:pt x="1554563" y="560446"/>
                  <a:pt x="1559372" y="552253"/>
                  <a:pt x="1584960" y="475488"/>
                </a:cubicBezTo>
                <a:cubicBezTo>
                  <a:pt x="1589024" y="463296"/>
                  <a:pt x="1588065" y="447999"/>
                  <a:pt x="1597152" y="438912"/>
                </a:cubicBezTo>
                <a:cubicBezTo>
                  <a:pt x="1646579" y="389485"/>
                  <a:pt x="1618306" y="410047"/>
                  <a:pt x="1682496" y="377952"/>
                </a:cubicBezTo>
                <a:cubicBezTo>
                  <a:pt x="1710944" y="382016"/>
                  <a:pt x="1740315" y="381887"/>
                  <a:pt x="1767840" y="390144"/>
                </a:cubicBezTo>
                <a:cubicBezTo>
                  <a:pt x="1796219" y="398658"/>
                  <a:pt x="1820582" y="434096"/>
                  <a:pt x="1840992" y="451104"/>
                </a:cubicBezTo>
                <a:cubicBezTo>
                  <a:pt x="1852249" y="460485"/>
                  <a:pt x="1865376" y="467360"/>
                  <a:pt x="1877568" y="475488"/>
                </a:cubicBezTo>
                <a:cubicBezTo>
                  <a:pt x="1893824" y="499872"/>
                  <a:pt x="1919228" y="520209"/>
                  <a:pt x="1926336" y="548640"/>
                </a:cubicBezTo>
                <a:cubicBezTo>
                  <a:pt x="1933151" y="575902"/>
                  <a:pt x="1951039" y="652750"/>
                  <a:pt x="1962912" y="670560"/>
                </a:cubicBezTo>
                <a:cubicBezTo>
                  <a:pt x="1971040" y="682752"/>
                  <a:pt x="1980743" y="694030"/>
                  <a:pt x="1987296" y="707136"/>
                </a:cubicBezTo>
                <a:cubicBezTo>
                  <a:pt x="1993043" y="718631"/>
                  <a:pt x="1991460" y="733677"/>
                  <a:pt x="1999488" y="743712"/>
                </a:cubicBezTo>
                <a:cubicBezTo>
                  <a:pt x="2008642" y="755154"/>
                  <a:pt x="2023872" y="759968"/>
                  <a:pt x="2036064" y="768096"/>
                </a:cubicBezTo>
                <a:cubicBezTo>
                  <a:pt x="2040128" y="780288"/>
                  <a:pt x="2041127" y="793979"/>
                  <a:pt x="2048256" y="804672"/>
                </a:cubicBezTo>
                <a:cubicBezTo>
                  <a:pt x="2057820" y="819018"/>
                  <a:pt x="2069862" y="832694"/>
                  <a:pt x="2084832" y="841248"/>
                </a:cubicBezTo>
                <a:cubicBezTo>
                  <a:pt x="2099381" y="849561"/>
                  <a:pt x="2117488" y="848837"/>
                  <a:pt x="2133600" y="853440"/>
                </a:cubicBezTo>
                <a:cubicBezTo>
                  <a:pt x="2145957" y="856971"/>
                  <a:pt x="2157984" y="861568"/>
                  <a:pt x="2170176" y="865632"/>
                </a:cubicBezTo>
                <a:cubicBezTo>
                  <a:pt x="2231136" y="861568"/>
                  <a:pt x="2292296" y="859836"/>
                  <a:pt x="2353056" y="853440"/>
                </a:cubicBezTo>
                <a:cubicBezTo>
                  <a:pt x="2375431" y="851085"/>
                  <a:pt x="2415733" y="836612"/>
                  <a:pt x="2438400" y="829056"/>
                </a:cubicBezTo>
                <a:cubicBezTo>
                  <a:pt x="2530335" y="859701"/>
                  <a:pt x="2417014" y="818363"/>
                  <a:pt x="2511552" y="865632"/>
                </a:cubicBezTo>
                <a:cubicBezTo>
                  <a:pt x="2523047" y="871379"/>
                  <a:pt x="2536633" y="872077"/>
                  <a:pt x="2548128" y="877824"/>
                </a:cubicBezTo>
                <a:cubicBezTo>
                  <a:pt x="2561234" y="884377"/>
                  <a:pt x="2571598" y="895655"/>
                  <a:pt x="2584704" y="902208"/>
                </a:cubicBezTo>
                <a:cubicBezTo>
                  <a:pt x="2596199" y="907955"/>
                  <a:pt x="2609785" y="908653"/>
                  <a:pt x="2621280" y="914400"/>
                </a:cubicBezTo>
                <a:cubicBezTo>
                  <a:pt x="2634386" y="920953"/>
                  <a:pt x="2644466" y="932833"/>
                  <a:pt x="2657856" y="938784"/>
                </a:cubicBezTo>
                <a:cubicBezTo>
                  <a:pt x="2696020" y="955746"/>
                  <a:pt x="2739245" y="965227"/>
                  <a:pt x="2779776" y="975360"/>
                </a:cubicBezTo>
                <a:cubicBezTo>
                  <a:pt x="2820416" y="971296"/>
                  <a:pt x="2861899" y="972352"/>
                  <a:pt x="2901696" y="963168"/>
                </a:cubicBezTo>
                <a:cubicBezTo>
                  <a:pt x="2926814" y="957372"/>
                  <a:pt x="2958275" y="916019"/>
                  <a:pt x="2974848" y="902208"/>
                </a:cubicBezTo>
                <a:cubicBezTo>
                  <a:pt x="3006361" y="875947"/>
                  <a:pt x="3011342" y="877851"/>
                  <a:pt x="3048000" y="865632"/>
                </a:cubicBezTo>
                <a:cubicBezTo>
                  <a:pt x="3080512" y="869696"/>
                  <a:pt x="3113498" y="870959"/>
                  <a:pt x="3145536" y="877824"/>
                </a:cubicBezTo>
                <a:cubicBezTo>
                  <a:pt x="3170668" y="883210"/>
                  <a:pt x="3194304" y="894080"/>
                  <a:pt x="3218688" y="902208"/>
                </a:cubicBezTo>
                <a:lnTo>
                  <a:pt x="3291840" y="926592"/>
                </a:lnTo>
                <a:cubicBezTo>
                  <a:pt x="3304032" y="930656"/>
                  <a:pt x="3315948" y="935667"/>
                  <a:pt x="3328416" y="938784"/>
                </a:cubicBezTo>
                <a:lnTo>
                  <a:pt x="3377184" y="950976"/>
                </a:lnTo>
                <a:cubicBezTo>
                  <a:pt x="3421888" y="946912"/>
                  <a:pt x="3467091" y="946585"/>
                  <a:pt x="3511296" y="938784"/>
                </a:cubicBezTo>
                <a:cubicBezTo>
                  <a:pt x="3656755" y="913115"/>
                  <a:pt x="3547922" y="914400"/>
                  <a:pt x="3596640" y="914400"/>
                </a:cubicBezTo>
              </a:path>
            </a:pathLst>
          </a:custGeom>
          <a:noFill/>
          <a:ln w="38100">
            <a:solidFill>
              <a:srgbClr val="33CC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6" name="Freeform 15"/>
          <p:cNvSpPr/>
          <p:nvPr/>
        </p:nvSpPr>
        <p:spPr>
          <a:xfrm>
            <a:off x="7526707" y="4489868"/>
            <a:ext cx="1178381" cy="2191348"/>
          </a:xfrm>
          <a:custGeom>
            <a:avLst/>
            <a:gdLst>
              <a:gd name="connsiteX0" fmla="*/ 694944 w 694944"/>
              <a:gd name="connsiteY0" fmla="*/ 0 h 1231392"/>
              <a:gd name="connsiteX1" fmla="*/ 597408 w 694944"/>
              <a:gd name="connsiteY1" fmla="*/ 585216 h 1231392"/>
              <a:gd name="connsiteX2" fmla="*/ 585216 w 694944"/>
              <a:gd name="connsiteY2" fmla="*/ 670560 h 1231392"/>
              <a:gd name="connsiteX3" fmla="*/ 560832 w 694944"/>
              <a:gd name="connsiteY3" fmla="*/ 707136 h 1231392"/>
              <a:gd name="connsiteX4" fmla="*/ 512064 w 694944"/>
              <a:gd name="connsiteY4" fmla="*/ 780288 h 1231392"/>
              <a:gd name="connsiteX5" fmla="*/ 487680 w 694944"/>
              <a:gd name="connsiteY5" fmla="*/ 853440 h 1231392"/>
              <a:gd name="connsiteX6" fmla="*/ 475488 w 694944"/>
              <a:gd name="connsiteY6" fmla="*/ 890016 h 1231392"/>
              <a:gd name="connsiteX7" fmla="*/ 487680 w 694944"/>
              <a:gd name="connsiteY7" fmla="*/ 975360 h 1231392"/>
              <a:gd name="connsiteX8" fmla="*/ 414528 w 694944"/>
              <a:gd name="connsiteY8" fmla="*/ 999744 h 1231392"/>
              <a:gd name="connsiteX9" fmla="*/ 377952 w 694944"/>
              <a:gd name="connsiteY9" fmla="*/ 1024128 h 1231392"/>
              <a:gd name="connsiteX10" fmla="*/ 304800 w 694944"/>
              <a:gd name="connsiteY10" fmla="*/ 1097280 h 1231392"/>
              <a:gd name="connsiteX11" fmla="*/ 231648 w 694944"/>
              <a:gd name="connsiteY11" fmla="*/ 1146048 h 1231392"/>
              <a:gd name="connsiteX12" fmla="*/ 182880 w 694944"/>
              <a:gd name="connsiteY12" fmla="*/ 1182624 h 1231392"/>
              <a:gd name="connsiteX13" fmla="*/ 134112 w 694944"/>
              <a:gd name="connsiteY13" fmla="*/ 1194816 h 1231392"/>
              <a:gd name="connsiteX14" fmla="*/ 97536 w 694944"/>
              <a:gd name="connsiteY14" fmla="*/ 1219200 h 1231392"/>
              <a:gd name="connsiteX15" fmla="*/ 0 w 694944"/>
              <a:gd name="connsiteY15" fmla="*/ 1231392 h 1231392"/>
              <a:gd name="connsiteX0" fmla="*/ 1353312 w 1353312"/>
              <a:gd name="connsiteY0" fmla="*/ 0 h 2731008"/>
              <a:gd name="connsiteX1" fmla="*/ 597408 w 1353312"/>
              <a:gd name="connsiteY1" fmla="*/ 2084832 h 2731008"/>
              <a:gd name="connsiteX2" fmla="*/ 585216 w 1353312"/>
              <a:gd name="connsiteY2" fmla="*/ 2170176 h 2731008"/>
              <a:gd name="connsiteX3" fmla="*/ 560832 w 1353312"/>
              <a:gd name="connsiteY3" fmla="*/ 2206752 h 2731008"/>
              <a:gd name="connsiteX4" fmla="*/ 512064 w 1353312"/>
              <a:gd name="connsiteY4" fmla="*/ 2279904 h 2731008"/>
              <a:gd name="connsiteX5" fmla="*/ 487680 w 1353312"/>
              <a:gd name="connsiteY5" fmla="*/ 2353056 h 2731008"/>
              <a:gd name="connsiteX6" fmla="*/ 475488 w 1353312"/>
              <a:gd name="connsiteY6" fmla="*/ 2389632 h 2731008"/>
              <a:gd name="connsiteX7" fmla="*/ 487680 w 1353312"/>
              <a:gd name="connsiteY7" fmla="*/ 2474976 h 2731008"/>
              <a:gd name="connsiteX8" fmla="*/ 414528 w 1353312"/>
              <a:gd name="connsiteY8" fmla="*/ 2499360 h 2731008"/>
              <a:gd name="connsiteX9" fmla="*/ 377952 w 1353312"/>
              <a:gd name="connsiteY9" fmla="*/ 2523744 h 2731008"/>
              <a:gd name="connsiteX10" fmla="*/ 304800 w 1353312"/>
              <a:gd name="connsiteY10" fmla="*/ 2596896 h 2731008"/>
              <a:gd name="connsiteX11" fmla="*/ 231648 w 1353312"/>
              <a:gd name="connsiteY11" fmla="*/ 2645664 h 2731008"/>
              <a:gd name="connsiteX12" fmla="*/ 182880 w 1353312"/>
              <a:gd name="connsiteY12" fmla="*/ 2682240 h 2731008"/>
              <a:gd name="connsiteX13" fmla="*/ 134112 w 1353312"/>
              <a:gd name="connsiteY13" fmla="*/ 2694432 h 2731008"/>
              <a:gd name="connsiteX14" fmla="*/ 97536 w 1353312"/>
              <a:gd name="connsiteY14" fmla="*/ 2718816 h 2731008"/>
              <a:gd name="connsiteX15" fmla="*/ 0 w 1353312"/>
              <a:gd name="connsiteY15" fmla="*/ 2731008 h 2731008"/>
              <a:gd name="connsiteX0" fmla="*/ 1353312 w 1353312"/>
              <a:gd name="connsiteY0" fmla="*/ 0 h 2731008"/>
              <a:gd name="connsiteX1" fmla="*/ 999744 w 1353312"/>
              <a:gd name="connsiteY1" fmla="*/ 1060704 h 2731008"/>
              <a:gd name="connsiteX2" fmla="*/ 597408 w 1353312"/>
              <a:gd name="connsiteY2" fmla="*/ 2084832 h 2731008"/>
              <a:gd name="connsiteX3" fmla="*/ 585216 w 1353312"/>
              <a:gd name="connsiteY3" fmla="*/ 2170176 h 2731008"/>
              <a:gd name="connsiteX4" fmla="*/ 560832 w 1353312"/>
              <a:gd name="connsiteY4" fmla="*/ 2206752 h 2731008"/>
              <a:gd name="connsiteX5" fmla="*/ 512064 w 1353312"/>
              <a:gd name="connsiteY5" fmla="*/ 2279904 h 2731008"/>
              <a:gd name="connsiteX6" fmla="*/ 487680 w 1353312"/>
              <a:gd name="connsiteY6" fmla="*/ 2353056 h 2731008"/>
              <a:gd name="connsiteX7" fmla="*/ 475488 w 1353312"/>
              <a:gd name="connsiteY7" fmla="*/ 2389632 h 2731008"/>
              <a:gd name="connsiteX8" fmla="*/ 487680 w 1353312"/>
              <a:gd name="connsiteY8" fmla="*/ 2474976 h 2731008"/>
              <a:gd name="connsiteX9" fmla="*/ 414528 w 1353312"/>
              <a:gd name="connsiteY9" fmla="*/ 2499360 h 2731008"/>
              <a:gd name="connsiteX10" fmla="*/ 377952 w 1353312"/>
              <a:gd name="connsiteY10" fmla="*/ 2523744 h 2731008"/>
              <a:gd name="connsiteX11" fmla="*/ 304800 w 1353312"/>
              <a:gd name="connsiteY11" fmla="*/ 2596896 h 2731008"/>
              <a:gd name="connsiteX12" fmla="*/ 231648 w 1353312"/>
              <a:gd name="connsiteY12" fmla="*/ 2645664 h 2731008"/>
              <a:gd name="connsiteX13" fmla="*/ 182880 w 1353312"/>
              <a:gd name="connsiteY13" fmla="*/ 2682240 h 2731008"/>
              <a:gd name="connsiteX14" fmla="*/ 134112 w 1353312"/>
              <a:gd name="connsiteY14" fmla="*/ 2694432 h 2731008"/>
              <a:gd name="connsiteX15" fmla="*/ 97536 w 1353312"/>
              <a:gd name="connsiteY15" fmla="*/ 2718816 h 2731008"/>
              <a:gd name="connsiteX16" fmla="*/ 0 w 1353312"/>
              <a:gd name="connsiteY16" fmla="*/ 2731008 h 2731008"/>
              <a:gd name="connsiteX0" fmla="*/ 1353312 w 1353312"/>
              <a:gd name="connsiteY0" fmla="*/ 0 h 2731008"/>
              <a:gd name="connsiteX1" fmla="*/ 719328 w 1353312"/>
              <a:gd name="connsiteY1" fmla="*/ 877824 h 2731008"/>
              <a:gd name="connsiteX2" fmla="*/ 597408 w 1353312"/>
              <a:gd name="connsiteY2" fmla="*/ 2084832 h 2731008"/>
              <a:gd name="connsiteX3" fmla="*/ 585216 w 1353312"/>
              <a:gd name="connsiteY3" fmla="*/ 2170176 h 2731008"/>
              <a:gd name="connsiteX4" fmla="*/ 560832 w 1353312"/>
              <a:gd name="connsiteY4" fmla="*/ 2206752 h 2731008"/>
              <a:gd name="connsiteX5" fmla="*/ 512064 w 1353312"/>
              <a:gd name="connsiteY5" fmla="*/ 2279904 h 2731008"/>
              <a:gd name="connsiteX6" fmla="*/ 487680 w 1353312"/>
              <a:gd name="connsiteY6" fmla="*/ 2353056 h 2731008"/>
              <a:gd name="connsiteX7" fmla="*/ 475488 w 1353312"/>
              <a:gd name="connsiteY7" fmla="*/ 2389632 h 2731008"/>
              <a:gd name="connsiteX8" fmla="*/ 487680 w 1353312"/>
              <a:gd name="connsiteY8" fmla="*/ 2474976 h 2731008"/>
              <a:gd name="connsiteX9" fmla="*/ 414528 w 1353312"/>
              <a:gd name="connsiteY9" fmla="*/ 2499360 h 2731008"/>
              <a:gd name="connsiteX10" fmla="*/ 377952 w 1353312"/>
              <a:gd name="connsiteY10" fmla="*/ 2523744 h 2731008"/>
              <a:gd name="connsiteX11" fmla="*/ 304800 w 1353312"/>
              <a:gd name="connsiteY11" fmla="*/ 2596896 h 2731008"/>
              <a:gd name="connsiteX12" fmla="*/ 231648 w 1353312"/>
              <a:gd name="connsiteY12" fmla="*/ 2645664 h 2731008"/>
              <a:gd name="connsiteX13" fmla="*/ 182880 w 1353312"/>
              <a:gd name="connsiteY13" fmla="*/ 2682240 h 2731008"/>
              <a:gd name="connsiteX14" fmla="*/ 134112 w 1353312"/>
              <a:gd name="connsiteY14" fmla="*/ 2694432 h 2731008"/>
              <a:gd name="connsiteX15" fmla="*/ 97536 w 1353312"/>
              <a:gd name="connsiteY15" fmla="*/ 2718816 h 2731008"/>
              <a:gd name="connsiteX16" fmla="*/ 0 w 1353312"/>
              <a:gd name="connsiteY16" fmla="*/ 2731008 h 273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3312" h="2731008">
                <a:moveTo>
                  <a:pt x="1353312" y="0"/>
                </a:moveTo>
                <a:cubicBezTo>
                  <a:pt x="1294384" y="176784"/>
                  <a:pt x="845312" y="530352"/>
                  <a:pt x="719328" y="877824"/>
                </a:cubicBezTo>
                <a:cubicBezTo>
                  <a:pt x="593344" y="1225296"/>
                  <a:pt x="619760" y="1869440"/>
                  <a:pt x="597408" y="2084832"/>
                </a:cubicBezTo>
                <a:cubicBezTo>
                  <a:pt x="575056" y="2300224"/>
                  <a:pt x="593473" y="2142651"/>
                  <a:pt x="585216" y="2170176"/>
                </a:cubicBezTo>
                <a:cubicBezTo>
                  <a:pt x="581006" y="2184211"/>
                  <a:pt x="567385" y="2193646"/>
                  <a:pt x="560832" y="2206752"/>
                </a:cubicBezTo>
                <a:cubicBezTo>
                  <a:pt x="525543" y="2277330"/>
                  <a:pt x="581400" y="2210568"/>
                  <a:pt x="512064" y="2279904"/>
                </a:cubicBezTo>
                <a:lnTo>
                  <a:pt x="487680" y="2353056"/>
                </a:lnTo>
                <a:lnTo>
                  <a:pt x="475488" y="2389632"/>
                </a:lnTo>
                <a:cubicBezTo>
                  <a:pt x="490808" y="2412611"/>
                  <a:pt x="524420" y="2443484"/>
                  <a:pt x="487680" y="2474976"/>
                </a:cubicBezTo>
                <a:cubicBezTo>
                  <a:pt x="468165" y="2491703"/>
                  <a:pt x="435914" y="2485103"/>
                  <a:pt x="414528" y="2499360"/>
                </a:cubicBezTo>
                <a:cubicBezTo>
                  <a:pt x="402336" y="2507488"/>
                  <a:pt x="388904" y="2514009"/>
                  <a:pt x="377952" y="2523744"/>
                </a:cubicBezTo>
                <a:cubicBezTo>
                  <a:pt x="352178" y="2546654"/>
                  <a:pt x="333493" y="2577768"/>
                  <a:pt x="304800" y="2596896"/>
                </a:cubicBezTo>
                <a:cubicBezTo>
                  <a:pt x="280416" y="2613152"/>
                  <a:pt x="255093" y="2628080"/>
                  <a:pt x="231648" y="2645664"/>
                </a:cubicBezTo>
                <a:cubicBezTo>
                  <a:pt x="215392" y="2657856"/>
                  <a:pt x="201055" y="2673153"/>
                  <a:pt x="182880" y="2682240"/>
                </a:cubicBezTo>
                <a:cubicBezTo>
                  <a:pt x="167893" y="2689734"/>
                  <a:pt x="150368" y="2690368"/>
                  <a:pt x="134112" y="2694432"/>
                </a:cubicBezTo>
                <a:cubicBezTo>
                  <a:pt x="121920" y="2702560"/>
                  <a:pt x="111673" y="2714961"/>
                  <a:pt x="97536" y="2718816"/>
                </a:cubicBezTo>
                <a:cubicBezTo>
                  <a:pt x="65925" y="2727437"/>
                  <a:pt x="0" y="2731008"/>
                  <a:pt x="0" y="2731008"/>
                </a:cubicBez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7" name="Isosceles Triangle 16"/>
          <p:cNvSpPr/>
          <p:nvPr/>
        </p:nvSpPr>
        <p:spPr>
          <a:xfrm rot="16200000">
            <a:off x="7628503" y="6081119"/>
            <a:ext cx="322832" cy="407788"/>
          </a:xfrm>
          <a:prstGeom prst="triangle">
            <a:avLst>
              <a:gd name="adj" fmla="val 10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8" name="Freeform 17"/>
          <p:cNvSpPr/>
          <p:nvPr/>
        </p:nvSpPr>
        <p:spPr>
          <a:xfrm>
            <a:off x="6815432" y="5927940"/>
            <a:ext cx="764355" cy="285234"/>
          </a:xfrm>
          <a:custGeom>
            <a:avLst/>
            <a:gdLst>
              <a:gd name="connsiteX0" fmla="*/ 0 w 877824"/>
              <a:gd name="connsiteY0" fmla="*/ 0 h 355478"/>
              <a:gd name="connsiteX1" fmla="*/ 524256 w 877824"/>
              <a:gd name="connsiteY1" fmla="*/ 353568 h 355478"/>
              <a:gd name="connsiteX2" fmla="*/ 560832 w 877824"/>
              <a:gd name="connsiteY2" fmla="*/ 341376 h 355478"/>
              <a:gd name="connsiteX3" fmla="*/ 609600 w 877824"/>
              <a:gd name="connsiteY3" fmla="*/ 304800 h 355478"/>
              <a:gd name="connsiteX4" fmla="*/ 682752 w 877824"/>
              <a:gd name="connsiteY4" fmla="*/ 268224 h 355478"/>
              <a:gd name="connsiteX5" fmla="*/ 707136 w 877824"/>
              <a:gd name="connsiteY5" fmla="*/ 231648 h 355478"/>
              <a:gd name="connsiteX6" fmla="*/ 731520 w 877824"/>
              <a:gd name="connsiteY6" fmla="*/ 146304 h 355478"/>
              <a:gd name="connsiteX7" fmla="*/ 841248 w 877824"/>
              <a:gd name="connsiteY7" fmla="*/ 195072 h 355478"/>
              <a:gd name="connsiteX8" fmla="*/ 853440 w 877824"/>
              <a:gd name="connsiteY8" fmla="*/ 231648 h 355478"/>
              <a:gd name="connsiteX9" fmla="*/ 877824 w 877824"/>
              <a:gd name="connsiteY9" fmla="*/ 268224 h 35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824" h="355478">
                <a:moveTo>
                  <a:pt x="0" y="0"/>
                </a:moveTo>
                <a:cubicBezTo>
                  <a:pt x="174752" y="117856"/>
                  <a:pt x="344208" y="243973"/>
                  <a:pt x="524256" y="353568"/>
                </a:cubicBezTo>
                <a:cubicBezTo>
                  <a:pt x="535234" y="360250"/>
                  <a:pt x="549674" y="347752"/>
                  <a:pt x="560832" y="341376"/>
                </a:cubicBezTo>
                <a:cubicBezTo>
                  <a:pt x="578475" y="331294"/>
                  <a:pt x="591957" y="314882"/>
                  <a:pt x="609600" y="304800"/>
                </a:cubicBezTo>
                <a:cubicBezTo>
                  <a:pt x="786270" y="203846"/>
                  <a:pt x="491601" y="395658"/>
                  <a:pt x="682752" y="268224"/>
                </a:cubicBezTo>
                <a:cubicBezTo>
                  <a:pt x="690880" y="256032"/>
                  <a:pt x="700583" y="244754"/>
                  <a:pt x="707136" y="231648"/>
                </a:cubicBezTo>
                <a:cubicBezTo>
                  <a:pt x="715881" y="214157"/>
                  <a:pt x="727614" y="161929"/>
                  <a:pt x="731520" y="146304"/>
                </a:cubicBezTo>
                <a:cubicBezTo>
                  <a:pt x="792617" y="156487"/>
                  <a:pt x="807463" y="144395"/>
                  <a:pt x="841248" y="195072"/>
                </a:cubicBezTo>
                <a:cubicBezTo>
                  <a:pt x="848377" y="205765"/>
                  <a:pt x="847693" y="220153"/>
                  <a:pt x="853440" y="231648"/>
                </a:cubicBezTo>
                <a:cubicBezTo>
                  <a:pt x="859993" y="244754"/>
                  <a:pt x="877824" y="268224"/>
                  <a:pt x="877824" y="268224"/>
                </a:cubicBezTo>
              </a:path>
            </a:pathLst>
          </a:custGeom>
          <a:noFill/>
          <a:ln w="38100">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7" name="Rectangle 2"/>
          <p:cNvSpPr txBox="1">
            <a:spLocks noChangeArrowheads="1"/>
          </p:cNvSpPr>
          <p:nvPr/>
        </p:nvSpPr>
        <p:spPr>
          <a:xfrm>
            <a:off x="1138016" y="385318"/>
            <a:ext cx="8308025"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rgbClr val="FF0000"/>
                </a:solidFill>
                <a:latin typeface="Aharoni" panose="02010803020104030203" pitchFamily="2" charset="-79"/>
                <a:cs typeface="Aharoni" panose="02010803020104030203" pitchFamily="2" charset="-79"/>
              </a:rPr>
              <a:t>IUAs and Catchment </a:t>
            </a:r>
          </a:p>
          <a:p>
            <a:r>
              <a:rPr lang="en-ZA" sz="4000" b="1" dirty="0">
                <a:solidFill>
                  <a:srgbClr val="FF0000"/>
                </a:solidFill>
                <a:latin typeface="Aharoni" panose="02010803020104030203" pitchFamily="2" charset="-79"/>
                <a:cs typeface="Aharoni" panose="02010803020104030203" pitchFamily="2" charset="-79"/>
              </a:rPr>
              <a:t>configuration</a:t>
            </a:r>
          </a:p>
        </p:txBody>
      </p:sp>
      <p:sp>
        <p:nvSpPr>
          <p:cNvPr id="29" name="TextBox 28"/>
          <p:cNvSpPr txBox="1"/>
          <p:nvPr/>
        </p:nvSpPr>
        <p:spPr>
          <a:xfrm>
            <a:off x="3535680" y="3133344"/>
            <a:ext cx="950976" cy="369332"/>
          </a:xfrm>
          <a:prstGeom prst="rect">
            <a:avLst/>
          </a:prstGeom>
          <a:noFill/>
        </p:spPr>
        <p:txBody>
          <a:bodyPr wrap="square" rtlCol="0">
            <a:spAutoFit/>
          </a:bodyPr>
          <a:lstStyle/>
          <a:p>
            <a:r>
              <a:rPr lang="en-ZA" b="1" dirty="0">
                <a:latin typeface="Futura Md BT" panose="020B0602020204020303" pitchFamily="34" charset="0"/>
              </a:rPr>
              <a:t>IUA 1</a:t>
            </a:r>
          </a:p>
        </p:txBody>
      </p:sp>
      <p:sp>
        <p:nvSpPr>
          <p:cNvPr id="30" name="TextBox 29"/>
          <p:cNvSpPr txBox="1"/>
          <p:nvPr/>
        </p:nvSpPr>
        <p:spPr>
          <a:xfrm>
            <a:off x="7314431" y="2242238"/>
            <a:ext cx="950976" cy="369332"/>
          </a:xfrm>
          <a:prstGeom prst="rect">
            <a:avLst/>
          </a:prstGeom>
          <a:noFill/>
        </p:spPr>
        <p:txBody>
          <a:bodyPr wrap="square" rtlCol="0">
            <a:spAutoFit/>
          </a:bodyPr>
          <a:lstStyle/>
          <a:p>
            <a:r>
              <a:rPr lang="en-ZA" b="1" dirty="0">
                <a:latin typeface="Futura Md BT" panose="020B0602020204020303" pitchFamily="34" charset="0"/>
              </a:rPr>
              <a:t>IUA 2</a:t>
            </a:r>
          </a:p>
        </p:txBody>
      </p:sp>
      <p:sp>
        <p:nvSpPr>
          <p:cNvPr id="31" name="TextBox 30"/>
          <p:cNvSpPr txBox="1"/>
          <p:nvPr/>
        </p:nvSpPr>
        <p:spPr>
          <a:xfrm>
            <a:off x="6460115" y="5107392"/>
            <a:ext cx="950976" cy="369332"/>
          </a:xfrm>
          <a:prstGeom prst="rect">
            <a:avLst/>
          </a:prstGeom>
          <a:noFill/>
        </p:spPr>
        <p:txBody>
          <a:bodyPr wrap="square" rtlCol="0">
            <a:spAutoFit/>
          </a:bodyPr>
          <a:lstStyle/>
          <a:p>
            <a:r>
              <a:rPr lang="en-ZA" b="1" dirty="0">
                <a:latin typeface="Futura Md BT" panose="020B0602020204020303" pitchFamily="34" charset="0"/>
              </a:rPr>
              <a:t>IUA 3</a:t>
            </a:r>
          </a:p>
        </p:txBody>
      </p:sp>
      <p:sp>
        <p:nvSpPr>
          <p:cNvPr id="32" name="TextBox 31"/>
          <p:cNvSpPr txBox="1"/>
          <p:nvPr/>
        </p:nvSpPr>
        <p:spPr>
          <a:xfrm>
            <a:off x="4049075" y="5076836"/>
            <a:ext cx="950976" cy="369332"/>
          </a:xfrm>
          <a:prstGeom prst="rect">
            <a:avLst/>
          </a:prstGeom>
          <a:noFill/>
        </p:spPr>
        <p:txBody>
          <a:bodyPr wrap="square" rtlCol="0">
            <a:spAutoFit/>
          </a:bodyPr>
          <a:lstStyle/>
          <a:p>
            <a:r>
              <a:rPr lang="en-ZA" b="1" dirty="0">
                <a:latin typeface="Futura Md BT" panose="020B0602020204020303" pitchFamily="34" charset="0"/>
              </a:rPr>
              <a:t>IUA 4</a:t>
            </a:r>
          </a:p>
        </p:txBody>
      </p:sp>
    </p:spTree>
    <p:extLst>
      <p:ext uri="{BB962C8B-B14F-4D97-AF65-F5344CB8AC3E}">
        <p14:creationId xmlns:p14="http://schemas.microsoft.com/office/powerpoint/2010/main" val="309315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0-#ppt_w/2"/>
                                          </p:val>
                                        </p:tav>
                                        <p:tav tm="100000">
                                          <p:val>
                                            <p:strVal val="#ppt_x"/>
                                          </p:val>
                                        </p:tav>
                                      </p:tavLst>
                                    </p:anim>
                                    <p:anim calcmode="lin" valueType="num">
                                      <p:cBhvr additive="base">
                                        <p:cTn id="58" dur="500" fill="hold"/>
                                        <p:tgtEl>
                                          <p:spTgt spid="19"/>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1+#ppt_w/2"/>
                                          </p:val>
                                        </p:tav>
                                        <p:tav tm="100000">
                                          <p:val>
                                            <p:strVal val="#ppt_x"/>
                                          </p:val>
                                        </p:tav>
                                      </p:tavLst>
                                    </p:anim>
                                    <p:anim calcmode="lin" valueType="num">
                                      <p:cBhvr additive="base">
                                        <p:cTn id="68" dur="500" fill="hold"/>
                                        <p:tgtEl>
                                          <p:spTgt spid="20"/>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1+#ppt_w/2"/>
                                          </p:val>
                                        </p:tav>
                                        <p:tav tm="100000">
                                          <p:val>
                                            <p:strVal val="#ppt_x"/>
                                          </p:val>
                                        </p:tav>
                                      </p:tavLst>
                                    </p:anim>
                                    <p:anim calcmode="lin" valueType="num">
                                      <p:cBhvr additive="base">
                                        <p:cTn id="72"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500" fill="hold"/>
                                        <p:tgtEl>
                                          <p:spTgt spid="31"/>
                                        </p:tgtEl>
                                        <p:attrNameLst>
                                          <p:attrName>ppt_x</p:attrName>
                                        </p:attrNameLst>
                                      </p:cBhvr>
                                      <p:tavLst>
                                        <p:tav tm="0">
                                          <p:val>
                                            <p:strVal val="#ppt_x"/>
                                          </p:val>
                                        </p:tav>
                                        <p:tav tm="100000">
                                          <p:val>
                                            <p:strVal val="#ppt_x"/>
                                          </p:val>
                                        </p:tav>
                                      </p:tavLst>
                                    </p:anim>
                                    <p:anim calcmode="lin" valueType="num">
                                      <p:cBhvr additive="base">
                                        <p:cTn id="78" dur="500" fill="hold"/>
                                        <p:tgtEl>
                                          <p:spTgt spid="31"/>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ppt_x"/>
                                          </p:val>
                                        </p:tav>
                                        <p:tav tm="100000">
                                          <p:val>
                                            <p:strVal val="#ppt_x"/>
                                          </p:val>
                                        </p:tav>
                                      </p:tavLst>
                                    </p:anim>
                                    <p:anim calcmode="lin" valueType="num">
                                      <p:cBhvr additive="base">
                                        <p:cTn id="8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additive="base">
                                        <p:cTn id="87" dur="500" fill="hold"/>
                                        <p:tgtEl>
                                          <p:spTgt spid="22"/>
                                        </p:tgtEl>
                                        <p:attrNameLst>
                                          <p:attrName>ppt_x</p:attrName>
                                        </p:attrNameLst>
                                      </p:cBhvr>
                                      <p:tavLst>
                                        <p:tav tm="0">
                                          <p:val>
                                            <p:strVal val="#ppt_x"/>
                                          </p:val>
                                        </p:tav>
                                        <p:tav tm="100000">
                                          <p:val>
                                            <p:strVal val="#ppt_x"/>
                                          </p:val>
                                        </p:tav>
                                      </p:tavLst>
                                    </p:anim>
                                    <p:anim calcmode="lin" valueType="num">
                                      <p:cBhvr additive="base">
                                        <p:cTn id="88" dur="500" fill="hold"/>
                                        <p:tgtEl>
                                          <p:spTgt spid="22"/>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fill="hold"/>
                                        <p:tgtEl>
                                          <p:spTgt spid="32"/>
                                        </p:tgtEl>
                                        <p:attrNameLst>
                                          <p:attrName>ppt_x</p:attrName>
                                        </p:attrNameLst>
                                      </p:cBhvr>
                                      <p:tavLst>
                                        <p:tav tm="0">
                                          <p:val>
                                            <p:strVal val="#ppt_x"/>
                                          </p:val>
                                        </p:tav>
                                        <p:tav tm="100000">
                                          <p:val>
                                            <p:strVal val="#ppt_x"/>
                                          </p:val>
                                        </p:tav>
                                      </p:tavLst>
                                    </p:anim>
                                    <p:anim calcmode="lin" valueType="num">
                                      <p:cBhvr additive="base">
                                        <p:cTn id="9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P spid="20" grpId="0" animBg="1"/>
      <p:bldP spid="19" grpId="0" animBg="1"/>
      <p:bldP spid="3" grpId="0" animBg="1"/>
      <p:bldP spid="4" grpId="0" animBg="1"/>
      <p:bldP spid="5" grpId="0" animBg="1"/>
      <p:bldP spid="6" grpId="0" animBg="1"/>
      <p:bldP spid="8" grpId="0" animBg="1"/>
      <p:bldP spid="9" grpId="0" animBg="1"/>
      <p:bldP spid="10" grpId="0" animBg="1"/>
      <p:bldP spid="11" grpId="0" animBg="1"/>
      <p:bldP spid="13" grpId="0" animBg="1"/>
      <p:bldP spid="14" grpId="0" animBg="1"/>
      <p:bldP spid="17" grpId="0" animBg="1"/>
      <p:bldP spid="18" grpId="0" animBg="1"/>
      <p:bldP spid="29" grpId="0"/>
      <p:bldP spid="30" grpId="0"/>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511808" y="313134"/>
            <a:ext cx="7632192"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rgbClr val="FF0000"/>
                </a:solidFill>
                <a:latin typeface="Aharoni" panose="02010803020104030203" pitchFamily="2" charset="-79"/>
                <a:cs typeface="Aharoni" panose="02010803020104030203" pitchFamily="2" charset="-79"/>
              </a:rPr>
              <a:t>How do we classify?</a:t>
            </a:r>
          </a:p>
        </p:txBody>
      </p:sp>
      <p:sp>
        <p:nvSpPr>
          <p:cNvPr id="15" name="TextBox 14"/>
          <p:cNvSpPr txBox="1"/>
          <p:nvPr/>
        </p:nvSpPr>
        <p:spPr>
          <a:xfrm>
            <a:off x="1607763" y="1166842"/>
            <a:ext cx="7440281" cy="4524315"/>
          </a:xfrm>
          <a:prstGeom prst="rect">
            <a:avLst/>
          </a:prstGeom>
          <a:noFill/>
        </p:spPr>
        <p:txBody>
          <a:bodyPr wrap="square" rtlCol="0">
            <a:spAutoFit/>
          </a:bodyPr>
          <a:lstStyle/>
          <a:p>
            <a:pPr marL="457200" indent="-457200">
              <a:buFont typeface="Wingdings" panose="05000000000000000000" pitchFamily="2" charset="2"/>
              <a:buChar char="Ø"/>
            </a:pPr>
            <a:r>
              <a:rPr lang="en-ZA" sz="2400" b="1" dirty="0">
                <a:solidFill>
                  <a:schemeClr val="tx1">
                    <a:lumMod val="95000"/>
                    <a:lumOff val="5000"/>
                  </a:schemeClr>
                </a:solidFill>
                <a:latin typeface="Futura Md BT" panose="020B0602020204020303" pitchFamily="34" charset="0"/>
                <a:cs typeface="Aharoni" panose="02010803020104030203" pitchFamily="2" charset="-79"/>
              </a:rPr>
              <a:t>Gather relevant information</a:t>
            </a:r>
          </a:p>
          <a:p>
            <a:pPr marL="457200" indent="-457200">
              <a:buFont typeface="Wingdings" panose="05000000000000000000" pitchFamily="2" charset="2"/>
              <a:buChar char="Ø"/>
            </a:pPr>
            <a:endParaRPr lang="en-ZA" sz="2400" b="1" dirty="0">
              <a:solidFill>
                <a:schemeClr val="tx1">
                  <a:lumMod val="95000"/>
                  <a:lumOff val="5000"/>
                </a:schemeClr>
              </a:solidFill>
              <a:latin typeface="Futura Md BT" panose="020B0602020204020303" pitchFamily="34" charset="0"/>
              <a:cs typeface="Aharoni" panose="02010803020104030203" pitchFamily="2" charset="-79"/>
            </a:endParaRPr>
          </a:p>
          <a:p>
            <a:pPr marL="450850" indent="-450850">
              <a:buFont typeface="Wingdings" panose="05000000000000000000" pitchFamily="2" charset="2"/>
              <a:buChar char="Ø"/>
              <a:tabLst>
                <a:tab pos="722313" algn="l"/>
              </a:tabLst>
            </a:pPr>
            <a:r>
              <a:rPr lang="en-ZA" sz="2400" b="1" dirty="0">
                <a:solidFill>
                  <a:schemeClr val="tx1">
                    <a:lumMod val="95000"/>
                    <a:lumOff val="5000"/>
                  </a:schemeClr>
                </a:solidFill>
                <a:latin typeface="Futura Md BT" panose="020B0602020204020303" pitchFamily="34" charset="0"/>
                <a:cs typeface="Aharoni" panose="02010803020104030203" pitchFamily="2" charset="-79"/>
              </a:rPr>
              <a:t>Build a step-by-step picture of the study area in terms of water resources:</a:t>
            </a:r>
          </a:p>
          <a:p>
            <a:pPr>
              <a:tabLst>
                <a:tab pos="722313" algn="l"/>
              </a:tabLst>
            </a:pPr>
            <a:r>
              <a:rPr lang="en-ZA" sz="2400" b="1" dirty="0">
                <a:solidFill>
                  <a:schemeClr val="tx1">
                    <a:lumMod val="95000"/>
                    <a:lumOff val="5000"/>
                  </a:schemeClr>
                </a:solidFill>
                <a:latin typeface="Futura Md BT" panose="020B0602020204020303" pitchFamily="34" charset="0"/>
                <a:cs typeface="Aharoni" panose="02010803020104030203" pitchFamily="2" charset="-79"/>
              </a:rPr>
              <a:t>	–present uses and implications</a:t>
            </a:r>
          </a:p>
          <a:p>
            <a:pPr>
              <a:tabLst>
                <a:tab pos="722313" algn="l"/>
              </a:tabLst>
            </a:pPr>
            <a:r>
              <a:rPr lang="en-ZA" sz="2400" b="1" dirty="0">
                <a:solidFill>
                  <a:schemeClr val="tx1">
                    <a:lumMod val="95000"/>
                    <a:lumOff val="5000"/>
                  </a:schemeClr>
                </a:solidFill>
                <a:latin typeface="Futura Md BT" panose="020B0602020204020303" pitchFamily="34" charset="0"/>
                <a:cs typeface="Aharoni" panose="02010803020104030203" pitchFamily="2" charset="-79"/>
              </a:rPr>
              <a:t>	– the ecological state and water 	requirements</a:t>
            </a:r>
          </a:p>
          <a:p>
            <a:pPr>
              <a:tabLst>
                <a:tab pos="722313" algn="l"/>
              </a:tabLst>
            </a:pPr>
            <a:r>
              <a:rPr lang="en-ZA" sz="2400" b="1" dirty="0">
                <a:solidFill>
                  <a:schemeClr val="tx1">
                    <a:lumMod val="95000"/>
                    <a:lumOff val="5000"/>
                  </a:schemeClr>
                </a:solidFill>
                <a:latin typeface="Futura Md BT" panose="020B0602020204020303" pitchFamily="34" charset="0"/>
                <a:cs typeface="Aharoni" panose="02010803020104030203" pitchFamily="2" charset="-79"/>
              </a:rPr>
              <a:t>	– future needs (ecological and user)</a:t>
            </a:r>
          </a:p>
          <a:p>
            <a:pPr>
              <a:tabLst>
                <a:tab pos="722313" algn="l"/>
              </a:tabLst>
            </a:pPr>
            <a:endParaRPr lang="en-ZA" sz="2400" b="1" dirty="0">
              <a:solidFill>
                <a:schemeClr val="tx1">
                  <a:lumMod val="95000"/>
                  <a:lumOff val="5000"/>
                </a:schemeClr>
              </a:solidFill>
              <a:latin typeface="Futura Md BT" panose="020B0602020204020303" pitchFamily="34" charset="0"/>
              <a:cs typeface="Aharoni" panose="02010803020104030203" pitchFamily="2" charset="-79"/>
            </a:endParaRPr>
          </a:p>
          <a:p>
            <a:pPr marL="457200" indent="-457200">
              <a:buFont typeface="Wingdings" panose="05000000000000000000" pitchFamily="2" charset="2"/>
              <a:buChar char="Ø"/>
            </a:pPr>
            <a:r>
              <a:rPr lang="en-ZA" sz="2400" b="1" dirty="0">
                <a:solidFill>
                  <a:schemeClr val="tx1">
                    <a:lumMod val="95000"/>
                    <a:lumOff val="5000"/>
                  </a:schemeClr>
                </a:solidFill>
                <a:latin typeface="Futura Md BT" panose="020B0602020204020303" pitchFamily="34" charset="0"/>
                <a:cs typeface="Aharoni" panose="02010803020104030203" pitchFamily="2" charset="-79"/>
              </a:rPr>
              <a:t>Determine a balance – and implications</a:t>
            </a:r>
          </a:p>
          <a:p>
            <a:pPr marL="457200" indent="-457200">
              <a:buFont typeface="Wingdings" panose="05000000000000000000" pitchFamily="2" charset="2"/>
              <a:buChar char="Ø"/>
            </a:pPr>
            <a:endParaRPr lang="en-ZA" sz="2400" b="1" dirty="0">
              <a:solidFill>
                <a:schemeClr val="tx1">
                  <a:lumMod val="95000"/>
                  <a:lumOff val="5000"/>
                </a:schemeClr>
              </a:solidFill>
              <a:latin typeface="Futura Md BT" panose="020B0602020204020303" pitchFamily="34" charset="0"/>
              <a:cs typeface="Aharoni" panose="02010803020104030203" pitchFamily="2" charset="-79"/>
            </a:endParaRPr>
          </a:p>
          <a:p>
            <a:pPr marL="457200" indent="-457200">
              <a:buFont typeface="Wingdings" panose="05000000000000000000" pitchFamily="2" charset="2"/>
              <a:buChar char="Ø"/>
            </a:pPr>
            <a:r>
              <a:rPr lang="en-ZA" sz="2400" b="1" dirty="0">
                <a:solidFill>
                  <a:schemeClr val="tx1">
                    <a:lumMod val="95000"/>
                    <a:lumOff val="5000"/>
                  </a:schemeClr>
                </a:solidFill>
                <a:latin typeface="Futura Md BT" panose="020B0602020204020303" pitchFamily="34" charset="0"/>
                <a:cs typeface="Aharoni" panose="02010803020104030203" pitchFamily="2" charset="-79"/>
              </a:rPr>
              <a:t>Apply numerous analysis tools</a:t>
            </a:r>
          </a:p>
        </p:txBody>
      </p:sp>
    </p:spTree>
    <p:extLst>
      <p:ext uri="{BB962C8B-B14F-4D97-AF65-F5344CB8AC3E}">
        <p14:creationId xmlns:p14="http://schemas.microsoft.com/office/powerpoint/2010/main" val="295815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29" y="287113"/>
            <a:ext cx="9049871" cy="783771"/>
          </a:xfrm>
        </p:spPr>
        <p:txBody>
          <a:bodyPr/>
          <a:lstStyle/>
          <a:p>
            <a:r>
              <a:rPr lang="en-ZA" sz="3200" b="1" dirty="0">
                <a:solidFill>
                  <a:srgbClr val="FF0000"/>
                </a:solidFill>
                <a:latin typeface="Aharoni" panose="02010803020104030203" pitchFamily="2" charset="-79"/>
                <a:cs typeface="Aharoni" panose="02010803020104030203" pitchFamily="2" charset="-79"/>
              </a:rPr>
              <a:t>Aspects considered in Class determination</a:t>
            </a:r>
            <a:endParaRPr lang="en-GB" sz="3200" b="1" dirty="0">
              <a:solidFill>
                <a:srgbClr val="FF0000"/>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568144" y="1033987"/>
            <a:ext cx="8384449" cy="5536900"/>
          </a:xfrm>
          <a:solidFill>
            <a:schemeClr val="bg1"/>
          </a:solidFill>
        </p:spPr>
        <p:txBody>
          <a:bodyPr wrap="square" rtlCol="0">
            <a:spAutoFit/>
          </a:bodyPr>
          <a:lstStyle/>
          <a:p>
            <a:pPr marL="457200" indent="-457200" defTabSz="914400" eaLnBrk="1" hangingPunct="1">
              <a:buFont typeface="Wingdings" panose="05000000000000000000" pitchFamily="2" charset="2"/>
              <a:buChar char="Ø"/>
            </a:pPr>
            <a:r>
              <a:rPr lang="en-ZA" sz="2800" b="1" dirty="0">
                <a:solidFill>
                  <a:schemeClr val="tx1">
                    <a:lumMod val="95000"/>
                    <a:lumOff val="5000"/>
                  </a:schemeClr>
                </a:solidFill>
                <a:latin typeface="Futura Md BT" panose="020B0602020204020303" pitchFamily="34" charset="0"/>
                <a:ea typeface="+mn-ea"/>
                <a:cs typeface="Aharoni" panose="02010803020104030203" pitchFamily="2" charset="-79"/>
              </a:rPr>
              <a:t>Ecological Water Requirements:</a:t>
            </a:r>
            <a:endParaRPr lang="en-ZA" b="1" dirty="0">
              <a:solidFill>
                <a:schemeClr val="tx1">
                  <a:lumMod val="95000"/>
                  <a:lumOff val="5000"/>
                </a:schemeClr>
              </a:solidFill>
              <a:latin typeface="Futura Md BT" panose="020B0602020204020303" pitchFamily="34" charset="0"/>
              <a:ea typeface="+mn-ea"/>
              <a:cs typeface="Aharoni" panose="02010803020104030203" pitchFamily="2" charset="-79"/>
            </a:endParaRPr>
          </a:p>
          <a:p>
            <a:pPr marL="457200" lvl="1" defTabSz="914400" eaLnBrk="1" hangingPunct="1"/>
            <a:r>
              <a:rPr lang="en-ZA" sz="2000" b="1" dirty="0">
                <a:latin typeface="Futura Md BT" panose="020B0602020204020303" pitchFamily="34" charset="0"/>
                <a:ea typeface="+mn-ea"/>
              </a:rPr>
              <a:t>83 Resource Units with biophysical sites and 1 estuary.</a:t>
            </a:r>
          </a:p>
          <a:p>
            <a:pPr marL="457200" indent="-457200" defTabSz="914400" eaLnBrk="1" hangingPunct="1">
              <a:spcBef>
                <a:spcPts val="1800"/>
              </a:spcBef>
              <a:buFont typeface="Wingdings" panose="05000000000000000000" pitchFamily="2" charset="2"/>
              <a:buChar char="Ø"/>
            </a:pPr>
            <a:r>
              <a:rPr lang="en-ZA" sz="2800" b="1" dirty="0">
                <a:solidFill>
                  <a:schemeClr val="tx1">
                    <a:lumMod val="95000"/>
                    <a:lumOff val="5000"/>
                  </a:schemeClr>
                </a:solidFill>
                <a:latin typeface="Futura Md BT" panose="020B0602020204020303" pitchFamily="34" charset="0"/>
                <a:ea typeface="+mn-ea"/>
                <a:cs typeface="Aharoni" panose="02010803020104030203" pitchFamily="2" charset="-79"/>
              </a:rPr>
              <a:t>User water requirements </a:t>
            </a:r>
            <a:r>
              <a:rPr lang="en-ZA" sz="2000" b="1" dirty="0">
                <a:solidFill>
                  <a:schemeClr val="tx1">
                    <a:lumMod val="95000"/>
                    <a:lumOff val="5000"/>
                  </a:schemeClr>
                </a:solidFill>
                <a:latin typeface="Futura Md BT" panose="020B0602020204020303" pitchFamily="34" charset="0"/>
                <a:ea typeface="+mn-ea"/>
                <a:cs typeface="Aharoni" panose="02010803020104030203" pitchFamily="2" charset="-79"/>
              </a:rPr>
              <a:t>(How much water is used and discharged?):</a:t>
            </a:r>
          </a:p>
          <a:p>
            <a:pPr marL="457200" lvl="1" defTabSz="914400" eaLnBrk="1" hangingPunct="1"/>
            <a:r>
              <a:rPr lang="en-ZA" sz="2000" b="1" dirty="0">
                <a:latin typeface="Futura Md BT" panose="020B0602020204020303" pitchFamily="34" charset="0"/>
                <a:ea typeface="+mn-ea"/>
              </a:rPr>
              <a:t>Quantity and quality</a:t>
            </a:r>
          </a:p>
          <a:p>
            <a:pPr marL="457200" indent="-457200" defTabSz="914400" eaLnBrk="1" hangingPunct="1">
              <a:spcBef>
                <a:spcPts val="1800"/>
              </a:spcBef>
              <a:buFont typeface="Wingdings" panose="05000000000000000000" pitchFamily="2" charset="2"/>
              <a:buChar char="Ø"/>
            </a:pPr>
            <a:r>
              <a:rPr lang="en-ZA" sz="2800" b="1" dirty="0">
                <a:solidFill>
                  <a:schemeClr val="tx1">
                    <a:lumMod val="95000"/>
                    <a:lumOff val="5000"/>
                  </a:schemeClr>
                </a:solidFill>
                <a:latin typeface="Futura Md BT" panose="020B0602020204020303" pitchFamily="34" charset="0"/>
                <a:ea typeface="+mn-ea"/>
                <a:cs typeface="Aharoni" panose="02010803020104030203" pitchFamily="2" charset="-79"/>
              </a:rPr>
              <a:t>Hydrological assessment </a:t>
            </a:r>
            <a:r>
              <a:rPr lang="en-ZA" sz="2000" b="1" dirty="0">
                <a:solidFill>
                  <a:schemeClr val="tx1">
                    <a:lumMod val="95000"/>
                    <a:lumOff val="5000"/>
                  </a:schemeClr>
                </a:solidFill>
                <a:latin typeface="Futura Md BT" panose="020B0602020204020303" pitchFamily="34" charset="0"/>
                <a:ea typeface="+mn-ea"/>
                <a:cs typeface="Aharoni" panose="02010803020104030203" pitchFamily="2" charset="-79"/>
              </a:rPr>
              <a:t>(How much water is available?):</a:t>
            </a:r>
          </a:p>
          <a:p>
            <a:pPr marL="457200" lvl="1" defTabSz="914400" eaLnBrk="1" hangingPunct="1"/>
            <a:r>
              <a:rPr lang="en-ZA" sz="2000" b="1" dirty="0">
                <a:latin typeface="Futura Md BT" panose="020B0602020204020303" pitchFamily="34" charset="0"/>
                <a:ea typeface="+mn-ea"/>
              </a:rPr>
              <a:t>Applied available data and models</a:t>
            </a:r>
          </a:p>
          <a:p>
            <a:pPr marL="457200" indent="-457200" defTabSz="914400" eaLnBrk="1" hangingPunct="1">
              <a:spcBef>
                <a:spcPts val="1800"/>
              </a:spcBef>
              <a:buFont typeface="Wingdings" panose="05000000000000000000" pitchFamily="2" charset="2"/>
              <a:buChar char="Ø"/>
            </a:pPr>
            <a:r>
              <a:rPr lang="en-ZA" sz="2800" b="1" dirty="0">
                <a:solidFill>
                  <a:schemeClr val="tx1">
                    <a:lumMod val="95000"/>
                    <a:lumOff val="5000"/>
                  </a:schemeClr>
                </a:solidFill>
                <a:latin typeface="Futura Md BT" panose="020B0602020204020303" pitchFamily="34" charset="0"/>
                <a:ea typeface="+mn-ea"/>
                <a:cs typeface="Aharoni" panose="02010803020104030203" pitchFamily="2" charset="-79"/>
              </a:rPr>
              <a:t>Socio-economic activities relying on water:</a:t>
            </a:r>
            <a:r>
              <a:rPr lang="en-ZA" b="1" dirty="0">
                <a:solidFill>
                  <a:schemeClr val="tx1">
                    <a:lumMod val="95000"/>
                    <a:lumOff val="5000"/>
                  </a:schemeClr>
                </a:solidFill>
                <a:latin typeface="Futura Md BT" panose="020B0602020204020303" pitchFamily="34" charset="0"/>
                <a:ea typeface="+mn-ea"/>
                <a:cs typeface="Aharoni" panose="02010803020104030203" pitchFamily="2" charset="-79"/>
              </a:rPr>
              <a:t> </a:t>
            </a:r>
          </a:p>
          <a:p>
            <a:pPr marL="457200" lvl="1" defTabSz="914400" eaLnBrk="1" hangingPunct="1"/>
            <a:r>
              <a:rPr lang="en-ZA" sz="2000" b="1" dirty="0">
                <a:latin typeface="Futura Md BT" panose="020B0602020204020303" pitchFamily="34" charset="0"/>
                <a:ea typeface="+mn-ea"/>
              </a:rPr>
              <a:t>GDP, Jobs (water stored and abstracted as well as waste water discharges)</a:t>
            </a:r>
            <a:endParaRPr lang="en-ZA" sz="1800" b="1" dirty="0">
              <a:latin typeface="Futura Md BT" panose="020B0602020204020303" pitchFamily="34" charset="0"/>
              <a:ea typeface="+mn-ea"/>
            </a:endParaRPr>
          </a:p>
          <a:p>
            <a:pPr marL="457200" lvl="1" defTabSz="914400" eaLnBrk="1" hangingPunct="1"/>
            <a:r>
              <a:rPr lang="en-ZA" sz="2000" b="1" dirty="0">
                <a:latin typeface="Futura Md BT" panose="020B0602020204020303" pitchFamily="34" charset="0"/>
                <a:ea typeface="+mn-ea"/>
              </a:rPr>
              <a:t>EcoSystem Services (use of water in the rivers)</a:t>
            </a:r>
            <a:endParaRPr lang="en-GB" sz="2000" b="1" dirty="0">
              <a:latin typeface="Futura Md BT" panose="020B0602020204020303" pitchFamily="34" charset="0"/>
              <a:ea typeface="+mn-ea"/>
            </a:endParaRPr>
          </a:p>
        </p:txBody>
      </p:sp>
    </p:spTree>
    <p:extLst>
      <p:ext uri="{BB962C8B-B14F-4D97-AF65-F5344CB8AC3E}">
        <p14:creationId xmlns:p14="http://schemas.microsoft.com/office/powerpoint/2010/main" val="2063040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24704" y="1180827"/>
            <a:ext cx="7120358" cy="3456198"/>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3" name="Rectangle 2"/>
          <p:cNvSpPr txBox="1">
            <a:spLocks noChangeArrowheads="1"/>
          </p:cNvSpPr>
          <p:nvPr/>
        </p:nvSpPr>
        <p:spPr>
          <a:xfrm>
            <a:off x="1928553" y="1322725"/>
            <a:ext cx="7215447"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rgbClr val="FF0000"/>
                </a:solidFill>
                <a:latin typeface="Aharoni" panose="02010803020104030203" pitchFamily="2" charset="-79"/>
                <a:cs typeface="Aharoni" panose="02010803020104030203" pitchFamily="2" charset="-79"/>
              </a:rPr>
              <a:t>WATER RESOURCES</a:t>
            </a:r>
          </a:p>
          <a:p>
            <a:endParaRPr lang="en-ZA" sz="2000" b="1" dirty="0">
              <a:solidFill>
                <a:srgbClr val="FF0000"/>
              </a:solidFill>
              <a:latin typeface="Aharoni" panose="02010803020104030203" pitchFamily="2" charset="-79"/>
              <a:cs typeface="Aharoni" panose="02010803020104030203" pitchFamily="2" charset="-79"/>
            </a:endParaRPr>
          </a:p>
          <a:p>
            <a:pPr marL="571500" indent="-571500" algn="l">
              <a:buFont typeface="Arial" panose="020B0604020202020204" pitchFamily="34" charset="0"/>
              <a:buChar char="•"/>
            </a:pPr>
            <a:r>
              <a:rPr lang="en-ZA" sz="3600" b="1" dirty="0">
                <a:latin typeface="Aharoni" panose="02010803020104030203" pitchFamily="2" charset="-79"/>
                <a:cs typeface="Aharoni" panose="02010803020104030203" pitchFamily="2" charset="-79"/>
              </a:rPr>
              <a:t>What is happening today?</a:t>
            </a:r>
          </a:p>
          <a:p>
            <a:pPr algn="l"/>
            <a:r>
              <a:rPr lang="en-ZA" sz="3600" b="1" dirty="0">
                <a:latin typeface="Aharoni" panose="02010803020104030203" pitchFamily="2" charset="-79"/>
                <a:cs typeface="Aharoni" panose="02010803020104030203" pitchFamily="2" charset="-79"/>
              </a:rPr>
              <a:t>	(Status quo)</a:t>
            </a:r>
          </a:p>
          <a:p>
            <a:pPr algn="l"/>
            <a:endParaRPr lang="en-ZA" sz="2400" b="1" dirty="0">
              <a:latin typeface="Aharoni" panose="02010803020104030203" pitchFamily="2" charset="-79"/>
              <a:cs typeface="Aharoni" panose="02010803020104030203" pitchFamily="2" charset="-79"/>
            </a:endParaRPr>
          </a:p>
          <a:p>
            <a:pPr marL="571500" indent="-571500" algn="l">
              <a:buFont typeface="Arial" panose="020B0604020202020204" pitchFamily="34" charset="0"/>
              <a:buChar char="•"/>
            </a:pPr>
            <a:r>
              <a:rPr lang="en-ZA" sz="3600" b="1" dirty="0">
                <a:latin typeface="Aharoni" panose="02010803020104030203" pitchFamily="2" charset="-79"/>
                <a:cs typeface="Aharoni" panose="02010803020104030203" pitchFamily="2" charset="-79"/>
              </a:rPr>
              <a:t>Is improvement necessary?</a:t>
            </a:r>
          </a:p>
        </p:txBody>
      </p:sp>
    </p:spTree>
    <p:extLst>
      <p:ext uri="{BB962C8B-B14F-4D97-AF65-F5344CB8AC3E}">
        <p14:creationId xmlns:p14="http://schemas.microsoft.com/office/powerpoint/2010/main" val="708341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614" y="326695"/>
            <a:ext cx="9049871" cy="783771"/>
          </a:xfrm>
        </p:spPr>
        <p:txBody>
          <a:bodyPr/>
          <a:lstStyle/>
          <a:p>
            <a:r>
              <a:rPr lang="en-ZA" sz="4000" b="1" dirty="0">
                <a:solidFill>
                  <a:srgbClr val="FF0000"/>
                </a:solidFill>
                <a:latin typeface="Aharoni" panose="02010803020104030203" pitchFamily="2" charset="-79"/>
                <a:cs typeface="Aharoni" panose="02010803020104030203" pitchFamily="2" charset="-79"/>
              </a:rPr>
              <a:t>WATER USE</a:t>
            </a:r>
            <a:endParaRPr lang="en-GB" sz="4000" b="1" dirty="0">
              <a:solidFill>
                <a:srgbClr val="FF0000"/>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1487054" y="1297085"/>
            <a:ext cx="7498684" cy="4893647"/>
          </a:xfrm>
          <a:solidFill>
            <a:schemeClr val="bg1"/>
          </a:solidFill>
        </p:spPr>
        <p:txBody>
          <a:bodyPr wrap="square" rtlCol="0">
            <a:spAutoFit/>
          </a:bodyPr>
          <a:lstStyle/>
          <a:p>
            <a:pPr marL="457200" indent="-457200" defTabSz="914400" eaLnBrk="1" hangingPunct="1">
              <a:buFont typeface="Wingdings" panose="05000000000000000000" pitchFamily="2" charset="2"/>
              <a:buChar char="Ø"/>
            </a:pPr>
            <a:r>
              <a:rPr lang="en-ZA" sz="2400" b="1" dirty="0">
                <a:solidFill>
                  <a:schemeClr val="tx1">
                    <a:lumMod val="95000"/>
                    <a:lumOff val="5000"/>
                  </a:schemeClr>
                </a:solidFill>
                <a:latin typeface="Futura Md BT" panose="020B0602020204020303" pitchFamily="34" charset="0"/>
                <a:ea typeface="+mn-ea"/>
                <a:cs typeface="Aharoni" panose="02010803020104030203" pitchFamily="2" charset="-79"/>
              </a:rPr>
              <a:t>Afforestation: 2.6% of catchment (mostly middle to upper </a:t>
            </a:r>
            <a:r>
              <a:rPr lang="en-ZA" sz="2400" b="1" dirty="0" err="1">
                <a:solidFill>
                  <a:schemeClr val="tx1">
                    <a:lumMod val="95000"/>
                    <a:lumOff val="5000"/>
                  </a:schemeClr>
                </a:solidFill>
                <a:latin typeface="Futura Md BT" panose="020B0602020204020303" pitchFamily="34" charset="0"/>
                <a:ea typeface="+mn-ea"/>
                <a:cs typeface="Aharoni" panose="02010803020104030203" pitchFamily="2" charset="-79"/>
              </a:rPr>
              <a:t>Tsitsa</a:t>
            </a:r>
            <a:r>
              <a:rPr lang="en-ZA" sz="2400" b="1" dirty="0">
                <a:solidFill>
                  <a:schemeClr val="tx1">
                    <a:lumMod val="95000"/>
                    <a:lumOff val="5000"/>
                  </a:schemeClr>
                </a:solidFill>
                <a:latin typeface="Futura Md BT" panose="020B0602020204020303" pitchFamily="34" charset="0"/>
                <a:ea typeface="+mn-ea"/>
                <a:cs typeface="Aharoni" panose="02010803020104030203" pitchFamily="2" charset="-79"/>
              </a:rPr>
              <a:t>)</a:t>
            </a:r>
          </a:p>
          <a:p>
            <a:pPr marL="457200" indent="-457200" defTabSz="914400" eaLnBrk="1" hangingPunct="1">
              <a:buFont typeface="Wingdings" panose="05000000000000000000" pitchFamily="2" charset="2"/>
              <a:buChar char="Ø"/>
            </a:pPr>
            <a:r>
              <a:rPr lang="en-ZA" sz="2400" b="1" dirty="0">
                <a:solidFill>
                  <a:schemeClr val="tx1">
                    <a:lumMod val="95000"/>
                    <a:lumOff val="5000"/>
                  </a:schemeClr>
                </a:solidFill>
                <a:latin typeface="Futura Md BT" panose="020B0602020204020303" pitchFamily="34" charset="0"/>
                <a:ea typeface="+mn-ea"/>
                <a:cs typeface="Aharoni" panose="02010803020104030203" pitchFamily="2" charset="-79"/>
              </a:rPr>
              <a:t>Irrigation: 0.7% (Mostly in parts of </a:t>
            </a:r>
            <a:r>
              <a:rPr lang="en-ZA" sz="2400" b="1" dirty="0" err="1">
                <a:solidFill>
                  <a:schemeClr val="tx1">
                    <a:lumMod val="95000"/>
                    <a:lumOff val="5000"/>
                  </a:schemeClr>
                </a:solidFill>
                <a:latin typeface="Futura Md BT" panose="020B0602020204020303" pitchFamily="34" charset="0"/>
                <a:ea typeface="+mn-ea"/>
                <a:cs typeface="Aharoni" panose="02010803020104030203" pitchFamily="2" charset="-79"/>
              </a:rPr>
              <a:t>Mzimvubu</a:t>
            </a:r>
            <a:r>
              <a:rPr lang="en-ZA" sz="2400" b="1" dirty="0">
                <a:solidFill>
                  <a:schemeClr val="tx1">
                    <a:lumMod val="95000"/>
                    <a:lumOff val="5000"/>
                  </a:schemeClr>
                </a:solidFill>
                <a:latin typeface="Futura Md BT" panose="020B0602020204020303" pitchFamily="34" charset="0"/>
                <a:ea typeface="+mn-ea"/>
                <a:cs typeface="Aharoni" panose="02010803020104030203" pitchFamily="2" charset="-79"/>
              </a:rPr>
              <a:t>, </a:t>
            </a:r>
            <a:r>
              <a:rPr lang="en-ZA" sz="2400" b="1" dirty="0" err="1">
                <a:solidFill>
                  <a:schemeClr val="tx1">
                    <a:lumMod val="95000"/>
                    <a:lumOff val="5000"/>
                  </a:schemeClr>
                </a:solidFill>
                <a:latin typeface="Futura Md BT" panose="020B0602020204020303" pitchFamily="34" charset="0"/>
                <a:ea typeface="+mn-ea"/>
                <a:cs typeface="Aharoni" panose="02010803020104030203" pitchFamily="2" charset="-79"/>
              </a:rPr>
              <a:t>Mzintlava</a:t>
            </a:r>
            <a:r>
              <a:rPr lang="en-ZA" sz="2400" b="1" dirty="0">
                <a:solidFill>
                  <a:schemeClr val="tx1">
                    <a:lumMod val="95000"/>
                    <a:lumOff val="5000"/>
                  </a:schemeClr>
                </a:solidFill>
                <a:latin typeface="Futura Md BT" panose="020B0602020204020303" pitchFamily="34" charset="0"/>
                <a:ea typeface="+mn-ea"/>
                <a:cs typeface="Aharoni" panose="02010803020104030203" pitchFamily="2" charset="-79"/>
              </a:rPr>
              <a:t> and </a:t>
            </a:r>
            <a:r>
              <a:rPr lang="en-ZA" sz="2400" b="1" dirty="0" err="1">
                <a:solidFill>
                  <a:schemeClr val="tx1">
                    <a:lumMod val="95000"/>
                    <a:lumOff val="5000"/>
                  </a:schemeClr>
                </a:solidFill>
                <a:latin typeface="Futura Md BT" panose="020B0602020204020303" pitchFamily="34" charset="0"/>
                <a:ea typeface="+mn-ea"/>
                <a:cs typeface="Aharoni" panose="02010803020104030203" pitchFamily="2" charset="-79"/>
              </a:rPr>
              <a:t>Tsitsa</a:t>
            </a:r>
            <a:r>
              <a:rPr lang="en-ZA" sz="2400" b="1" dirty="0">
                <a:solidFill>
                  <a:schemeClr val="tx1">
                    <a:lumMod val="95000"/>
                    <a:lumOff val="5000"/>
                  </a:schemeClr>
                </a:solidFill>
                <a:latin typeface="Futura Md BT" panose="020B0602020204020303" pitchFamily="34" charset="0"/>
                <a:ea typeface="+mn-ea"/>
                <a:cs typeface="Aharoni" panose="02010803020104030203" pitchFamily="2" charset="-79"/>
              </a:rPr>
              <a:t>)</a:t>
            </a:r>
          </a:p>
          <a:p>
            <a:pPr marL="457200" indent="-457200" defTabSz="914400" eaLnBrk="1" hangingPunct="1">
              <a:buFont typeface="Wingdings" panose="05000000000000000000" pitchFamily="2" charset="2"/>
              <a:buChar char="Ø"/>
            </a:pPr>
            <a:r>
              <a:rPr lang="en-ZA" sz="2400" b="1" dirty="0">
                <a:solidFill>
                  <a:schemeClr val="tx1">
                    <a:lumMod val="95000"/>
                    <a:lumOff val="5000"/>
                  </a:schemeClr>
                </a:solidFill>
                <a:latin typeface="Futura Md BT" panose="020B0602020204020303" pitchFamily="34" charset="0"/>
                <a:ea typeface="+mn-ea"/>
                <a:cs typeface="Aharoni" panose="02010803020104030203" pitchFamily="2" charset="-79"/>
              </a:rPr>
              <a:t>Alien invasive plants: 1.7% (not representative of riparian zones – will be higher)</a:t>
            </a:r>
          </a:p>
          <a:p>
            <a:pPr marL="457200" indent="-457200" defTabSz="914400" eaLnBrk="1" hangingPunct="1">
              <a:buFont typeface="Wingdings" panose="05000000000000000000" pitchFamily="2" charset="2"/>
              <a:buChar char="Ø"/>
            </a:pPr>
            <a:r>
              <a:rPr lang="en-ZA" sz="2400" b="1" dirty="0">
                <a:solidFill>
                  <a:schemeClr val="tx1">
                    <a:lumMod val="95000"/>
                    <a:lumOff val="5000"/>
                  </a:schemeClr>
                </a:solidFill>
                <a:latin typeface="Futura Md BT" panose="020B0602020204020303" pitchFamily="34" charset="0"/>
                <a:ea typeface="+mn-ea"/>
                <a:cs typeface="Aharoni" panose="02010803020104030203" pitchFamily="2" charset="-79"/>
              </a:rPr>
              <a:t>Water use (municipal and farm dams, abstractions etc.):  Present day flows are 95% of natural </a:t>
            </a:r>
          </a:p>
          <a:p>
            <a:pPr marL="0" indent="0" defTabSz="914400" eaLnBrk="1" hangingPunct="1">
              <a:buNone/>
            </a:pPr>
            <a:endParaRPr lang="en-ZA" sz="1600" b="1" dirty="0">
              <a:solidFill>
                <a:schemeClr val="tx1">
                  <a:lumMod val="95000"/>
                  <a:lumOff val="5000"/>
                </a:schemeClr>
              </a:solidFill>
              <a:latin typeface="Futura Md BT" panose="020B0602020204020303" pitchFamily="34" charset="0"/>
              <a:ea typeface="+mn-ea"/>
              <a:cs typeface="Aharoni" panose="02010803020104030203" pitchFamily="2" charset="-79"/>
            </a:endParaRPr>
          </a:p>
          <a:p>
            <a:pPr marL="0" indent="0" defTabSz="914400" eaLnBrk="1" hangingPunct="1">
              <a:buNone/>
            </a:pPr>
            <a:r>
              <a:rPr lang="en-ZA" sz="2400" b="1" dirty="0">
                <a:solidFill>
                  <a:schemeClr val="tx1">
                    <a:lumMod val="95000"/>
                    <a:lumOff val="5000"/>
                  </a:schemeClr>
                </a:solidFill>
                <a:latin typeface="Futura Md BT" panose="020B0602020204020303" pitchFamily="34" charset="0"/>
                <a:ea typeface="+mn-ea"/>
                <a:cs typeface="Aharoni" panose="02010803020104030203" pitchFamily="2" charset="-79"/>
              </a:rPr>
              <a:t>NOTE: Catchments with no stress in terms of water balance – no improvement necessary</a:t>
            </a:r>
          </a:p>
        </p:txBody>
      </p:sp>
    </p:spTree>
    <p:extLst>
      <p:ext uri="{BB962C8B-B14F-4D97-AF65-F5344CB8AC3E}">
        <p14:creationId xmlns:p14="http://schemas.microsoft.com/office/powerpoint/2010/main" val="4192248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56633" y="456308"/>
            <a:ext cx="7337091" cy="5245100"/>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3" name="Rectangle 2"/>
          <p:cNvSpPr txBox="1">
            <a:spLocks noChangeArrowheads="1"/>
          </p:cNvSpPr>
          <p:nvPr/>
        </p:nvSpPr>
        <p:spPr>
          <a:xfrm>
            <a:off x="1717456" y="701835"/>
            <a:ext cx="7215447"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rgbClr val="FF0000"/>
                </a:solidFill>
                <a:latin typeface="Aharoni" panose="02010803020104030203" pitchFamily="2" charset="-79"/>
                <a:cs typeface="Aharoni" panose="02010803020104030203" pitchFamily="2" charset="-79"/>
              </a:rPr>
              <a:t>ECOLOGY</a:t>
            </a:r>
          </a:p>
          <a:p>
            <a:pPr algn="l"/>
            <a:endParaRPr lang="en-ZA" sz="2000" b="1" dirty="0">
              <a:latin typeface="Aharoni" panose="02010803020104030203" pitchFamily="2" charset="-79"/>
              <a:cs typeface="Aharoni" panose="02010803020104030203" pitchFamily="2" charset="-79"/>
            </a:endParaRPr>
          </a:p>
          <a:p>
            <a:pPr marL="571500" indent="-571500" algn="l">
              <a:buFont typeface="Arial" panose="020B0604020202020204" pitchFamily="34" charset="0"/>
              <a:buChar char="•"/>
            </a:pPr>
            <a:r>
              <a:rPr lang="en-ZA" sz="3600" b="1" dirty="0">
                <a:latin typeface="Aharoni" panose="02010803020104030203" pitchFamily="2" charset="-79"/>
                <a:cs typeface="Aharoni" panose="02010803020104030203" pitchFamily="2" charset="-79"/>
              </a:rPr>
              <a:t>What is happening today?</a:t>
            </a:r>
          </a:p>
          <a:p>
            <a:pPr algn="l"/>
            <a:r>
              <a:rPr lang="en-ZA" sz="3600" b="1" dirty="0">
                <a:latin typeface="Aharoni" panose="02010803020104030203" pitchFamily="2" charset="-79"/>
                <a:cs typeface="Aharoni" panose="02010803020104030203" pitchFamily="2" charset="-79"/>
              </a:rPr>
              <a:t>	(Status quo)</a:t>
            </a:r>
          </a:p>
          <a:p>
            <a:pPr algn="l"/>
            <a:endParaRPr lang="en-ZA" sz="3600" b="1" dirty="0">
              <a:latin typeface="Aharoni" panose="02010803020104030203" pitchFamily="2" charset="-79"/>
              <a:cs typeface="Aharoni" panose="02010803020104030203" pitchFamily="2" charset="-79"/>
            </a:endParaRPr>
          </a:p>
          <a:p>
            <a:pPr marL="571500" indent="-571500" algn="l">
              <a:buFont typeface="Arial" panose="020B0604020202020204" pitchFamily="34" charset="0"/>
              <a:buChar char="•"/>
            </a:pPr>
            <a:r>
              <a:rPr lang="en-ZA" sz="3600" b="1" dirty="0">
                <a:latin typeface="Aharoni" panose="02010803020104030203" pitchFamily="2" charset="-79"/>
                <a:cs typeface="Aharoni" panose="02010803020104030203" pitchFamily="2" charset="-79"/>
              </a:rPr>
              <a:t>Is improvement necessary?</a:t>
            </a:r>
          </a:p>
          <a:p>
            <a:pPr algn="l"/>
            <a:r>
              <a:rPr lang="en-ZA" sz="3600" b="1" dirty="0">
                <a:latin typeface="Aharoni" panose="02010803020104030203" pitchFamily="2" charset="-79"/>
                <a:cs typeface="Aharoni" panose="02010803020104030203" pitchFamily="2" charset="-79"/>
              </a:rPr>
              <a:t>		- Rivers</a:t>
            </a:r>
          </a:p>
          <a:p>
            <a:pPr algn="l"/>
            <a:r>
              <a:rPr lang="en-ZA" sz="3600" b="1" dirty="0">
                <a:latin typeface="Aharoni" panose="02010803020104030203" pitchFamily="2" charset="-79"/>
                <a:cs typeface="Aharoni" panose="02010803020104030203" pitchFamily="2" charset="-79"/>
              </a:rPr>
              <a:t>		- Estuaries</a:t>
            </a:r>
          </a:p>
          <a:p>
            <a:pPr algn="l"/>
            <a:r>
              <a:rPr lang="en-ZA" sz="3600" b="1" dirty="0">
                <a:latin typeface="Aharoni" panose="02010803020104030203" pitchFamily="2" charset="-79"/>
                <a:cs typeface="Aharoni" panose="02010803020104030203" pitchFamily="2" charset="-79"/>
              </a:rPr>
              <a:t>		- Wetlands</a:t>
            </a:r>
          </a:p>
        </p:txBody>
      </p:sp>
    </p:spTree>
    <p:extLst>
      <p:ext uri="{BB962C8B-B14F-4D97-AF65-F5344CB8AC3E}">
        <p14:creationId xmlns:p14="http://schemas.microsoft.com/office/powerpoint/2010/main" val="741759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on a lush green hillside&#10;&#10;Description generated with high confidence">
            <a:extLst>
              <a:ext uri="{FF2B5EF4-FFF2-40B4-BE49-F238E27FC236}">
                <a16:creationId xmlns:a16="http://schemas.microsoft.com/office/drawing/2014/main" xmlns="" id="{B81EAA37-88A6-49CF-A856-CA6C8AB1E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8" y="27725"/>
            <a:ext cx="9108832" cy="6831624"/>
          </a:xfrm>
          <a:prstGeom prst="rect">
            <a:avLst/>
          </a:prstGeom>
        </p:spPr>
      </p:pic>
      <p:sp>
        <p:nvSpPr>
          <p:cNvPr id="4" name="Rounded Rectangle 3"/>
          <p:cNvSpPr/>
          <p:nvPr/>
        </p:nvSpPr>
        <p:spPr>
          <a:xfrm>
            <a:off x="366398" y="1060822"/>
            <a:ext cx="4097215" cy="2075744"/>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16</a:t>
            </a:fld>
            <a:endParaRPr lang="en-US" altLang="en-US" dirty="0">
              <a:solidFill>
                <a:prstClr val="black"/>
              </a:solidFill>
              <a:ea typeface="ＭＳ Ｐゴシック" pitchFamily="34" charset="-128"/>
            </a:endParaRPr>
          </a:p>
        </p:txBody>
      </p:sp>
      <p:sp>
        <p:nvSpPr>
          <p:cNvPr id="3" name="Rectangle 2"/>
          <p:cNvSpPr txBox="1">
            <a:spLocks noChangeArrowheads="1"/>
          </p:cNvSpPr>
          <p:nvPr/>
        </p:nvSpPr>
        <p:spPr>
          <a:xfrm>
            <a:off x="-1192717" y="-87490"/>
            <a:ext cx="7215447"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endParaRPr lang="en-ZA" sz="4000" b="1" dirty="0">
              <a:latin typeface="Aharoni" panose="02010803020104030203" pitchFamily="2" charset="-79"/>
              <a:cs typeface="Aharoni" panose="02010803020104030203" pitchFamily="2" charset="-79"/>
            </a:endParaRPr>
          </a:p>
          <a:p>
            <a:endParaRPr lang="en-ZA" sz="4000" b="1" dirty="0">
              <a:latin typeface="Aharoni" panose="02010803020104030203" pitchFamily="2" charset="-79"/>
              <a:cs typeface="Aharoni" panose="02010803020104030203" pitchFamily="2" charset="-79"/>
            </a:endParaRPr>
          </a:p>
          <a:p>
            <a:r>
              <a:rPr lang="en-ZA" sz="4000" b="1" dirty="0">
                <a:latin typeface="Aharoni" panose="02010803020104030203" pitchFamily="2" charset="-79"/>
                <a:cs typeface="Aharoni" panose="02010803020104030203" pitchFamily="2" charset="-79"/>
              </a:rPr>
              <a:t>Rivers</a:t>
            </a:r>
          </a:p>
          <a:p>
            <a:r>
              <a:rPr lang="en-ZA" sz="4000" b="1" dirty="0">
                <a:solidFill>
                  <a:schemeClr val="bg1">
                    <a:lumMod val="75000"/>
                  </a:schemeClr>
                </a:solidFill>
                <a:latin typeface="Aharoni" panose="02010803020104030203" pitchFamily="2" charset="-79"/>
                <a:cs typeface="Aharoni" panose="02010803020104030203" pitchFamily="2" charset="-79"/>
              </a:rPr>
              <a:t>Wetlands</a:t>
            </a:r>
          </a:p>
          <a:p>
            <a:r>
              <a:rPr lang="en-ZA" sz="4000" b="1" dirty="0">
                <a:solidFill>
                  <a:schemeClr val="bg1">
                    <a:lumMod val="75000"/>
                  </a:schemeClr>
                </a:solidFill>
                <a:latin typeface="Aharoni" panose="02010803020104030203" pitchFamily="2" charset="-79"/>
                <a:cs typeface="Aharoni" panose="02010803020104030203" pitchFamily="2" charset="-79"/>
              </a:rPr>
              <a:t>Estuaries</a:t>
            </a:r>
          </a:p>
        </p:txBody>
      </p:sp>
    </p:spTree>
    <p:extLst>
      <p:ext uri="{BB962C8B-B14F-4D97-AF65-F5344CB8AC3E}">
        <p14:creationId xmlns:p14="http://schemas.microsoft.com/office/powerpoint/2010/main" val="4083769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27987084-92D7-458D-95B5-1047CFB47103}"/>
              </a:ext>
            </a:extLst>
          </p:cNvPr>
          <p:cNvSpPr/>
          <p:nvPr/>
        </p:nvSpPr>
        <p:spPr>
          <a:xfrm>
            <a:off x="0" y="0"/>
            <a:ext cx="9144000" cy="652866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3" name="Picture 2">
            <a:extLst>
              <a:ext uri="{FF2B5EF4-FFF2-40B4-BE49-F238E27FC236}">
                <a16:creationId xmlns:a16="http://schemas.microsoft.com/office/drawing/2014/main" xmlns="" id="{E7003518-F989-4872-A324-D7C6420167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2672" y="621236"/>
            <a:ext cx="3891239" cy="5907425"/>
          </a:xfrm>
          <a:prstGeom prst="rect">
            <a:avLst/>
          </a:prstGeom>
        </p:spPr>
      </p:pic>
      <p:sp>
        <p:nvSpPr>
          <p:cNvPr id="21" name="TextBox 20"/>
          <p:cNvSpPr txBox="1"/>
          <p:nvPr/>
        </p:nvSpPr>
        <p:spPr>
          <a:xfrm>
            <a:off x="-155104" y="104206"/>
            <a:ext cx="3259214" cy="523220"/>
          </a:xfrm>
          <a:prstGeom prst="rect">
            <a:avLst/>
          </a:prstGeom>
          <a:noFill/>
        </p:spPr>
        <p:txBody>
          <a:bodyPr wrap="square" rtlCol="0">
            <a:spAutoFit/>
          </a:bodyPr>
          <a:lstStyle>
            <a:defPPr>
              <a:defRPr lang="en-US"/>
            </a:defPPr>
            <a:lvl1pPr>
              <a:defRPr b="1">
                <a:latin typeface="Futura Md BT"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2800" b="1" i="0" u="none" strike="noStrike" kern="0" cap="none" spc="0" normalizeH="0" baseline="0" noProof="0" dirty="0" err="1">
                <a:ln>
                  <a:noFill/>
                </a:ln>
                <a:solidFill>
                  <a:prstClr val="black"/>
                </a:solidFill>
                <a:effectLst/>
                <a:uLnTx/>
                <a:uFillTx/>
                <a:latin typeface="Futura Md BT" pitchFamily="34" charset="0"/>
                <a:cs typeface="+mn-cs"/>
              </a:rPr>
              <a:t>T31</a:t>
            </a:r>
            <a:r>
              <a:rPr kumimoji="0" lang="en-ZA" sz="2800" b="1" i="0" u="none" strike="noStrike" kern="0" cap="none" spc="0" normalizeH="0" baseline="0" noProof="0" dirty="0">
                <a:ln>
                  <a:noFill/>
                </a:ln>
                <a:solidFill>
                  <a:prstClr val="black"/>
                </a:solidFill>
                <a:effectLst/>
                <a:uLnTx/>
                <a:uFillTx/>
                <a:latin typeface="Futura Md BT" pitchFamily="34" charset="0"/>
                <a:cs typeface="+mn-cs"/>
              </a:rPr>
              <a:t>: </a:t>
            </a:r>
            <a:r>
              <a:rPr kumimoji="0" lang="en-ZA" sz="2800" b="1" i="0" u="none" strike="noStrike" kern="0" cap="none" spc="0" normalizeH="0" baseline="0" noProof="0" dirty="0" err="1">
                <a:ln>
                  <a:noFill/>
                </a:ln>
                <a:solidFill>
                  <a:prstClr val="black"/>
                </a:solidFill>
                <a:effectLst/>
                <a:uLnTx/>
                <a:uFillTx/>
                <a:latin typeface="Futura Md BT" pitchFamily="34" charset="0"/>
                <a:cs typeface="+mn-cs"/>
              </a:rPr>
              <a:t>Mzimvubu</a:t>
            </a:r>
            <a:endParaRPr kumimoji="0" lang="en-ZA" sz="2800" b="1" i="0" u="none" strike="noStrike" kern="0" cap="none" spc="0" normalizeH="0" baseline="0" noProof="0" dirty="0">
              <a:ln>
                <a:noFill/>
              </a:ln>
              <a:solidFill>
                <a:prstClr val="black"/>
              </a:solidFill>
              <a:effectLst/>
              <a:uLnTx/>
              <a:uFillTx/>
              <a:latin typeface="Futura Md BT" pitchFamily="34" charset="0"/>
              <a:cs typeface="+mn-cs"/>
            </a:endParaRPr>
          </a:p>
        </p:txBody>
      </p:sp>
      <p:sp>
        <p:nvSpPr>
          <p:cNvPr id="24" name="Rounded Rectangular Callout 23"/>
          <p:cNvSpPr/>
          <p:nvPr/>
        </p:nvSpPr>
        <p:spPr>
          <a:xfrm>
            <a:off x="6035353" y="434681"/>
            <a:ext cx="3049380" cy="1284051"/>
          </a:xfrm>
          <a:prstGeom prst="wedgeRoundRectCallout">
            <a:avLst>
              <a:gd name="adj1" fmla="val -90137"/>
              <a:gd name="adj2" fmla="val 29955"/>
              <a:gd name="adj3" fmla="val 16667"/>
            </a:avLst>
          </a:prstGeom>
          <a:solidFill>
            <a:srgbClr val="FFDEB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a:solidFill>
                  <a:prstClr val="black"/>
                </a:solidFill>
                <a:latin typeface="Futura Bk BT" pitchFamily="34" charset="0"/>
                <a:cs typeface="Arial" charset="0"/>
              </a:rPr>
              <a:t>Mostly good to moderate condition: </a:t>
            </a:r>
            <a:r>
              <a:rPr lang="en-ZA" sz="2000" kern="0" dirty="0">
                <a:solidFill>
                  <a:prstClr val="black"/>
                </a:solidFill>
                <a:latin typeface="Futura Bk BT" pitchFamily="34" charset="0"/>
                <a:cs typeface="Arial" charset="0"/>
              </a:rPr>
              <a:t>farming, grazing, erosion, alien veg. </a:t>
            </a:r>
            <a:endParaRPr lang="en-ZA" sz="2000" dirty="0"/>
          </a:p>
        </p:txBody>
      </p:sp>
      <p:sp>
        <p:nvSpPr>
          <p:cNvPr id="25" name="Rounded Rectangular Callout 24"/>
          <p:cNvSpPr/>
          <p:nvPr/>
        </p:nvSpPr>
        <p:spPr>
          <a:xfrm>
            <a:off x="5894514" y="3089261"/>
            <a:ext cx="2778528" cy="1413519"/>
          </a:xfrm>
          <a:prstGeom prst="wedgeRoundRectCallout">
            <a:avLst>
              <a:gd name="adj1" fmla="val -93170"/>
              <a:gd name="adj2" fmla="val -12979"/>
              <a:gd name="adj3" fmla="val 16667"/>
            </a:avLst>
          </a:prstGeom>
          <a:solidFill>
            <a:srgbClr val="FFDEB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a:solidFill>
                  <a:prstClr val="black"/>
                </a:solidFill>
                <a:latin typeface="Futura Bk BT" pitchFamily="34" charset="0"/>
                <a:cs typeface="Arial" charset="0"/>
              </a:rPr>
              <a:t>Mostly moderate condition: </a:t>
            </a:r>
          </a:p>
          <a:p>
            <a:pPr lvl="0" fontAlgn="auto">
              <a:spcBef>
                <a:spcPts val="0"/>
              </a:spcBef>
              <a:spcAft>
                <a:spcPts val="0"/>
              </a:spcAft>
              <a:defRPr/>
            </a:pPr>
            <a:r>
              <a:rPr lang="en-ZA" sz="2000" kern="0" dirty="0">
                <a:solidFill>
                  <a:prstClr val="black"/>
                </a:solidFill>
                <a:latin typeface="Futura Bk BT" pitchFamily="34" charset="0"/>
                <a:cs typeface="Arial" charset="0"/>
              </a:rPr>
              <a:t>Formal farming (irrigation, grazing)</a:t>
            </a:r>
            <a:endParaRPr lang="en-ZA" kern="0" dirty="0">
              <a:solidFill>
                <a:prstClr val="black"/>
              </a:solidFill>
              <a:latin typeface="Futura Bk BT" pitchFamily="34" charset="0"/>
              <a:cs typeface="Arial" charset="0"/>
            </a:endParaRPr>
          </a:p>
        </p:txBody>
      </p:sp>
      <p:sp>
        <p:nvSpPr>
          <p:cNvPr id="26" name="Rounded Rectangular Callout 25"/>
          <p:cNvSpPr/>
          <p:nvPr/>
        </p:nvSpPr>
        <p:spPr>
          <a:xfrm>
            <a:off x="95440" y="3907302"/>
            <a:ext cx="2552104" cy="1587565"/>
          </a:xfrm>
          <a:prstGeom prst="wedgeRoundRectCallout">
            <a:avLst>
              <a:gd name="adj1" fmla="val 87318"/>
              <a:gd name="adj2" fmla="val -2209"/>
              <a:gd name="adj3" fmla="val 16667"/>
            </a:avLst>
          </a:prstGeom>
          <a:solidFill>
            <a:srgbClr val="FFDEBD"/>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ZA" sz="2000" b="1" kern="0" dirty="0">
                <a:solidFill>
                  <a:prstClr val="black"/>
                </a:solidFill>
                <a:latin typeface="Futura Bk BT" pitchFamily="34" charset="0"/>
                <a:cs typeface="Arial" charset="0"/>
              </a:rPr>
              <a:t>Mostly good condition:</a:t>
            </a:r>
          </a:p>
          <a:p>
            <a:r>
              <a:rPr lang="en-ZA" sz="2000" kern="0" dirty="0">
                <a:solidFill>
                  <a:prstClr val="black"/>
                </a:solidFill>
                <a:latin typeface="Futura Bk BT" pitchFamily="34" charset="0"/>
                <a:cs typeface="Arial" charset="0"/>
              </a:rPr>
              <a:t>Mountains, agriculture, erosion, grazing</a:t>
            </a:r>
          </a:p>
        </p:txBody>
      </p:sp>
      <p:sp>
        <p:nvSpPr>
          <p:cNvPr id="28" name="TextBox 27"/>
          <p:cNvSpPr txBox="1"/>
          <p:nvPr/>
        </p:nvSpPr>
        <p:spPr>
          <a:xfrm>
            <a:off x="4430919" y="41345"/>
            <a:ext cx="3512819" cy="369332"/>
          </a:xfrm>
          <a:prstGeom prst="rect">
            <a:avLst/>
          </a:prstGeom>
          <a:noFill/>
        </p:spPr>
        <p:txBody>
          <a:bodyPr wrap="square" rtlCol="0">
            <a:spAutoFit/>
          </a:bodyPr>
          <a:lstStyle>
            <a:defPPr>
              <a:defRPr lang="en-US"/>
            </a:defPPr>
            <a:lvl1pPr>
              <a:defRPr b="1">
                <a:latin typeface="Futura Md BT"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1800" b="1" i="0" u="none" strike="noStrike" kern="0" cap="none" spc="0" normalizeH="0" baseline="0" noProof="0" dirty="0">
                <a:ln>
                  <a:noFill/>
                </a:ln>
                <a:solidFill>
                  <a:prstClr val="black"/>
                </a:solidFill>
                <a:effectLst/>
                <a:uLnTx/>
                <a:uFillTx/>
                <a:latin typeface="Futura Md BT" pitchFamily="34" charset="0"/>
                <a:cs typeface="+mn-cs"/>
              </a:rPr>
              <a:t>RIVER ECOLOGY: STATUS QUO</a:t>
            </a:r>
          </a:p>
        </p:txBody>
      </p:sp>
      <p:sp>
        <p:nvSpPr>
          <p:cNvPr id="11" name="TextBox 10"/>
          <p:cNvSpPr txBox="1"/>
          <p:nvPr/>
        </p:nvSpPr>
        <p:spPr>
          <a:xfrm>
            <a:off x="2201762" y="5591340"/>
            <a:ext cx="517259" cy="646331"/>
          </a:xfrm>
          <a:prstGeom prst="rect">
            <a:avLst/>
          </a:prstGeom>
          <a:noFill/>
        </p:spPr>
        <p:txBody>
          <a:bodyPr wrap="square" rtlCol="0">
            <a:spAutoFit/>
          </a:bodyPr>
          <a:lstStyle/>
          <a:p>
            <a:r>
              <a:rPr lang="en-ZA" sz="3600" dirty="0">
                <a:latin typeface="Futura Md BT" panose="020B0602020204020303" pitchFamily="34" charset="0"/>
              </a:rPr>
              <a:t>&amp;</a:t>
            </a: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798544" y="487477"/>
            <a:ext cx="1317616" cy="852372"/>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0732" y="433404"/>
            <a:ext cx="1335945" cy="870300"/>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16420" y="5555860"/>
            <a:ext cx="1108802" cy="717290"/>
          </a:xfrm>
          <a:prstGeom prst="rect">
            <a:avLst/>
          </a:prstGeom>
        </p:spPr>
      </p:pic>
      <p:sp>
        <p:nvSpPr>
          <p:cNvPr id="8" name="Freeform: Shape 7">
            <a:extLst>
              <a:ext uri="{FF2B5EF4-FFF2-40B4-BE49-F238E27FC236}">
                <a16:creationId xmlns:a16="http://schemas.microsoft.com/office/drawing/2014/main" xmlns="" id="{36457839-F135-4B59-9715-59CEA477EF36}"/>
              </a:ext>
            </a:extLst>
          </p:cNvPr>
          <p:cNvSpPr/>
          <p:nvPr/>
        </p:nvSpPr>
        <p:spPr>
          <a:xfrm>
            <a:off x="2800350" y="2116666"/>
            <a:ext cx="3621617" cy="594784"/>
          </a:xfrm>
          <a:custGeom>
            <a:avLst/>
            <a:gdLst>
              <a:gd name="connsiteX0" fmla="*/ 0 w 3562350"/>
              <a:gd name="connsiteY0" fmla="*/ 567540 h 567540"/>
              <a:gd name="connsiteX1" fmla="*/ 425450 w 3562350"/>
              <a:gd name="connsiteY1" fmla="*/ 402440 h 567540"/>
              <a:gd name="connsiteX2" fmla="*/ 1168400 w 3562350"/>
              <a:gd name="connsiteY2" fmla="*/ 110340 h 567540"/>
              <a:gd name="connsiteX3" fmla="*/ 1174750 w 3562350"/>
              <a:gd name="connsiteY3" fmla="*/ 103990 h 567540"/>
              <a:gd name="connsiteX4" fmla="*/ 1714500 w 3562350"/>
              <a:gd name="connsiteY4" fmla="*/ 8740 h 567540"/>
              <a:gd name="connsiteX5" fmla="*/ 2216150 w 3562350"/>
              <a:gd name="connsiteY5" fmla="*/ 15090 h 567540"/>
              <a:gd name="connsiteX6" fmla="*/ 2774950 w 3562350"/>
              <a:gd name="connsiteY6" fmla="*/ 103990 h 567540"/>
              <a:gd name="connsiteX7" fmla="*/ 3562350 w 3562350"/>
              <a:gd name="connsiteY7" fmla="*/ 218290 h 567540"/>
              <a:gd name="connsiteX0" fmla="*/ 0 w 3621617"/>
              <a:gd name="connsiteY0" fmla="*/ 594784 h 594784"/>
              <a:gd name="connsiteX1" fmla="*/ 425450 w 3621617"/>
              <a:gd name="connsiteY1" fmla="*/ 429684 h 594784"/>
              <a:gd name="connsiteX2" fmla="*/ 1168400 w 3621617"/>
              <a:gd name="connsiteY2" fmla="*/ 137584 h 594784"/>
              <a:gd name="connsiteX3" fmla="*/ 1174750 w 3621617"/>
              <a:gd name="connsiteY3" fmla="*/ 131234 h 594784"/>
              <a:gd name="connsiteX4" fmla="*/ 1714500 w 3621617"/>
              <a:gd name="connsiteY4" fmla="*/ 35984 h 594784"/>
              <a:gd name="connsiteX5" fmla="*/ 2216150 w 3621617"/>
              <a:gd name="connsiteY5" fmla="*/ 42334 h 594784"/>
              <a:gd name="connsiteX6" fmla="*/ 2774950 w 3621617"/>
              <a:gd name="connsiteY6" fmla="*/ 131234 h 594784"/>
              <a:gd name="connsiteX7" fmla="*/ 3621617 w 3621617"/>
              <a:gd name="connsiteY7" fmla="*/ 0 h 59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1617" h="594784">
                <a:moveTo>
                  <a:pt x="0" y="594784"/>
                </a:moveTo>
                <a:lnTo>
                  <a:pt x="425450" y="429684"/>
                </a:lnTo>
                <a:lnTo>
                  <a:pt x="1168400" y="137584"/>
                </a:lnTo>
                <a:cubicBezTo>
                  <a:pt x="1293283" y="87842"/>
                  <a:pt x="1174750" y="131234"/>
                  <a:pt x="1174750" y="131234"/>
                </a:cubicBezTo>
                <a:cubicBezTo>
                  <a:pt x="1265767" y="114301"/>
                  <a:pt x="1540933" y="50801"/>
                  <a:pt x="1714500" y="35984"/>
                </a:cubicBezTo>
                <a:cubicBezTo>
                  <a:pt x="1888067" y="21167"/>
                  <a:pt x="2039408" y="26459"/>
                  <a:pt x="2216150" y="42334"/>
                </a:cubicBezTo>
                <a:cubicBezTo>
                  <a:pt x="2392892" y="58209"/>
                  <a:pt x="2540706" y="138290"/>
                  <a:pt x="2774950" y="131234"/>
                </a:cubicBezTo>
                <a:cubicBezTo>
                  <a:pt x="3009194" y="124178"/>
                  <a:pt x="3339395" y="43745"/>
                  <a:pt x="3621617" y="0"/>
                </a:cubicBezTo>
              </a:path>
            </a:pathLst>
          </a:custGeom>
          <a:ln w="25400">
            <a:solidFill>
              <a:srgbClr val="FF0000"/>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ZA"/>
          </a:p>
        </p:txBody>
      </p:sp>
      <p:sp>
        <p:nvSpPr>
          <p:cNvPr id="9" name="Arrow: Right 8">
            <a:extLst>
              <a:ext uri="{FF2B5EF4-FFF2-40B4-BE49-F238E27FC236}">
                <a16:creationId xmlns:a16="http://schemas.microsoft.com/office/drawing/2014/main" xmlns="" id="{429A3E54-520F-448D-9F34-E7CE8136E704}"/>
              </a:ext>
            </a:extLst>
          </p:cNvPr>
          <p:cNvSpPr/>
          <p:nvPr/>
        </p:nvSpPr>
        <p:spPr>
          <a:xfrm>
            <a:off x="4144836" y="730997"/>
            <a:ext cx="483553"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pic>
        <p:nvPicPr>
          <p:cNvPr id="29" name="Picture 28">
            <a:extLst>
              <a:ext uri="{FF2B5EF4-FFF2-40B4-BE49-F238E27FC236}">
                <a16:creationId xmlns:a16="http://schemas.microsoft.com/office/drawing/2014/main" xmlns="" id="{DBCAA656-1B05-4013-97D4-4765FC65CE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3170" y="3360870"/>
            <a:ext cx="1335945" cy="870300"/>
          </a:xfrm>
          <a:prstGeom prst="rect">
            <a:avLst/>
          </a:prstGeom>
        </p:spPr>
      </p:pic>
      <p:sp>
        <p:nvSpPr>
          <p:cNvPr id="10" name="Freeform: Shape 9">
            <a:extLst>
              <a:ext uri="{FF2B5EF4-FFF2-40B4-BE49-F238E27FC236}">
                <a16:creationId xmlns:a16="http://schemas.microsoft.com/office/drawing/2014/main" xmlns="" id="{02C43E63-6FAD-4AC6-A28B-7FA43D23CFC0}"/>
              </a:ext>
            </a:extLst>
          </p:cNvPr>
          <p:cNvSpPr/>
          <p:nvPr/>
        </p:nvSpPr>
        <p:spPr>
          <a:xfrm>
            <a:off x="2480733" y="3488267"/>
            <a:ext cx="2215191" cy="2667000"/>
          </a:xfrm>
          <a:custGeom>
            <a:avLst/>
            <a:gdLst>
              <a:gd name="connsiteX0" fmla="*/ 0 w 2215191"/>
              <a:gd name="connsiteY0" fmla="*/ 0 h 2667000"/>
              <a:gd name="connsiteX1" fmla="*/ 1439334 w 2215191"/>
              <a:gd name="connsiteY1" fmla="*/ 677333 h 2667000"/>
              <a:gd name="connsiteX2" fmla="*/ 1989667 w 2215191"/>
              <a:gd name="connsiteY2" fmla="*/ 1312333 h 2667000"/>
              <a:gd name="connsiteX3" fmla="*/ 2209800 w 2215191"/>
              <a:gd name="connsiteY3" fmla="*/ 1752600 h 2667000"/>
              <a:gd name="connsiteX4" fmla="*/ 2125134 w 2215191"/>
              <a:gd name="connsiteY4" fmla="*/ 2006600 h 2667000"/>
              <a:gd name="connsiteX5" fmla="*/ 1879600 w 2215191"/>
              <a:gd name="connsiteY5" fmla="*/ 2370666 h 2667000"/>
              <a:gd name="connsiteX6" fmla="*/ 1515534 w 2215191"/>
              <a:gd name="connsiteY6" fmla="*/ 2667000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191" h="2667000">
                <a:moveTo>
                  <a:pt x="0" y="0"/>
                </a:moveTo>
                <a:cubicBezTo>
                  <a:pt x="553861" y="229305"/>
                  <a:pt x="1107723" y="458611"/>
                  <a:pt x="1439334" y="677333"/>
                </a:cubicBezTo>
                <a:cubicBezTo>
                  <a:pt x="1770945" y="896055"/>
                  <a:pt x="1861256" y="1133122"/>
                  <a:pt x="1989667" y="1312333"/>
                </a:cubicBezTo>
                <a:cubicBezTo>
                  <a:pt x="2118078" y="1491544"/>
                  <a:pt x="2187222" y="1636889"/>
                  <a:pt x="2209800" y="1752600"/>
                </a:cubicBezTo>
                <a:cubicBezTo>
                  <a:pt x="2232378" y="1868311"/>
                  <a:pt x="2180167" y="1903589"/>
                  <a:pt x="2125134" y="2006600"/>
                </a:cubicBezTo>
                <a:cubicBezTo>
                  <a:pt x="2070101" y="2109611"/>
                  <a:pt x="1981200" y="2260599"/>
                  <a:pt x="1879600" y="2370666"/>
                </a:cubicBezTo>
                <a:cubicBezTo>
                  <a:pt x="1778000" y="2480733"/>
                  <a:pt x="1646767" y="2573866"/>
                  <a:pt x="1515534" y="2667000"/>
                </a:cubicBezTo>
              </a:path>
            </a:pathLst>
          </a:custGeom>
          <a:ln w="25400">
            <a:solidFill>
              <a:srgbClr val="FF0000"/>
            </a:solidFill>
            <a:prstDash val="dash"/>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solidFill>
                <a:schemeClr val="tx1"/>
              </a:solidFill>
            </a:endParaRPr>
          </a:p>
        </p:txBody>
      </p:sp>
      <p:grpSp>
        <p:nvGrpSpPr>
          <p:cNvPr id="38" name="Group 37">
            <a:extLst>
              <a:ext uri="{FF2B5EF4-FFF2-40B4-BE49-F238E27FC236}">
                <a16:creationId xmlns:a16="http://schemas.microsoft.com/office/drawing/2014/main" xmlns="" id="{0DB19DEC-92D1-4E3A-8100-421E5BDED7D9}"/>
              </a:ext>
            </a:extLst>
          </p:cNvPr>
          <p:cNvGrpSpPr>
            <a:grpSpLocks noChangeAspect="1"/>
          </p:cNvGrpSpPr>
          <p:nvPr/>
        </p:nvGrpSpPr>
        <p:grpSpPr>
          <a:xfrm flipH="1">
            <a:off x="2631227" y="5494867"/>
            <a:ext cx="1319514" cy="846955"/>
            <a:chOff x="3029060" y="2348880"/>
            <a:chExt cx="6282358" cy="4032447"/>
          </a:xfrm>
        </p:grpSpPr>
        <p:pic>
          <p:nvPicPr>
            <p:cNvPr id="39" name="Picture 38">
              <a:extLst>
                <a:ext uri="{FF2B5EF4-FFF2-40B4-BE49-F238E27FC236}">
                  <a16:creationId xmlns:a16="http://schemas.microsoft.com/office/drawing/2014/main" xmlns="" id="{26465CFE-5BE4-4779-863D-12925065FF33}"/>
                </a:ext>
              </a:extLst>
            </p:cNvPr>
            <p:cNvPicPr>
              <a:picLocks noChangeAspect="1"/>
            </p:cNvPicPr>
            <p:nvPr/>
          </p:nvPicPr>
          <p:blipFill>
            <a:blip r:embed="rId6" cstate="print">
              <a:duotone>
                <a:prstClr val="black"/>
                <a:srgbClr val="00FF00">
                  <a:tint val="45000"/>
                  <a:satMod val="400000"/>
                </a:srgbClr>
              </a:duotone>
              <a:extLst>
                <a:ext uri="{28A0092B-C50C-407E-A947-70E740481C1C}">
                  <a14:useLocalDpi xmlns:a14="http://schemas.microsoft.com/office/drawing/2010/main" val="0"/>
                </a:ext>
              </a:extLst>
            </a:blip>
            <a:stretch>
              <a:fillRect/>
            </a:stretch>
          </p:blipFill>
          <p:spPr>
            <a:xfrm flipH="1">
              <a:off x="3029060" y="2348880"/>
              <a:ext cx="6282358" cy="4032447"/>
            </a:xfrm>
            <a:prstGeom prst="rect">
              <a:avLst/>
            </a:prstGeom>
          </p:spPr>
        </p:pic>
        <p:sp>
          <p:nvSpPr>
            <p:cNvPr id="40" name="Freeform: Shape 39">
              <a:extLst>
                <a:ext uri="{FF2B5EF4-FFF2-40B4-BE49-F238E27FC236}">
                  <a16:creationId xmlns:a16="http://schemas.microsoft.com/office/drawing/2014/main" xmlns="" id="{CE9C605D-1090-4BBE-A6A7-46F5D37983A4}"/>
                </a:ext>
              </a:extLst>
            </p:cNvPr>
            <p:cNvSpPr/>
            <p:nvPr/>
          </p:nvSpPr>
          <p:spPr>
            <a:xfrm>
              <a:off x="8058848" y="4010501"/>
              <a:ext cx="1210072" cy="894065"/>
            </a:xfrm>
            <a:custGeom>
              <a:avLst/>
              <a:gdLst>
                <a:gd name="connsiteX0" fmla="*/ 983552 w 1206890"/>
                <a:gd name="connsiteY0" fmla="*/ 7317 h 894065"/>
                <a:gd name="connsiteX1" fmla="*/ 845007 w 1206890"/>
                <a:gd name="connsiteY1" fmla="*/ 7317 h 894065"/>
                <a:gd name="connsiteX2" fmla="*/ 651043 w 1206890"/>
                <a:gd name="connsiteY2" fmla="*/ 90444 h 894065"/>
                <a:gd name="connsiteX3" fmla="*/ 494025 w 1206890"/>
                <a:gd name="connsiteY3" fmla="*/ 201281 h 894065"/>
                <a:gd name="connsiteX4" fmla="*/ 383188 w 1206890"/>
                <a:gd name="connsiteY4" fmla="*/ 349063 h 894065"/>
                <a:gd name="connsiteX5" fmla="*/ 244643 w 1206890"/>
                <a:gd name="connsiteY5" fmla="*/ 543026 h 894065"/>
                <a:gd name="connsiteX6" fmla="*/ 124570 w 1206890"/>
                <a:gd name="connsiteY6" fmla="*/ 718517 h 894065"/>
                <a:gd name="connsiteX7" fmla="*/ 4497 w 1206890"/>
                <a:gd name="connsiteY7" fmla="*/ 894008 h 894065"/>
                <a:gd name="connsiteX8" fmla="*/ 290825 w 1206890"/>
                <a:gd name="connsiteY8" fmla="*/ 736990 h 894065"/>
                <a:gd name="connsiteX9" fmla="*/ 577152 w 1206890"/>
                <a:gd name="connsiteY9" fmla="*/ 663099 h 894065"/>
                <a:gd name="connsiteX10" fmla="*/ 808061 w 1206890"/>
                <a:gd name="connsiteY10" fmla="*/ 616917 h 894065"/>
                <a:gd name="connsiteX11" fmla="*/ 1038970 w 1206890"/>
                <a:gd name="connsiteY11" fmla="*/ 607681 h 894065"/>
                <a:gd name="connsiteX12" fmla="*/ 1159043 w 1206890"/>
                <a:gd name="connsiteY12" fmla="*/ 598444 h 894065"/>
                <a:gd name="connsiteX13" fmla="*/ 1205225 w 1206890"/>
                <a:gd name="connsiteY13" fmla="*/ 561499 h 894065"/>
                <a:gd name="connsiteX14" fmla="*/ 1186752 w 1206890"/>
                <a:gd name="connsiteY14" fmla="*/ 487608 h 894065"/>
                <a:gd name="connsiteX15" fmla="*/ 1094388 w 1206890"/>
                <a:gd name="connsiteY15" fmla="*/ 506081 h 894065"/>
                <a:gd name="connsiteX16" fmla="*/ 780352 w 1206890"/>
                <a:gd name="connsiteY16" fmla="*/ 533790 h 894065"/>
                <a:gd name="connsiteX17" fmla="*/ 567916 w 1206890"/>
                <a:gd name="connsiteY17" fmla="*/ 579972 h 894065"/>
                <a:gd name="connsiteX18" fmla="*/ 420134 w 1206890"/>
                <a:gd name="connsiteY18" fmla="*/ 635390 h 894065"/>
                <a:gd name="connsiteX19" fmla="*/ 272352 w 1206890"/>
                <a:gd name="connsiteY19" fmla="*/ 690808 h 894065"/>
                <a:gd name="connsiteX20" fmla="*/ 475552 w 1206890"/>
                <a:gd name="connsiteY20" fmla="*/ 533790 h 894065"/>
                <a:gd name="connsiteX21" fmla="*/ 660279 w 1206890"/>
                <a:gd name="connsiteY21" fmla="*/ 395244 h 894065"/>
                <a:gd name="connsiteX22" fmla="*/ 817297 w 1206890"/>
                <a:gd name="connsiteY22" fmla="*/ 284408 h 894065"/>
                <a:gd name="connsiteX23" fmla="*/ 983552 w 1206890"/>
                <a:gd name="connsiteY23" fmla="*/ 293644 h 894065"/>
                <a:gd name="connsiteX24" fmla="*/ 1131334 w 1206890"/>
                <a:gd name="connsiteY24" fmla="*/ 321354 h 894065"/>
                <a:gd name="connsiteX25" fmla="*/ 1177516 w 1206890"/>
                <a:gd name="connsiteY25" fmla="*/ 210517 h 894065"/>
                <a:gd name="connsiteX26" fmla="*/ 1149807 w 1206890"/>
                <a:gd name="connsiteY26" fmla="*/ 99681 h 894065"/>
                <a:gd name="connsiteX27" fmla="*/ 1075916 w 1206890"/>
                <a:gd name="connsiteY27" fmla="*/ 35026 h 894065"/>
                <a:gd name="connsiteX28" fmla="*/ 983552 w 1206890"/>
                <a:gd name="connsiteY28" fmla="*/ 7317 h 894065"/>
                <a:gd name="connsiteX0" fmla="*/ 983552 w 1210072"/>
                <a:gd name="connsiteY0" fmla="*/ 7317 h 894065"/>
                <a:gd name="connsiteX1" fmla="*/ 845007 w 1210072"/>
                <a:gd name="connsiteY1" fmla="*/ 7317 h 894065"/>
                <a:gd name="connsiteX2" fmla="*/ 651043 w 1210072"/>
                <a:gd name="connsiteY2" fmla="*/ 90444 h 894065"/>
                <a:gd name="connsiteX3" fmla="*/ 494025 w 1210072"/>
                <a:gd name="connsiteY3" fmla="*/ 201281 h 894065"/>
                <a:gd name="connsiteX4" fmla="*/ 383188 w 1210072"/>
                <a:gd name="connsiteY4" fmla="*/ 349063 h 894065"/>
                <a:gd name="connsiteX5" fmla="*/ 244643 w 1210072"/>
                <a:gd name="connsiteY5" fmla="*/ 543026 h 894065"/>
                <a:gd name="connsiteX6" fmla="*/ 124570 w 1210072"/>
                <a:gd name="connsiteY6" fmla="*/ 718517 h 894065"/>
                <a:gd name="connsiteX7" fmla="*/ 4497 w 1210072"/>
                <a:gd name="connsiteY7" fmla="*/ 894008 h 894065"/>
                <a:gd name="connsiteX8" fmla="*/ 290825 w 1210072"/>
                <a:gd name="connsiteY8" fmla="*/ 736990 h 894065"/>
                <a:gd name="connsiteX9" fmla="*/ 577152 w 1210072"/>
                <a:gd name="connsiteY9" fmla="*/ 663099 h 894065"/>
                <a:gd name="connsiteX10" fmla="*/ 808061 w 1210072"/>
                <a:gd name="connsiteY10" fmla="*/ 616917 h 894065"/>
                <a:gd name="connsiteX11" fmla="*/ 1038970 w 1210072"/>
                <a:gd name="connsiteY11" fmla="*/ 607681 h 894065"/>
                <a:gd name="connsiteX12" fmla="*/ 1159043 w 1210072"/>
                <a:gd name="connsiteY12" fmla="*/ 598444 h 894065"/>
                <a:gd name="connsiteX13" fmla="*/ 1205225 w 1210072"/>
                <a:gd name="connsiteY13" fmla="*/ 561499 h 894065"/>
                <a:gd name="connsiteX14" fmla="*/ 1186752 w 1210072"/>
                <a:gd name="connsiteY14" fmla="*/ 487608 h 894065"/>
                <a:gd name="connsiteX15" fmla="*/ 1011261 w 1210072"/>
                <a:gd name="connsiteY15" fmla="*/ 441426 h 894065"/>
                <a:gd name="connsiteX16" fmla="*/ 780352 w 1210072"/>
                <a:gd name="connsiteY16" fmla="*/ 533790 h 894065"/>
                <a:gd name="connsiteX17" fmla="*/ 567916 w 1210072"/>
                <a:gd name="connsiteY17" fmla="*/ 579972 h 894065"/>
                <a:gd name="connsiteX18" fmla="*/ 420134 w 1210072"/>
                <a:gd name="connsiteY18" fmla="*/ 635390 h 894065"/>
                <a:gd name="connsiteX19" fmla="*/ 272352 w 1210072"/>
                <a:gd name="connsiteY19" fmla="*/ 690808 h 894065"/>
                <a:gd name="connsiteX20" fmla="*/ 475552 w 1210072"/>
                <a:gd name="connsiteY20" fmla="*/ 533790 h 894065"/>
                <a:gd name="connsiteX21" fmla="*/ 660279 w 1210072"/>
                <a:gd name="connsiteY21" fmla="*/ 395244 h 894065"/>
                <a:gd name="connsiteX22" fmla="*/ 817297 w 1210072"/>
                <a:gd name="connsiteY22" fmla="*/ 284408 h 894065"/>
                <a:gd name="connsiteX23" fmla="*/ 983552 w 1210072"/>
                <a:gd name="connsiteY23" fmla="*/ 293644 h 894065"/>
                <a:gd name="connsiteX24" fmla="*/ 1131334 w 1210072"/>
                <a:gd name="connsiteY24" fmla="*/ 321354 h 894065"/>
                <a:gd name="connsiteX25" fmla="*/ 1177516 w 1210072"/>
                <a:gd name="connsiteY25" fmla="*/ 210517 h 894065"/>
                <a:gd name="connsiteX26" fmla="*/ 1149807 w 1210072"/>
                <a:gd name="connsiteY26" fmla="*/ 99681 h 894065"/>
                <a:gd name="connsiteX27" fmla="*/ 1075916 w 1210072"/>
                <a:gd name="connsiteY27" fmla="*/ 35026 h 894065"/>
                <a:gd name="connsiteX28" fmla="*/ 983552 w 1210072"/>
                <a:gd name="connsiteY28" fmla="*/ 7317 h 894065"/>
                <a:gd name="connsiteX0" fmla="*/ 983552 w 1210072"/>
                <a:gd name="connsiteY0" fmla="*/ 7317 h 894065"/>
                <a:gd name="connsiteX1" fmla="*/ 845007 w 1210072"/>
                <a:gd name="connsiteY1" fmla="*/ 7317 h 894065"/>
                <a:gd name="connsiteX2" fmla="*/ 651043 w 1210072"/>
                <a:gd name="connsiteY2" fmla="*/ 90444 h 894065"/>
                <a:gd name="connsiteX3" fmla="*/ 494025 w 1210072"/>
                <a:gd name="connsiteY3" fmla="*/ 201281 h 894065"/>
                <a:gd name="connsiteX4" fmla="*/ 383188 w 1210072"/>
                <a:gd name="connsiteY4" fmla="*/ 349063 h 894065"/>
                <a:gd name="connsiteX5" fmla="*/ 244643 w 1210072"/>
                <a:gd name="connsiteY5" fmla="*/ 543026 h 894065"/>
                <a:gd name="connsiteX6" fmla="*/ 124570 w 1210072"/>
                <a:gd name="connsiteY6" fmla="*/ 718517 h 894065"/>
                <a:gd name="connsiteX7" fmla="*/ 4497 w 1210072"/>
                <a:gd name="connsiteY7" fmla="*/ 894008 h 894065"/>
                <a:gd name="connsiteX8" fmla="*/ 290825 w 1210072"/>
                <a:gd name="connsiteY8" fmla="*/ 736990 h 894065"/>
                <a:gd name="connsiteX9" fmla="*/ 577152 w 1210072"/>
                <a:gd name="connsiteY9" fmla="*/ 663099 h 894065"/>
                <a:gd name="connsiteX10" fmla="*/ 808061 w 1210072"/>
                <a:gd name="connsiteY10" fmla="*/ 616917 h 894065"/>
                <a:gd name="connsiteX11" fmla="*/ 1038970 w 1210072"/>
                <a:gd name="connsiteY11" fmla="*/ 607681 h 894065"/>
                <a:gd name="connsiteX12" fmla="*/ 1159043 w 1210072"/>
                <a:gd name="connsiteY12" fmla="*/ 598444 h 894065"/>
                <a:gd name="connsiteX13" fmla="*/ 1205225 w 1210072"/>
                <a:gd name="connsiteY13" fmla="*/ 561499 h 894065"/>
                <a:gd name="connsiteX14" fmla="*/ 1186752 w 1210072"/>
                <a:gd name="connsiteY14" fmla="*/ 487608 h 894065"/>
                <a:gd name="connsiteX15" fmla="*/ 1011261 w 1210072"/>
                <a:gd name="connsiteY15" fmla="*/ 441426 h 894065"/>
                <a:gd name="connsiteX16" fmla="*/ 761879 w 1210072"/>
                <a:gd name="connsiteY16" fmla="*/ 478372 h 894065"/>
                <a:gd name="connsiteX17" fmla="*/ 567916 w 1210072"/>
                <a:gd name="connsiteY17" fmla="*/ 579972 h 894065"/>
                <a:gd name="connsiteX18" fmla="*/ 420134 w 1210072"/>
                <a:gd name="connsiteY18" fmla="*/ 635390 h 894065"/>
                <a:gd name="connsiteX19" fmla="*/ 272352 w 1210072"/>
                <a:gd name="connsiteY19" fmla="*/ 690808 h 894065"/>
                <a:gd name="connsiteX20" fmla="*/ 475552 w 1210072"/>
                <a:gd name="connsiteY20" fmla="*/ 533790 h 894065"/>
                <a:gd name="connsiteX21" fmla="*/ 660279 w 1210072"/>
                <a:gd name="connsiteY21" fmla="*/ 395244 h 894065"/>
                <a:gd name="connsiteX22" fmla="*/ 817297 w 1210072"/>
                <a:gd name="connsiteY22" fmla="*/ 284408 h 894065"/>
                <a:gd name="connsiteX23" fmla="*/ 983552 w 1210072"/>
                <a:gd name="connsiteY23" fmla="*/ 293644 h 894065"/>
                <a:gd name="connsiteX24" fmla="*/ 1131334 w 1210072"/>
                <a:gd name="connsiteY24" fmla="*/ 321354 h 894065"/>
                <a:gd name="connsiteX25" fmla="*/ 1177516 w 1210072"/>
                <a:gd name="connsiteY25" fmla="*/ 210517 h 894065"/>
                <a:gd name="connsiteX26" fmla="*/ 1149807 w 1210072"/>
                <a:gd name="connsiteY26" fmla="*/ 99681 h 894065"/>
                <a:gd name="connsiteX27" fmla="*/ 1075916 w 1210072"/>
                <a:gd name="connsiteY27" fmla="*/ 35026 h 894065"/>
                <a:gd name="connsiteX28" fmla="*/ 983552 w 1210072"/>
                <a:gd name="connsiteY28" fmla="*/ 7317 h 894065"/>
                <a:gd name="connsiteX0" fmla="*/ 983552 w 1210072"/>
                <a:gd name="connsiteY0" fmla="*/ 7317 h 894065"/>
                <a:gd name="connsiteX1" fmla="*/ 845007 w 1210072"/>
                <a:gd name="connsiteY1" fmla="*/ 7317 h 894065"/>
                <a:gd name="connsiteX2" fmla="*/ 651043 w 1210072"/>
                <a:gd name="connsiteY2" fmla="*/ 90444 h 894065"/>
                <a:gd name="connsiteX3" fmla="*/ 494025 w 1210072"/>
                <a:gd name="connsiteY3" fmla="*/ 201281 h 894065"/>
                <a:gd name="connsiteX4" fmla="*/ 383188 w 1210072"/>
                <a:gd name="connsiteY4" fmla="*/ 349063 h 894065"/>
                <a:gd name="connsiteX5" fmla="*/ 244643 w 1210072"/>
                <a:gd name="connsiteY5" fmla="*/ 543026 h 894065"/>
                <a:gd name="connsiteX6" fmla="*/ 124570 w 1210072"/>
                <a:gd name="connsiteY6" fmla="*/ 718517 h 894065"/>
                <a:gd name="connsiteX7" fmla="*/ 4497 w 1210072"/>
                <a:gd name="connsiteY7" fmla="*/ 894008 h 894065"/>
                <a:gd name="connsiteX8" fmla="*/ 290825 w 1210072"/>
                <a:gd name="connsiteY8" fmla="*/ 736990 h 894065"/>
                <a:gd name="connsiteX9" fmla="*/ 577152 w 1210072"/>
                <a:gd name="connsiteY9" fmla="*/ 663099 h 894065"/>
                <a:gd name="connsiteX10" fmla="*/ 808061 w 1210072"/>
                <a:gd name="connsiteY10" fmla="*/ 616917 h 894065"/>
                <a:gd name="connsiteX11" fmla="*/ 1038970 w 1210072"/>
                <a:gd name="connsiteY11" fmla="*/ 607681 h 894065"/>
                <a:gd name="connsiteX12" fmla="*/ 1159043 w 1210072"/>
                <a:gd name="connsiteY12" fmla="*/ 598444 h 894065"/>
                <a:gd name="connsiteX13" fmla="*/ 1205225 w 1210072"/>
                <a:gd name="connsiteY13" fmla="*/ 561499 h 894065"/>
                <a:gd name="connsiteX14" fmla="*/ 1186752 w 1210072"/>
                <a:gd name="connsiteY14" fmla="*/ 487608 h 894065"/>
                <a:gd name="connsiteX15" fmla="*/ 1011261 w 1210072"/>
                <a:gd name="connsiteY15" fmla="*/ 441426 h 894065"/>
                <a:gd name="connsiteX16" fmla="*/ 761879 w 1210072"/>
                <a:gd name="connsiteY16" fmla="*/ 478372 h 894065"/>
                <a:gd name="connsiteX17" fmla="*/ 567916 w 1210072"/>
                <a:gd name="connsiteY17" fmla="*/ 579972 h 894065"/>
                <a:gd name="connsiteX18" fmla="*/ 420134 w 1210072"/>
                <a:gd name="connsiteY18" fmla="*/ 635390 h 894065"/>
                <a:gd name="connsiteX19" fmla="*/ 272352 w 1210072"/>
                <a:gd name="connsiteY19" fmla="*/ 690808 h 894065"/>
                <a:gd name="connsiteX20" fmla="*/ 475552 w 1210072"/>
                <a:gd name="connsiteY20" fmla="*/ 533790 h 894065"/>
                <a:gd name="connsiteX21" fmla="*/ 660279 w 1210072"/>
                <a:gd name="connsiteY21" fmla="*/ 395244 h 894065"/>
                <a:gd name="connsiteX22" fmla="*/ 817297 w 1210072"/>
                <a:gd name="connsiteY22" fmla="*/ 284408 h 894065"/>
                <a:gd name="connsiteX23" fmla="*/ 983552 w 1210072"/>
                <a:gd name="connsiteY23" fmla="*/ 293644 h 894065"/>
                <a:gd name="connsiteX24" fmla="*/ 1131334 w 1210072"/>
                <a:gd name="connsiteY24" fmla="*/ 321354 h 894065"/>
                <a:gd name="connsiteX25" fmla="*/ 1177516 w 1210072"/>
                <a:gd name="connsiteY25" fmla="*/ 210517 h 894065"/>
                <a:gd name="connsiteX26" fmla="*/ 1149807 w 1210072"/>
                <a:gd name="connsiteY26" fmla="*/ 99681 h 894065"/>
                <a:gd name="connsiteX27" fmla="*/ 1075916 w 1210072"/>
                <a:gd name="connsiteY27" fmla="*/ 35026 h 894065"/>
                <a:gd name="connsiteX28" fmla="*/ 983552 w 1210072"/>
                <a:gd name="connsiteY28" fmla="*/ 7317 h 89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0072" h="894065">
                  <a:moveTo>
                    <a:pt x="983552" y="7317"/>
                  </a:moveTo>
                  <a:cubicBezTo>
                    <a:pt x="945067" y="2699"/>
                    <a:pt x="900425" y="-6538"/>
                    <a:pt x="845007" y="7317"/>
                  </a:cubicBezTo>
                  <a:cubicBezTo>
                    <a:pt x="789589" y="21172"/>
                    <a:pt x="709540" y="58117"/>
                    <a:pt x="651043" y="90444"/>
                  </a:cubicBezTo>
                  <a:cubicBezTo>
                    <a:pt x="592546" y="122771"/>
                    <a:pt x="538668" y="158178"/>
                    <a:pt x="494025" y="201281"/>
                  </a:cubicBezTo>
                  <a:cubicBezTo>
                    <a:pt x="449382" y="244384"/>
                    <a:pt x="424752" y="292106"/>
                    <a:pt x="383188" y="349063"/>
                  </a:cubicBezTo>
                  <a:cubicBezTo>
                    <a:pt x="341624" y="406020"/>
                    <a:pt x="287746" y="481450"/>
                    <a:pt x="244643" y="543026"/>
                  </a:cubicBezTo>
                  <a:cubicBezTo>
                    <a:pt x="201540" y="604602"/>
                    <a:pt x="124570" y="718517"/>
                    <a:pt x="124570" y="718517"/>
                  </a:cubicBezTo>
                  <a:cubicBezTo>
                    <a:pt x="84546" y="777014"/>
                    <a:pt x="-23212" y="890929"/>
                    <a:pt x="4497" y="894008"/>
                  </a:cubicBezTo>
                  <a:cubicBezTo>
                    <a:pt x="32206" y="897087"/>
                    <a:pt x="195382" y="775475"/>
                    <a:pt x="290825" y="736990"/>
                  </a:cubicBezTo>
                  <a:cubicBezTo>
                    <a:pt x="386267" y="698505"/>
                    <a:pt x="490946" y="683111"/>
                    <a:pt x="577152" y="663099"/>
                  </a:cubicBezTo>
                  <a:cubicBezTo>
                    <a:pt x="663358" y="643087"/>
                    <a:pt x="731091" y="626153"/>
                    <a:pt x="808061" y="616917"/>
                  </a:cubicBezTo>
                  <a:cubicBezTo>
                    <a:pt x="885031" y="607681"/>
                    <a:pt x="980473" y="610760"/>
                    <a:pt x="1038970" y="607681"/>
                  </a:cubicBezTo>
                  <a:cubicBezTo>
                    <a:pt x="1097467" y="604602"/>
                    <a:pt x="1131334" y="606141"/>
                    <a:pt x="1159043" y="598444"/>
                  </a:cubicBezTo>
                  <a:cubicBezTo>
                    <a:pt x="1186752" y="590747"/>
                    <a:pt x="1200607" y="579972"/>
                    <a:pt x="1205225" y="561499"/>
                  </a:cubicBezTo>
                  <a:cubicBezTo>
                    <a:pt x="1209843" y="543026"/>
                    <a:pt x="1219079" y="507620"/>
                    <a:pt x="1186752" y="487608"/>
                  </a:cubicBezTo>
                  <a:cubicBezTo>
                    <a:pt x="1154425" y="467596"/>
                    <a:pt x="1082073" y="442965"/>
                    <a:pt x="1011261" y="441426"/>
                  </a:cubicBezTo>
                  <a:cubicBezTo>
                    <a:pt x="940449" y="439887"/>
                    <a:pt x="835770" y="455281"/>
                    <a:pt x="761879" y="478372"/>
                  </a:cubicBezTo>
                  <a:cubicBezTo>
                    <a:pt x="687988" y="501463"/>
                    <a:pt x="624874" y="553802"/>
                    <a:pt x="567916" y="579972"/>
                  </a:cubicBezTo>
                  <a:cubicBezTo>
                    <a:pt x="510959" y="606142"/>
                    <a:pt x="469395" y="616917"/>
                    <a:pt x="420134" y="635390"/>
                  </a:cubicBezTo>
                  <a:cubicBezTo>
                    <a:pt x="370873" y="653863"/>
                    <a:pt x="263116" y="707741"/>
                    <a:pt x="272352" y="690808"/>
                  </a:cubicBezTo>
                  <a:cubicBezTo>
                    <a:pt x="281588" y="673875"/>
                    <a:pt x="410897" y="583051"/>
                    <a:pt x="475552" y="533790"/>
                  </a:cubicBezTo>
                  <a:cubicBezTo>
                    <a:pt x="540206" y="484529"/>
                    <a:pt x="603322" y="436808"/>
                    <a:pt x="660279" y="395244"/>
                  </a:cubicBezTo>
                  <a:cubicBezTo>
                    <a:pt x="717236" y="353680"/>
                    <a:pt x="763418" y="301341"/>
                    <a:pt x="817297" y="284408"/>
                  </a:cubicBezTo>
                  <a:cubicBezTo>
                    <a:pt x="871176" y="267475"/>
                    <a:pt x="931213" y="287486"/>
                    <a:pt x="983552" y="293644"/>
                  </a:cubicBezTo>
                  <a:cubicBezTo>
                    <a:pt x="1035891" y="299802"/>
                    <a:pt x="1099007" y="335208"/>
                    <a:pt x="1131334" y="321354"/>
                  </a:cubicBezTo>
                  <a:cubicBezTo>
                    <a:pt x="1163661" y="307500"/>
                    <a:pt x="1174437" y="247463"/>
                    <a:pt x="1177516" y="210517"/>
                  </a:cubicBezTo>
                  <a:cubicBezTo>
                    <a:pt x="1180595" y="173572"/>
                    <a:pt x="1166740" y="128929"/>
                    <a:pt x="1149807" y="99681"/>
                  </a:cubicBezTo>
                  <a:cubicBezTo>
                    <a:pt x="1132874" y="70433"/>
                    <a:pt x="1097468" y="47341"/>
                    <a:pt x="1075916" y="35026"/>
                  </a:cubicBezTo>
                  <a:cubicBezTo>
                    <a:pt x="1054364" y="22711"/>
                    <a:pt x="1022037" y="11935"/>
                    <a:pt x="983552" y="7317"/>
                  </a:cubicBezTo>
                  <a:close/>
                </a:path>
              </a:pathLst>
            </a:cu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Tree>
    <p:extLst>
      <p:ext uri="{BB962C8B-B14F-4D97-AF65-F5344CB8AC3E}">
        <p14:creationId xmlns:p14="http://schemas.microsoft.com/office/powerpoint/2010/main" val="239608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1+#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fill="hold"/>
                                        <p:tgtEl>
                                          <p:spTgt spid="34"/>
                                        </p:tgtEl>
                                        <p:attrNameLst>
                                          <p:attrName>ppt_x</p:attrName>
                                        </p:attrNameLst>
                                      </p:cBhvr>
                                      <p:tavLst>
                                        <p:tav tm="0">
                                          <p:val>
                                            <p:strVal val="1+#ppt_w/2"/>
                                          </p:val>
                                        </p:tav>
                                        <p:tav tm="100000">
                                          <p:val>
                                            <p:strVal val="#ppt_x"/>
                                          </p:val>
                                        </p:tav>
                                      </p:tavLst>
                                    </p:anim>
                                    <p:anim calcmode="lin" valueType="num">
                                      <p:cBhvr additive="base">
                                        <p:cTn id="36" dur="500" fill="hold"/>
                                        <p:tgtEl>
                                          <p:spTgt spid="34"/>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1+#ppt_w/2"/>
                                          </p:val>
                                        </p:tav>
                                        <p:tav tm="100000">
                                          <p:val>
                                            <p:strVal val="#ppt_x"/>
                                          </p:val>
                                        </p:tav>
                                      </p:tavLst>
                                    </p:anim>
                                    <p:anim calcmode="lin" valueType="num">
                                      <p:cBhvr additive="base">
                                        <p:cTn id="4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650678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39" name="Rectangle 38"/>
          <p:cNvSpPr/>
          <p:nvPr/>
        </p:nvSpPr>
        <p:spPr>
          <a:xfrm>
            <a:off x="3737654" y="734780"/>
            <a:ext cx="3087859" cy="5044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3" name="Picture 2">
            <a:extLst>
              <a:ext uri="{FF2B5EF4-FFF2-40B4-BE49-F238E27FC236}">
                <a16:creationId xmlns:a16="http://schemas.microsoft.com/office/drawing/2014/main" xmlns="" id="{98D8842E-5CEE-41F5-A5AE-CB1C52572F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4812" y="0"/>
            <a:ext cx="2714375" cy="6506782"/>
          </a:xfrm>
          <a:prstGeom prst="rect">
            <a:avLst/>
          </a:prstGeom>
        </p:spPr>
      </p:pic>
      <p:sp>
        <p:nvSpPr>
          <p:cNvPr id="42" name="Rounded Rectangular Callout 41"/>
          <p:cNvSpPr/>
          <p:nvPr/>
        </p:nvSpPr>
        <p:spPr>
          <a:xfrm>
            <a:off x="5522263" y="351218"/>
            <a:ext cx="3426636" cy="2238486"/>
          </a:xfrm>
          <a:prstGeom prst="wedgeRoundRectCallout">
            <a:avLst>
              <a:gd name="adj1" fmla="val -67158"/>
              <a:gd name="adj2" fmla="val 36098"/>
              <a:gd name="adj3" fmla="val 16667"/>
            </a:avLst>
          </a:prstGeom>
          <a:solidFill>
            <a:srgbClr val="FFFF99"/>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ZA" sz="2000" b="1" kern="0" dirty="0">
                <a:solidFill>
                  <a:prstClr val="black"/>
                </a:solidFill>
                <a:latin typeface="Futura Bk BT" pitchFamily="34" charset="0"/>
                <a:cs typeface="Arial" charset="0"/>
              </a:rPr>
              <a:t>Mostly in moderate condition</a:t>
            </a:r>
            <a:r>
              <a:rPr lang="en-ZA" sz="2000" b="1" dirty="0">
                <a:solidFill>
                  <a:schemeClr val="tx1"/>
                </a:solidFill>
                <a:latin typeface="Futura Md BT" pitchFamily="34" charset="0"/>
              </a:rPr>
              <a:t>: </a:t>
            </a:r>
          </a:p>
          <a:p>
            <a:r>
              <a:rPr lang="en-ZA" sz="2000" dirty="0">
                <a:solidFill>
                  <a:schemeClr val="tx1"/>
                </a:solidFill>
                <a:latin typeface="Futura Md BT" pitchFamily="34" charset="0"/>
              </a:rPr>
              <a:t>Dryland agriculture, irrigation, grazing. </a:t>
            </a:r>
            <a:r>
              <a:rPr lang="en-ZA" sz="2000" dirty="0" err="1">
                <a:solidFill>
                  <a:schemeClr val="tx1"/>
                </a:solidFill>
                <a:latin typeface="Futura Md BT" pitchFamily="34" charset="0"/>
              </a:rPr>
              <a:t>Kokstad</a:t>
            </a:r>
            <a:r>
              <a:rPr lang="en-ZA" sz="2000" dirty="0">
                <a:solidFill>
                  <a:schemeClr val="tx1"/>
                </a:solidFill>
                <a:latin typeface="Futura Md BT" pitchFamily="34" charset="0"/>
              </a:rPr>
              <a:t> in lower reaches: D category</a:t>
            </a:r>
            <a:endParaRPr lang="en-ZA" dirty="0">
              <a:solidFill>
                <a:schemeClr val="tx1"/>
              </a:solidFill>
              <a:latin typeface="Futura Md BT" pitchFamily="34" charset="0"/>
            </a:endParaRPr>
          </a:p>
        </p:txBody>
      </p:sp>
      <p:sp>
        <p:nvSpPr>
          <p:cNvPr id="28" name="TextBox 27"/>
          <p:cNvSpPr txBox="1"/>
          <p:nvPr/>
        </p:nvSpPr>
        <p:spPr>
          <a:xfrm>
            <a:off x="-272671" y="198114"/>
            <a:ext cx="4187528" cy="52322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800" b="1" i="0" u="none" strike="noStrike" kern="0" cap="none" spc="0" normalizeH="0" baseline="0">
                <a:ln>
                  <a:noFill/>
                </a:ln>
                <a:solidFill>
                  <a:prstClr val="black"/>
                </a:solidFill>
                <a:effectLst/>
                <a:uLnTx/>
                <a:uFillTx/>
                <a:latin typeface="Futura Md BT" pitchFamily="34" charset="0"/>
              </a:defRPr>
            </a:lvl1pPr>
          </a:lstStyle>
          <a:p>
            <a:r>
              <a:rPr lang="en-ZA" dirty="0" err="1"/>
              <a:t>T32</a:t>
            </a:r>
            <a:r>
              <a:rPr lang="en-ZA" dirty="0"/>
              <a:t>: </a:t>
            </a:r>
            <a:r>
              <a:rPr lang="en-ZA" dirty="0" err="1"/>
              <a:t>Mzintlava</a:t>
            </a:r>
            <a:endParaRPr lang="en-ZA" dirty="0"/>
          </a:p>
        </p:txBody>
      </p:sp>
      <p:sp>
        <p:nvSpPr>
          <p:cNvPr id="29" name="TextBox 28"/>
          <p:cNvSpPr txBox="1"/>
          <p:nvPr/>
        </p:nvSpPr>
        <p:spPr>
          <a:xfrm>
            <a:off x="5436637" y="48726"/>
            <a:ext cx="3484825" cy="338554"/>
          </a:xfrm>
          <a:prstGeom prst="rect">
            <a:avLst/>
          </a:prstGeom>
          <a:noFill/>
        </p:spPr>
        <p:txBody>
          <a:bodyPr wrap="square" rtlCol="0">
            <a:spAutoFit/>
          </a:bodyPr>
          <a:lstStyle>
            <a:defPPr>
              <a:defRPr lang="en-US"/>
            </a:defPPr>
            <a:lvl1pPr>
              <a:defRPr b="1">
                <a:latin typeface="Futura Md BT"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a:ln>
                  <a:noFill/>
                </a:ln>
                <a:solidFill>
                  <a:prstClr val="black"/>
                </a:solidFill>
                <a:effectLst/>
                <a:uLnTx/>
                <a:uFillTx/>
                <a:latin typeface="Futura Md BT" pitchFamily="34" charset="0"/>
                <a:cs typeface="+mn-cs"/>
              </a:rPr>
              <a:t>RIVER ECOLOGY: STATUS QUO</a:t>
            </a:r>
          </a:p>
        </p:txBody>
      </p:sp>
      <p:sp>
        <p:nvSpPr>
          <p:cNvPr id="43" name="Rounded Rectangular Callout 42"/>
          <p:cNvSpPr/>
          <p:nvPr/>
        </p:nvSpPr>
        <p:spPr>
          <a:xfrm>
            <a:off x="104194" y="3074427"/>
            <a:ext cx="3087859" cy="1683327"/>
          </a:xfrm>
          <a:prstGeom prst="wedgeRoundRectCallout">
            <a:avLst>
              <a:gd name="adj1" fmla="val 78624"/>
              <a:gd name="adj2" fmla="val 25895"/>
              <a:gd name="adj3" fmla="val 16667"/>
            </a:avLst>
          </a:prstGeom>
          <a:solidFill>
            <a:srgbClr val="DBB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r>
              <a:rPr lang="en-ZA" sz="2000" b="1" kern="0" dirty="0">
                <a:solidFill>
                  <a:prstClr val="black"/>
                </a:solidFill>
                <a:latin typeface="Futura Bk BT" pitchFamily="34" charset="0"/>
                <a:cs typeface="Arial" charset="0"/>
              </a:rPr>
              <a:t>Some moderate to poor condition: </a:t>
            </a:r>
          </a:p>
          <a:p>
            <a:pPr fontAlgn="auto">
              <a:spcBef>
                <a:spcPts val="0"/>
              </a:spcBef>
              <a:spcAft>
                <a:spcPts val="0"/>
              </a:spcAft>
            </a:pPr>
            <a:r>
              <a:rPr lang="en-ZA" sz="2000" kern="0" dirty="0">
                <a:solidFill>
                  <a:prstClr val="black"/>
                </a:solidFill>
                <a:latin typeface="Futura Bk BT" pitchFamily="34" charset="0"/>
                <a:cs typeface="Arial" charset="0"/>
              </a:rPr>
              <a:t>Dryland </a:t>
            </a:r>
            <a:r>
              <a:rPr lang="en-ZA" sz="1800" kern="0" dirty="0">
                <a:solidFill>
                  <a:prstClr val="black"/>
                </a:solidFill>
                <a:latin typeface="Futura Bk BT" pitchFamily="34" charset="0"/>
                <a:cs typeface="Arial" charset="0"/>
              </a:rPr>
              <a:t>farming, grazing, rural villages, extensive erosion.</a:t>
            </a:r>
          </a:p>
        </p:txBody>
      </p:sp>
      <p:sp>
        <p:nvSpPr>
          <p:cNvPr id="8" name="Arrow: Right 7">
            <a:extLst>
              <a:ext uri="{FF2B5EF4-FFF2-40B4-BE49-F238E27FC236}">
                <a16:creationId xmlns:a16="http://schemas.microsoft.com/office/drawing/2014/main" xmlns="" id="{1C514749-F780-4627-9B7C-CB25C9419934}"/>
              </a:ext>
            </a:extLst>
          </p:cNvPr>
          <p:cNvSpPr/>
          <p:nvPr/>
        </p:nvSpPr>
        <p:spPr>
          <a:xfrm>
            <a:off x="7179050" y="2940921"/>
            <a:ext cx="605930" cy="214466"/>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pic>
        <p:nvPicPr>
          <p:cNvPr id="33" name="Picture 32">
            <a:extLst>
              <a:ext uri="{FF2B5EF4-FFF2-40B4-BE49-F238E27FC236}">
                <a16:creationId xmlns:a16="http://schemas.microsoft.com/office/drawing/2014/main" xmlns="" id="{7D523BCB-C429-46E8-AF79-101C66C009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48338" y="4885664"/>
            <a:ext cx="1146067" cy="746604"/>
          </a:xfrm>
          <a:prstGeom prst="rect">
            <a:avLst/>
          </a:prstGeom>
        </p:spPr>
      </p:pic>
      <p:sp>
        <p:nvSpPr>
          <p:cNvPr id="48" name="Arrow: Right 47">
            <a:extLst>
              <a:ext uri="{FF2B5EF4-FFF2-40B4-BE49-F238E27FC236}">
                <a16:creationId xmlns:a16="http://schemas.microsoft.com/office/drawing/2014/main" xmlns="" id="{3EAA5294-A767-456E-B6CF-DC193B172950}"/>
              </a:ext>
            </a:extLst>
          </p:cNvPr>
          <p:cNvSpPr/>
          <p:nvPr/>
        </p:nvSpPr>
        <p:spPr>
          <a:xfrm>
            <a:off x="1489572" y="5134283"/>
            <a:ext cx="605930" cy="214466"/>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pic>
        <p:nvPicPr>
          <p:cNvPr id="49" name="Picture 48">
            <a:extLst>
              <a:ext uri="{FF2B5EF4-FFF2-40B4-BE49-F238E27FC236}">
                <a16:creationId xmlns:a16="http://schemas.microsoft.com/office/drawing/2014/main" xmlns="" id="{78F6509E-CE6A-4D84-A39F-8A956428E1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7958" y="4885664"/>
            <a:ext cx="1108802" cy="711705"/>
          </a:xfrm>
          <a:prstGeom prst="rect">
            <a:avLst/>
          </a:prstGeom>
        </p:spPr>
      </p:pic>
      <p:grpSp>
        <p:nvGrpSpPr>
          <p:cNvPr id="51" name="Group 50">
            <a:extLst>
              <a:ext uri="{FF2B5EF4-FFF2-40B4-BE49-F238E27FC236}">
                <a16:creationId xmlns:a16="http://schemas.microsoft.com/office/drawing/2014/main" xmlns="" id="{8DA9CA0F-FFD6-42F3-953C-B9E2FD00F6C1}"/>
              </a:ext>
            </a:extLst>
          </p:cNvPr>
          <p:cNvGrpSpPr>
            <a:grpSpLocks noChangeAspect="1"/>
          </p:cNvGrpSpPr>
          <p:nvPr/>
        </p:nvGrpSpPr>
        <p:grpSpPr>
          <a:xfrm flipH="1">
            <a:off x="8005164" y="2716102"/>
            <a:ext cx="1034642" cy="664104"/>
            <a:chOff x="3029060" y="2348880"/>
            <a:chExt cx="6282358" cy="4032447"/>
          </a:xfrm>
        </p:grpSpPr>
        <p:pic>
          <p:nvPicPr>
            <p:cNvPr id="52" name="Picture 51">
              <a:extLst>
                <a:ext uri="{FF2B5EF4-FFF2-40B4-BE49-F238E27FC236}">
                  <a16:creationId xmlns:a16="http://schemas.microsoft.com/office/drawing/2014/main" xmlns="" id="{2A45B2BF-B8B0-44DC-86F6-FB43A840A88E}"/>
                </a:ext>
              </a:extLst>
            </p:cNvPr>
            <p:cNvPicPr>
              <a:picLocks noChangeAspect="1"/>
            </p:cNvPicPr>
            <p:nvPr/>
          </p:nvPicPr>
          <p:blipFill>
            <a:blip r:embed="rId5" cstate="print">
              <a:duotone>
                <a:prstClr val="black"/>
                <a:srgbClr val="00FF00">
                  <a:tint val="45000"/>
                  <a:satMod val="400000"/>
                </a:srgbClr>
              </a:duotone>
              <a:extLst>
                <a:ext uri="{28A0092B-C50C-407E-A947-70E740481C1C}">
                  <a14:useLocalDpi xmlns:a14="http://schemas.microsoft.com/office/drawing/2010/main" val="0"/>
                </a:ext>
              </a:extLst>
            </a:blip>
            <a:stretch>
              <a:fillRect/>
            </a:stretch>
          </p:blipFill>
          <p:spPr>
            <a:xfrm flipH="1">
              <a:off x="3029060" y="2348880"/>
              <a:ext cx="6282358" cy="4032447"/>
            </a:xfrm>
            <a:prstGeom prst="rect">
              <a:avLst/>
            </a:prstGeom>
          </p:spPr>
        </p:pic>
        <p:sp>
          <p:nvSpPr>
            <p:cNvPr id="53" name="Freeform: Shape 52">
              <a:extLst>
                <a:ext uri="{FF2B5EF4-FFF2-40B4-BE49-F238E27FC236}">
                  <a16:creationId xmlns:a16="http://schemas.microsoft.com/office/drawing/2014/main" xmlns="" id="{9D96D700-B9A0-46F5-BA68-DB69DE73A5D1}"/>
                </a:ext>
              </a:extLst>
            </p:cNvPr>
            <p:cNvSpPr/>
            <p:nvPr/>
          </p:nvSpPr>
          <p:spPr>
            <a:xfrm>
              <a:off x="8058848" y="4010501"/>
              <a:ext cx="1210072" cy="894065"/>
            </a:xfrm>
            <a:custGeom>
              <a:avLst/>
              <a:gdLst>
                <a:gd name="connsiteX0" fmla="*/ 983552 w 1206890"/>
                <a:gd name="connsiteY0" fmla="*/ 7317 h 894065"/>
                <a:gd name="connsiteX1" fmla="*/ 845007 w 1206890"/>
                <a:gd name="connsiteY1" fmla="*/ 7317 h 894065"/>
                <a:gd name="connsiteX2" fmla="*/ 651043 w 1206890"/>
                <a:gd name="connsiteY2" fmla="*/ 90444 h 894065"/>
                <a:gd name="connsiteX3" fmla="*/ 494025 w 1206890"/>
                <a:gd name="connsiteY3" fmla="*/ 201281 h 894065"/>
                <a:gd name="connsiteX4" fmla="*/ 383188 w 1206890"/>
                <a:gd name="connsiteY4" fmla="*/ 349063 h 894065"/>
                <a:gd name="connsiteX5" fmla="*/ 244643 w 1206890"/>
                <a:gd name="connsiteY5" fmla="*/ 543026 h 894065"/>
                <a:gd name="connsiteX6" fmla="*/ 124570 w 1206890"/>
                <a:gd name="connsiteY6" fmla="*/ 718517 h 894065"/>
                <a:gd name="connsiteX7" fmla="*/ 4497 w 1206890"/>
                <a:gd name="connsiteY7" fmla="*/ 894008 h 894065"/>
                <a:gd name="connsiteX8" fmla="*/ 290825 w 1206890"/>
                <a:gd name="connsiteY8" fmla="*/ 736990 h 894065"/>
                <a:gd name="connsiteX9" fmla="*/ 577152 w 1206890"/>
                <a:gd name="connsiteY9" fmla="*/ 663099 h 894065"/>
                <a:gd name="connsiteX10" fmla="*/ 808061 w 1206890"/>
                <a:gd name="connsiteY10" fmla="*/ 616917 h 894065"/>
                <a:gd name="connsiteX11" fmla="*/ 1038970 w 1206890"/>
                <a:gd name="connsiteY11" fmla="*/ 607681 h 894065"/>
                <a:gd name="connsiteX12" fmla="*/ 1159043 w 1206890"/>
                <a:gd name="connsiteY12" fmla="*/ 598444 h 894065"/>
                <a:gd name="connsiteX13" fmla="*/ 1205225 w 1206890"/>
                <a:gd name="connsiteY13" fmla="*/ 561499 h 894065"/>
                <a:gd name="connsiteX14" fmla="*/ 1186752 w 1206890"/>
                <a:gd name="connsiteY14" fmla="*/ 487608 h 894065"/>
                <a:gd name="connsiteX15" fmla="*/ 1094388 w 1206890"/>
                <a:gd name="connsiteY15" fmla="*/ 506081 h 894065"/>
                <a:gd name="connsiteX16" fmla="*/ 780352 w 1206890"/>
                <a:gd name="connsiteY16" fmla="*/ 533790 h 894065"/>
                <a:gd name="connsiteX17" fmla="*/ 567916 w 1206890"/>
                <a:gd name="connsiteY17" fmla="*/ 579972 h 894065"/>
                <a:gd name="connsiteX18" fmla="*/ 420134 w 1206890"/>
                <a:gd name="connsiteY18" fmla="*/ 635390 h 894065"/>
                <a:gd name="connsiteX19" fmla="*/ 272352 w 1206890"/>
                <a:gd name="connsiteY19" fmla="*/ 690808 h 894065"/>
                <a:gd name="connsiteX20" fmla="*/ 475552 w 1206890"/>
                <a:gd name="connsiteY20" fmla="*/ 533790 h 894065"/>
                <a:gd name="connsiteX21" fmla="*/ 660279 w 1206890"/>
                <a:gd name="connsiteY21" fmla="*/ 395244 h 894065"/>
                <a:gd name="connsiteX22" fmla="*/ 817297 w 1206890"/>
                <a:gd name="connsiteY22" fmla="*/ 284408 h 894065"/>
                <a:gd name="connsiteX23" fmla="*/ 983552 w 1206890"/>
                <a:gd name="connsiteY23" fmla="*/ 293644 h 894065"/>
                <a:gd name="connsiteX24" fmla="*/ 1131334 w 1206890"/>
                <a:gd name="connsiteY24" fmla="*/ 321354 h 894065"/>
                <a:gd name="connsiteX25" fmla="*/ 1177516 w 1206890"/>
                <a:gd name="connsiteY25" fmla="*/ 210517 h 894065"/>
                <a:gd name="connsiteX26" fmla="*/ 1149807 w 1206890"/>
                <a:gd name="connsiteY26" fmla="*/ 99681 h 894065"/>
                <a:gd name="connsiteX27" fmla="*/ 1075916 w 1206890"/>
                <a:gd name="connsiteY27" fmla="*/ 35026 h 894065"/>
                <a:gd name="connsiteX28" fmla="*/ 983552 w 1206890"/>
                <a:gd name="connsiteY28" fmla="*/ 7317 h 894065"/>
                <a:gd name="connsiteX0" fmla="*/ 983552 w 1210072"/>
                <a:gd name="connsiteY0" fmla="*/ 7317 h 894065"/>
                <a:gd name="connsiteX1" fmla="*/ 845007 w 1210072"/>
                <a:gd name="connsiteY1" fmla="*/ 7317 h 894065"/>
                <a:gd name="connsiteX2" fmla="*/ 651043 w 1210072"/>
                <a:gd name="connsiteY2" fmla="*/ 90444 h 894065"/>
                <a:gd name="connsiteX3" fmla="*/ 494025 w 1210072"/>
                <a:gd name="connsiteY3" fmla="*/ 201281 h 894065"/>
                <a:gd name="connsiteX4" fmla="*/ 383188 w 1210072"/>
                <a:gd name="connsiteY4" fmla="*/ 349063 h 894065"/>
                <a:gd name="connsiteX5" fmla="*/ 244643 w 1210072"/>
                <a:gd name="connsiteY5" fmla="*/ 543026 h 894065"/>
                <a:gd name="connsiteX6" fmla="*/ 124570 w 1210072"/>
                <a:gd name="connsiteY6" fmla="*/ 718517 h 894065"/>
                <a:gd name="connsiteX7" fmla="*/ 4497 w 1210072"/>
                <a:gd name="connsiteY7" fmla="*/ 894008 h 894065"/>
                <a:gd name="connsiteX8" fmla="*/ 290825 w 1210072"/>
                <a:gd name="connsiteY8" fmla="*/ 736990 h 894065"/>
                <a:gd name="connsiteX9" fmla="*/ 577152 w 1210072"/>
                <a:gd name="connsiteY9" fmla="*/ 663099 h 894065"/>
                <a:gd name="connsiteX10" fmla="*/ 808061 w 1210072"/>
                <a:gd name="connsiteY10" fmla="*/ 616917 h 894065"/>
                <a:gd name="connsiteX11" fmla="*/ 1038970 w 1210072"/>
                <a:gd name="connsiteY11" fmla="*/ 607681 h 894065"/>
                <a:gd name="connsiteX12" fmla="*/ 1159043 w 1210072"/>
                <a:gd name="connsiteY12" fmla="*/ 598444 h 894065"/>
                <a:gd name="connsiteX13" fmla="*/ 1205225 w 1210072"/>
                <a:gd name="connsiteY13" fmla="*/ 561499 h 894065"/>
                <a:gd name="connsiteX14" fmla="*/ 1186752 w 1210072"/>
                <a:gd name="connsiteY14" fmla="*/ 487608 h 894065"/>
                <a:gd name="connsiteX15" fmla="*/ 1011261 w 1210072"/>
                <a:gd name="connsiteY15" fmla="*/ 441426 h 894065"/>
                <a:gd name="connsiteX16" fmla="*/ 780352 w 1210072"/>
                <a:gd name="connsiteY16" fmla="*/ 533790 h 894065"/>
                <a:gd name="connsiteX17" fmla="*/ 567916 w 1210072"/>
                <a:gd name="connsiteY17" fmla="*/ 579972 h 894065"/>
                <a:gd name="connsiteX18" fmla="*/ 420134 w 1210072"/>
                <a:gd name="connsiteY18" fmla="*/ 635390 h 894065"/>
                <a:gd name="connsiteX19" fmla="*/ 272352 w 1210072"/>
                <a:gd name="connsiteY19" fmla="*/ 690808 h 894065"/>
                <a:gd name="connsiteX20" fmla="*/ 475552 w 1210072"/>
                <a:gd name="connsiteY20" fmla="*/ 533790 h 894065"/>
                <a:gd name="connsiteX21" fmla="*/ 660279 w 1210072"/>
                <a:gd name="connsiteY21" fmla="*/ 395244 h 894065"/>
                <a:gd name="connsiteX22" fmla="*/ 817297 w 1210072"/>
                <a:gd name="connsiteY22" fmla="*/ 284408 h 894065"/>
                <a:gd name="connsiteX23" fmla="*/ 983552 w 1210072"/>
                <a:gd name="connsiteY23" fmla="*/ 293644 h 894065"/>
                <a:gd name="connsiteX24" fmla="*/ 1131334 w 1210072"/>
                <a:gd name="connsiteY24" fmla="*/ 321354 h 894065"/>
                <a:gd name="connsiteX25" fmla="*/ 1177516 w 1210072"/>
                <a:gd name="connsiteY25" fmla="*/ 210517 h 894065"/>
                <a:gd name="connsiteX26" fmla="*/ 1149807 w 1210072"/>
                <a:gd name="connsiteY26" fmla="*/ 99681 h 894065"/>
                <a:gd name="connsiteX27" fmla="*/ 1075916 w 1210072"/>
                <a:gd name="connsiteY27" fmla="*/ 35026 h 894065"/>
                <a:gd name="connsiteX28" fmla="*/ 983552 w 1210072"/>
                <a:gd name="connsiteY28" fmla="*/ 7317 h 894065"/>
                <a:gd name="connsiteX0" fmla="*/ 983552 w 1210072"/>
                <a:gd name="connsiteY0" fmla="*/ 7317 h 894065"/>
                <a:gd name="connsiteX1" fmla="*/ 845007 w 1210072"/>
                <a:gd name="connsiteY1" fmla="*/ 7317 h 894065"/>
                <a:gd name="connsiteX2" fmla="*/ 651043 w 1210072"/>
                <a:gd name="connsiteY2" fmla="*/ 90444 h 894065"/>
                <a:gd name="connsiteX3" fmla="*/ 494025 w 1210072"/>
                <a:gd name="connsiteY3" fmla="*/ 201281 h 894065"/>
                <a:gd name="connsiteX4" fmla="*/ 383188 w 1210072"/>
                <a:gd name="connsiteY4" fmla="*/ 349063 h 894065"/>
                <a:gd name="connsiteX5" fmla="*/ 244643 w 1210072"/>
                <a:gd name="connsiteY5" fmla="*/ 543026 h 894065"/>
                <a:gd name="connsiteX6" fmla="*/ 124570 w 1210072"/>
                <a:gd name="connsiteY6" fmla="*/ 718517 h 894065"/>
                <a:gd name="connsiteX7" fmla="*/ 4497 w 1210072"/>
                <a:gd name="connsiteY7" fmla="*/ 894008 h 894065"/>
                <a:gd name="connsiteX8" fmla="*/ 290825 w 1210072"/>
                <a:gd name="connsiteY8" fmla="*/ 736990 h 894065"/>
                <a:gd name="connsiteX9" fmla="*/ 577152 w 1210072"/>
                <a:gd name="connsiteY9" fmla="*/ 663099 h 894065"/>
                <a:gd name="connsiteX10" fmla="*/ 808061 w 1210072"/>
                <a:gd name="connsiteY10" fmla="*/ 616917 h 894065"/>
                <a:gd name="connsiteX11" fmla="*/ 1038970 w 1210072"/>
                <a:gd name="connsiteY11" fmla="*/ 607681 h 894065"/>
                <a:gd name="connsiteX12" fmla="*/ 1159043 w 1210072"/>
                <a:gd name="connsiteY12" fmla="*/ 598444 h 894065"/>
                <a:gd name="connsiteX13" fmla="*/ 1205225 w 1210072"/>
                <a:gd name="connsiteY13" fmla="*/ 561499 h 894065"/>
                <a:gd name="connsiteX14" fmla="*/ 1186752 w 1210072"/>
                <a:gd name="connsiteY14" fmla="*/ 487608 h 894065"/>
                <a:gd name="connsiteX15" fmla="*/ 1011261 w 1210072"/>
                <a:gd name="connsiteY15" fmla="*/ 441426 h 894065"/>
                <a:gd name="connsiteX16" fmla="*/ 761879 w 1210072"/>
                <a:gd name="connsiteY16" fmla="*/ 478372 h 894065"/>
                <a:gd name="connsiteX17" fmla="*/ 567916 w 1210072"/>
                <a:gd name="connsiteY17" fmla="*/ 579972 h 894065"/>
                <a:gd name="connsiteX18" fmla="*/ 420134 w 1210072"/>
                <a:gd name="connsiteY18" fmla="*/ 635390 h 894065"/>
                <a:gd name="connsiteX19" fmla="*/ 272352 w 1210072"/>
                <a:gd name="connsiteY19" fmla="*/ 690808 h 894065"/>
                <a:gd name="connsiteX20" fmla="*/ 475552 w 1210072"/>
                <a:gd name="connsiteY20" fmla="*/ 533790 h 894065"/>
                <a:gd name="connsiteX21" fmla="*/ 660279 w 1210072"/>
                <a:gd name="connsiteY21" fmla="*/ 395244 h 894065"/>
                <a:gd name="connsiteX22" fmla="*/ 817297 w 1210072"/>
                <a:gd name="connsiteY22" fmla="*/ 284408 h 894065"/>
                <a:gd name="connsiteX23" fmla="*/ 983552 w 1210072"/>
                <a:gd name="connsiteY23" fmla="*/ 293644 h 894065"/>
                <a:gd name="connsiteX24" fmla="*/ 1131334 w 1210072"/>
                <a:gd name="connsiteY24" fmla="*/ 321354 h 894065"/>
                <a:gd name="connsiteX25" fmla="*/ 1177516 w 1210072"/>
                <a:gd name="connsiteY25" fmla="*/ 210517 h 894065"/>
                <a:gd name="connsiteX26" fmla="*/ 1149807 w 1210072"/>
                <a:gd name="connsiteY26" fmla="*/ 99681 h 894065"/>
                <a:gd name="connsiteX27" fmla="*/ 1075916 w 1210072"/>
                <a:gd name="connsiteY27" fmla="*/ 35026 h 894065"/>
                <a:gd name="connsiteX28" fmla="*/ 983552 w 1210072"/>
                <a:gd name="connsiteY28" fmla="*/ 7317 h 894065"/>
                <a:gd name="connsiteX0" fmla="*/ 983552 w 1210072"/>
                <a:gd name="connsiteY0" fmla="*/ 7317 h 894065"/>
                <a:gd name="connsiteX1" fmla="*/ 845007 w 1210072"/>
                <a:gd name="connsiteY1" fmla="*/ 7317 h 894065"/>
                <a:gd name="connsiteX2" fmla="*/ 651043 w 1210072"/>
                <a:gd name="connsiteY2" fmla="*/ 90444 h 894065"/>
                <a:gd name="connsiteX3" fmla="*/ 494025 w 1210072"/>
                <a:gd name="connsiteY3" fmla="*/ 201281 h 894065"/>
                <a:gd name="connsiteX4" fmla="*/ 383188 w 1210072"/>
                <a:gd name="connsiteY4" fmla="*/ 349063 h 894065"/>
                <a:gd name="connsiteX5" fmla="*/ 244643 w 1210072"/>
                <a:gd name="connsiteY5" fmla="*/ 543026 h 894065"/>
                <a:gd name="connsiteX6" fmla="*/ 124570 w 1210072"/>
                <a:gd name="connsiteY6" fmla="*/ 718517 h 894065"/>
                <a:gd name="connsiteX7" fmla="*/ 4497 w 1210072"/>
                <a:gd name="connsiteY7" fmla="*/ 894008 h 894065"/>
                <a:gd name="connsiteX8" fmla="*/ 290825 w 1210072"/>
                <a:gd name="connsiteY8" fmla="*/ 736990 h 894065"/>
                <a:gd name="connsiteX9" fmla="*/ 577152 w 1210072"/>
                <a:gd name="connsiteY9" fmla="*/ 663099 h 894065"/>
                <a:gd name="connsiteX10" fmla="*/ 808061 w 1210072"/>
                <a:gd name="connsiteY10" fmla="*/ 616917 h 894065"/>
                <a:gd name="connsiteX11" fmla="*/ 1038970 w 1210072"/>
                <a:gd name="connsiteY11" fmla="*/ 607681 h 894065"/>
                <a:gd name="connsiteX12" fmla="*/ 1159043 w 1210072"/>
                <a:gd name="connsiteY12" fmla="*/ 598444 h 894065"/>
                <a:gd name="connsiteX13" fmla="*/ 1205225 w 1210072"/>
                <a:gd name="connsiteY13" fmla="*/ 561499 h 894065"/>
                <a:gd name="connsiteX14" fmla="*/ 1186752 w 1210072"/>
                <a:gd name="connsiteY14" fmla="*/ 487608 h 894065"/>
                <a:gd name="connsiteX15" fmla="*/ 1011261 w 1210072"/>
                <a:gd name="connsiteY15" fmla="*/ 441426 h 894065"/>
                <a:gd name="connsiteX16" fmla="*/ 761879 w 1210072"/>
                <a:gd name="connsiteY16" fmla="*/ 478372 h 894065"/>
                <a:gd name="connsiteX17" fmla="*/ 567916 w 1210072"/>
                <a:gd name="connsiteY17" fmla="*/ 579972 h 894065"/>
                <a:gd name="connsiteX18" fmla="*/ 420134 w 1210072"/>
                <a:gd name="connsiteY18" fmla="*/ 635390 h 894065"/>
                <a:gd name="connsiteX19" fmla="*/ 272352 w 1210072"/>
                <a:gd name="connsiteY19" fmla="*/ 690808 h 894065"/>
                <a:gd name="connsiteX20" fmla="*/ 475552 w 1210072"/>
                <a:gd name="connsiteY20" fmla="*/ 533790 h 894065"/>
                <a:gd name="connsiteX21" fmla="*/ 660279 w 1210072"/>
                <a:gd name="connsiteY21" fmla="*/ 395244 h 894065"/>
                <a:gd name="connsiteX22" fmla="*/ 817297 w 1210072"/>
                <a:gd name="connsiteY22" fmla="*/ 284408 h 894065"/>
                <a:gd name="connsiteX23" fmla="*/ 983552 w 1210072"/>
                <a:gd name="connsiteY23" fmla="*/ 293644 h 894065"/>
                <a:gd name="connsiteX24" fmla="*/ 1131334 w 1210072"/>
                <a:gd name="connsiteY24" fmla="*/ 321354 h 894065"/>
                <a:gd name="connsiteX25" fmla="*/ 1177516 w 1210072"/>
                <a:gd name="connsiteY25" fmla="*/ 210517 h 894065"/>
                <a:gd name="connsiteX26" fmla="*/ 1149807 w 1210072"/>
                <a:gd name="connsiteY26" fmla="*/ 99681 h 894065"/>
                <a:gd name="connsiteX27" fmla="*/ 1075916 w 1210072"/>
                <a:gd name="connsiteY27" fmla="*/ 35026 h 894065"/>
                <a:gd name="connsiteX28" fmla="*/ 983552 w 1210072"/>
                <a:gd name="connsiteY28" fmla="*/ 7317 h 89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0072" h="894065">
                  <a:moveTo>
                    <a:pt x="983552" y="7317"/>
                  </a:moveTo>
                  <a:cubicBezTo>
                    <a:pt x="945067" y="2699"/>
                    <a:pt x="900425" y="-6538"/>
                    <a:pt x="845007" y="7317"/>
                  </a:cubicBezTo>
                  <a:cubicBezTo>
                    <a:pt x="789589" y="21172"/>
                    <a:pt x="709540" y="58117"/>
                    <a:pt x="651043" y="90444"/>
                  </a:cubicBezTo>
                  <a:cubicBezTo>
                    <a:pt x="592546" y="122771"/>
                    <a:pt x="538668" y="158178"/>
                    <a:pt x="494025" y="201281"/>
                  </a:cubicBezTo>
                  <a:cubicBezTo>
                    <a:pt x="449382" y="244384"/>
                    <a:pt x="424752" y="292106"/>
                    <a:pt x="383188" y="349063"/>
                  </a:cubicBezTo>
                  <a:cubicBezTo>
                    <a:pt x="341624" y="406020"/>
                    <a:pt x="287746" y="481450"/>
                    <a:pt x="244643" y="543026"/>
                  </a:cubicBezTo>
                  <a:cubicBezTo>
                    <a:pt x="201540" y="604602"/>
                    <a:pt x="124570" y="718517"/>
                    <a:pt x="124570" y="718517"/>
                  </a:cubicBezTo>
                  <a:cubicBezTo>
                    <a:pt x="84546" y="777014"/>
                    <a:pt x="-23212" y="890929"/>
                    <a:pt x="4497" y="894008"/>
                  </a:cubicBezTo>
                  <a:cubicBezTo>
                    <a:pt x="32206" y="897087"/>
                    <a:pt x="195382" y="775475"/>
                    <a:pt x="290825" y="736990"/>
                  </a:cubicBezTo>
                  <a:cubicBezTo>
                    <a:pt x="386267" y="698505"/>
                    <a:pt x="490946" y="683111"/>
                    <a:pt x="577152" y="663099"/>
                  </a:cubicBezTo>
                  <a:cubicBezTo>
                    <a:pt x="663358" y="643087"/>
                    <a:pt x="731091" y="626153"/>
                    <a:pt x="808061" y="616917"/>
                  </a:cubicBezTo>
                  <a:cubicBezTo>
                    <a:pt x="885031" y="607681"/>
                    <a:pt x="980473" y="610760"/>
                    <a:pt x="1038970" y="607681"/>
                  </a:cubicBezTo>
                  <a:cubicBezTo>
                    <a:pt x="1097467" y="604602"/>
                    <a:pt x="1131334" y="606141"/>
                    <a:pt x="1159043" y="598444"/>
                  </a:cubicBezTo>
                  <a:cubicBezTo>
                    <a:pt x="1186752" y="590747"/>
                    <a:pt x="1200607" y="579972"/>
                    <a:pt x="1205225" y="561499"/>
                  </a:cubicBezTo>
                  <a:cubicBezTo>
                    <a:pt x="1209843" y="543026"/>
                    <a:pt x="1219079" y="507620"/>
                    <a:pt x="1186752" y="487608"/>
                  </a:cubicBezTo>
                  <a:cubicBezTo>
                    <a:pt x="1154425" y="467596"/>
                    <a:pt x="1082073" y="442965"/>
                    <a:pt x="1011261" y="441426"/>
                  </a:cubicBezTo>
                  <a:cubicBezTo>
                    <a:pt x="940449" y="439887"/>
                    <a:pt x="835770" y="455281"/>
                    <a:pt x="761879" y="478372"/>
                  </a:cubicBezTo>
                  <a:cubicBezTo>
                    <a:pt x="687988" y="501463"/>
                    <a:pt x="624874" y="553802"/>
                    <a:pt x="567916" y="579972"/>
                  </a:cubicBezTo>
                  <a:cubicBezTo>
                    <a:pt x="510959" y="606142"/>
                    <a:pt x="469395" y="616917"/>
                    <a:pt x="420134" y="635390"/>
                  </a:cubicBezTo>
                  <a:cubicBezTo>
                    <a:pt x="370873" y="653863"/>
                    <a:pt x="263116" y="707741"/>
                    <a:pt x="272352" y="690808"/>
                  </a:cubicBezTo>
                  <a:cubicBezTo>
                    <a:pt x="281588" y="673875"/>
                    <a:pt x="410897" y="583051"/>
                    <a:pt x="475552" y="533790"/>
                  </a:cubicBezTo>
                  <a:cubicBezTo>
                    <a:pt x="540206" y="484529"/>
                    <a:pt x="603322" y="436808"/>
                    <a:pt x="660279" y="395244"/>
                  </a:cubicBezTo>
                  <a:cubicBezTo>
                    <a:pt x="717236" y="353680"/>
                    <a:pt x="763418" y="301341"/>
                    <a:pt x="817297" y="284408"/>
                  </a:cubicBezTo>
                  <a:cubicBezTo>
                    <a:pt x="871176" y="267475"/>
                    <a:pt x="931213" y="287486"/>
                    <a:pt x="983552" y="293644"/>
                  </a:cubicBezTo>
                  <a:cubicBezTo>
                    <a:pt x="1035891" y="299802"/>
                    <a:pt x="1099007" y="335208"/>
                    <a:pt x="1131334" y="321354"/>
                  </a:cubicBezTo>
                  <a:cubicBezTo>
                    <a:pt x="1163661" y="307500"/>
                    <a:pt x="1174437" y="247463"/>
                    <a:pt x="1177516" y="210517"/>
                  </a:cubicBezTo>
                  <a:cubicBezTo>
                    <a:pt x="1180595" y="173572"/>
                    <a:pt x="1166740" y="128929"/>
                    <a:pt x="1149807" y="99681"/>
                  </a:cubicBezTo>
                  <a:cubicBezTo>
                    <a:pt x="1132874" y="70433"/>
                    <a:pt x="1097468" y="47341"/>
                    <a:pt x="1075916" y="35026"/>
                  </a:cubicBezTo>
                  <a:cubicBezTo>
                    <a:pt x="1054364" y="22711"/>
                    <a:pt x="1022037" y="11935"/>
                    <a:pt x="983552" y="7317"/>
                  </a:cubicBezTo>
                  <a:close/>
                </a:path>
              </a:pathLst>
            </a:cu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pic>
        <p:nvPicPr>
          <p:cNvPr id="54" name="Picture 53">
            <a:extLst>
              <a:ext uri="{FF2B5EF4-FFF2-40B4-BE49-F238E27FC236}">
                <a16:creationId xmlns:a16="http://schemas.microsoft.com/office/drawing/2014/main" xmlns="" id="{B0A5E429-A6DE-4426-8E5C-F94D39BA33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989313" y="2738481"/>
            <a:ext cx="977862" cy="649789"/>
          </a:xfrm>
          <a:prstGeom prst="rect">
            <a:avLst/>
          </a:prstGeom>
        </p:spPr>
      </p:pic>
    </p:spTree>
    <p:extLst>
      <p:ext uri="{BB962C8B-B14F-4D97-AF65-F5344CB8AC3E}">
        <p14:creationId xmlns:p14="http://schemas.microsoft.com/office/powerpoint/2010/main" val="61506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500" fill="hold"/>
                                        <p:tgtEl>
                                          <p:spTgt spid="49"/>
                                        </p:tgtEl>
                                        <p:attrNameLst>
                                          <p:attrName>ppt_x</p:attrName>
                                        </p:attrNameLst>
                                      </p:cBhvr>
                                      <p:tavLst>
                                        <p:tav tm="0">
                                          <p:val>
                                            <p:strVal val="0-#ppt_w/2"/>
                                          </p:val>
                                        </p:tav>
                                        <p:tav tm="100000">
                                          <p:val>
                                            <p:strVal val="#ppt_x"/>
                                          </p:val>
                                        </p:tav>
                                      </p:tavLst>
                                    </p:anim>
                                    <p:anim calcmode="lin" valueType="num">
                                      <p:cBhvr additive="base">
                                        <p:cTn id="20" dur="500" fill="hold"/>
                                        <p:tgtEl>
                                          <p:spTgt spid="49"/>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500" fill="hold"/>
                                        <p:tgtEl>
                                          <p:spTgt spid="54"/>
                                        </p:tgtEl>
                                        <p:attrNameLst>
                                          <p:attrName>ppt_x</p:attrName>
                                        </p:attrNameLst>
                                      </p:cBhvr>
                                      <p:tavLst>
                                        <p:tav tm="0">
                                          <p:val>
                                            <p:strVal val="0-#ppt_w/2"/>
                                          </p:val>
                                        </p:tav>
                                        <p:tav tm="100000">
                                          <p:val>
                                            <p:strVal val="#ppt_x"/>
                                          </p:val>
                                        </p:tav>
                                      </p:tavLst>
                                    </p:anim>
                                    <p:anim calcmode="lin" valueType="num">
                                      <p:cBhvr additive="base">
                                        <p:cTn id="24"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674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3" name="Picture 2">
            <a:extLst>
              <a:ext uri="{FF2B5EF4-FFF2-40B4-BE49-F238E27FC236}">
                <a16:creationId xmlns:a16="http://schemas.microsoft.com/office/drawing/2014/main" xmlns="" id="{49E35C3E-848B-49B3-82DF-3439799564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13" r="2410" b="2778"/>
          <a:stretch/>
        </p:blipFill>
        <p:spPr>
          <a:xfrm>
            <a:off x="1241356" y="0"/>
            <a:ext cx="6447335" cy="6467475"/>
          </a:xfrm>
          <a:prstGeom prst="rect">
            <a:avLst/>
          </a:prstGeom>
        </p:spPr>
      </p:pic>
      <p:sp>
        <p:nvSpPr>
          <p:cNvPr id="37" name="Rectangle 36"/>
          <p:cNvSpPr/>
          <p:nvPr/>
        </p:nvSpPr>
        <p:spPr>
          <a:xfrm>
            <a:off x="66175" y="866274"/>
            <a:ext cx="312820" cy="3026359"/>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5" name="TextBox 24"/>
          <p:cNvSpPr txBox="1"/>
          <p:nvPr/>
        </p:nvSpPr>
        <p:spPr>
          <a:xfrm>
            <a:off x="5381204" y="-8690"/>
            <a:ext cx="3358287" cy="52322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800" b="1" i="0" u="none" strike="noStrike" kern="0" cap="none" spc="0" normalizeH="0" baseline="0">
                <a:ln>
                  <a:noFill/>
                </a:ln>
                <a:solidFill>
                  <a:prstClr val="black"/>
                </a:solidFill>
                <a:effectLst/>
                <a:uLnTx/>
                <a:uFillTx/>
                <a:latin typeface="Futura Md BT" pitchFamily="34" charset="0"/>
              </a:defRPr>
            </a:lvl1pPr>
          </a:lstStyle>
          <a:p>
            <a:r>
              <a:rPr lang="en-ZA" dirty="0"/>
              <a:t>T33: </a:t>
            </a:r>
            <a:r>
              <a:rPr lang="en-ZA" dirty="0" err="1"/>
              <a:t>Kinira</a:t>
            </a:r>
            <a:endParaRPr lang="en-ZA" dirty="0"/>
          </a:p>
        </p:txBody>
      </p:sp>
      <p:sp>
        <p:nvSpPr>
          <p:cNvPr id="6" name="Freeform 5"/>
          <p:cNvSpPr/>
          <p:nvPr/>
        </p:nvSpPr>
        <p:spPr>
          <a:xfrm>
            <a:off x="140458" y="1768901"/>
            <a:ext cx="1026615" cy="358444"/>
          </a:xfrm>
          <a:custGeom>
            <a:avLst/>
            <a:gdLst>
              <a:gd name="connsiteX0" fmla="*/ 1137 w 1026615"/>
              <a:gd name="connsiteY0" fmla="*/ 152276 h 358444"/>
              <a:gd name="connsiteX1" fmla="*/ 76552 w 1026615"/>
              <a:gd name="connsiteY1" fmla="*/ 265398 h 358444"/>
              <a:gd name="connsiteX2" fmla="*/ 147253 w 1026615"/>
              <a:gd name="connsiteY2" fmla="*/ 293679 h 358444"/>
              <a:gd name="connsiteX3" fmla="*/ 189673 w 1026615"/>
              <a:gd name="connsiteY3" fmla="*/ 298392 h 358444"/>
              <a:gd name="connsiteX4" fmla="*/ 279228 w 1026615"/>
              <a:gd name="connsiteY4" fmla="*/ 255971 h 358444"/>
              <a:gd name="connsiteX5" fmla="*/ 425343 w 1026615"/>
              <a:gd name="connsiteY5" fmla="*/ 284252 h 358444"/>
              <a:gd name="connsiteX6" fmla="*/ 524325 w 1026615"/>
              <a:gd name="connsiteY6" fmla="*/ 279538 h 358444"/>
              <a:gd name="connsiteX7" fmla="*/ 604453 w 1026615"/>
              <a:gd name="connsiteY7" fmla="*/ 345526 h 358444"/>
              <a:gd name="connsiteX8" fmla="*/ 679867 w 1026615"/>
              <a:gd name="connsiteY8" fmla="*/ 354953 h 358444"/>
              <a:gd name="connsiteX9" fmla="*/ 736428 w 1026615"/>
              <a:gd name="connsiteY9" fmla="*/ 303105 h 358444"/>
              <a:gd name="connsiteX10" fmla="*/ 854263 w 1026615"/>
              <a:gd name="connsiteY10" fmla="*/ 307819 h 358444"/>
              <a:gd name="connsiteX11" fmla="*/ 967385 w 1026615"/>
              <a:gd name="connsiteY11" fmla="*/ 237118 h 358444"/>
              <a:gd name="connsiteX12" fmla="*/ 1014519 w 1026615"/>
              <a:gd name="connsiteY12" fmla="*/ 171130 h 358444"/>
              <a:gd name="connsiteX13" fmla="*/ 1005092 w 1026615"/>
              <a:gd name="connsiteY13" fmla="*/ 53295 h 358444"/>
              <a:gd name="connsiteX14" fmla="*/ 788275 w 1026615"/>
              <a:gd name="connsiteY14" fmla="*/ 1448 h 358444"/>
              <a:gd name="connsiteX15" fmla="*/ 302795 w 1026615"/>
              <a:gd name="connsiteY15" fmla="*/ 20301 h 358444"/>
              <a:gd name="connsiteX16" fmla="*/ 137826 w 1026615"/>
              <a:gd name="connsiteY16" fmla="*/ 81575 h 358444"/>
              <a:gd name="connsiteX17" fmla="*/ 1137 w 1026615"/>
              <a:gd name="connsiteY17" fmla="*/ 152276 h 35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6615" h="358444">
                <a:moveTo>
                  <a:pt x="1137" y="152276"/>
                </a:moveTo>
                <a:cubicBezTo>
                  <a:pt x="-9075" y="182913"/>
                  <a:pt x="52199" y="241831"/>
                  <a:pt x="76552" y="265398"/>
                </a:cubicBezTo>
                <a:cubicBezTo>
                  <a:pt x="100905" y="288965"/>
                  <a:pt x="128400" y="288180"/>
                  <a:pt x="147253" y="293679"/>
                </a:cubicBezTo>
                <a:cubicBezTo>
                  <a:pt x="166106" y="299178"/>
                  <a:pt x="167677" y="304677"/>
                  <a:pt x="189673" y="298392"/>
                </a:cubicBezTo>
                <a:cubicBezTo>
                  <a:pt x="211669" y="292107"/>
                  <a:pt x="239950" y="258328"/>
                  <a:pt x="279228" y="255971"/>
                </a:cubicBezTo>
                <a:cubicBezTo>
                  <a:pt x="318506" y="253614"/>
                  <a:pt x="384494" y="280324"/>
                  <a:pt x="425343" y="284252"/>
                </a:cubicBezTo>
                <a:cubicBezTo>
                  <a:pt x="466193" y="288180"/>
                  <a:pt x="494473" y="269326"/>
                  <a:pt x="524325" y="279538"/>
                </a:cubicBezTo>
                <a:cubicBezTo>
                  <a:pt x="554177" y="289750"/>
                  <a:pt x="578529" y="332957"/>
                  <a:pt x="604453" y="345526"/>
                </a:cubicBezTo>
                <a:cubicBezTo>
                  <a:pt x="630377" y="358095"/>
                  <a:pt x="657871" y="362023"/>
                  <a:pt x="679867" y="354953"/>
                </a:cubicBezTo>
                <a:cubicBezTo>
                  <a:pt x="701863" y="347883"/>
                  <a:pt x="707362" y="310961"/>
                  <a:pt x="736428" y="303105"/>
                </a:cubicBezTo>
                <a:cubicBezTo>
                  <a:pt x="765494" y="295249"/>
                  <a:pt x="815770" y="318817"/>
                  <a:pt x="854263" y="307819"/>
                </a:cubicBezTo>
                <a:cubicBezTo>
                  <a:pt x="892756" y="296821"/>
                  <a:pt x="940676" y="259900"/>
                  <a:pt x="967385" y="237118"/>
                </a:cubicBezTo>
                <a:cubicBezTo>
                  <a:pt x="994094" y="214337"/>
                  <a:pt x="1008235" y="201767"/>
                  <a:pt x="1014519" y="171130"/>
                </a:cubicBezTo>
                <a:cubicBezTo>
                  <a:pt x="1020803" y="140493"/>
                  <a:pt x="1042799" y="81575"/>
                  <a:pt x="1005092" y="53295"/>
                </a:cubicBezTo>
                <a:cubicBezTo>
                  <a:pt x="967385" y="25015"/>
                  <a:pt x="905324" y="6947"/>
                  <a:pt x="788275" y="1448"/>
                </a:cubicBezTo>
                <a:cubicBezTo>
                  <a:pt x="671226" y="-4051"/>
                  <a:pt x="411203" y="6947"/>
                  <a:pt x="302795" y="20301"/>
                </a:cubicBezTo>
                <a:cubicBezTo>
                  <a:pt x="194387" y="33655"/>
                  <a:pt x="186531" y="58794"/>
                  <a:pt x="137826" y="81575"/>
                </a:cubicBezTo>
                <a:cubicBezTo>
                  <a:pt x="89121" y="104356"/>
                  <a:pt x="11349" y="121639"/>
                  <a:pt x="1137" y="1522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8" name="Rounded Rectangular Callout 27"/>
          <p:cNvSpPr/>
          <p:nvPr/>
        </p:nvSpPr>
        <p:spPr>
          <a:xfrm>
            <a:off x="209931" y="3094323"/>
            <a:ext cx="3628138" cy="2103933"/>
          </a:xfrm>
          <a:prstGeom prst="wedgeRoundRectCallout">
            <a:avLst>
              <a:gd name="adj1" fmla="val 90763"/>
              <a:gd name="adj2" fmla="val 7930"/>
              <a:gd name="adj3" fmla="val 16667"/>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ZA" sz="2000" b="1" dirty="0">
                <a:solidFill>
                  <a:prstClr val="black"/>
                </a:solidFill>
                <a:latin typeface="Futura Bk BT" panose="020B0502020204020303" pitchFamily="34" charset="0"/>
                <a:cs typeface="Arial" charset="0"/>
              </a:rPr>
              <a:t>Moderate condition:</a:t>
            </a:r>
            <a:r>
              <a:rPr lang="en-ZA" sz="2000" dirty="0">
                <a:solidFill>
                  <a:prstClr val="black"/>
                </a:solidFill>
                <a:latin typeface="Futura Bk BT" panose="020B0502020204020303" pitchFamily="34" charset="0"/>
                <a:cs typeface="Arial" charset="0"/>
              </a:rPr>
              <a:t> </a:t>
            </a:r>
          </a:p>
          <a:p>
            <a:r>
              <a:rPr lang="en-ZA" dirty="0">
                <a:solidFill>
                  <a:schemeClr val="tx1"/>
                </a:solidFill>
                <a:latin typeface="Futura Bk BT" panose="020B0502020204020303" pitchFamily="34" charset="0"/>
              </a:rPr>
              <a:t>Mountainous upstream area</a:t>
            </a:r>
            <a:r>
              <a:rPr lang="en-ZA" sz="1800" dirty="0">
                <a:solidFill>
                  <a:prstClr val="black"/>
                </a:solidFill>
                <a:latin typeface="Futura Bk BT" panose="020B0502020204020303" pitchFamily="34" charset="0"/>
                <a:cs typeface="Arial" charset="0"/>
              </a:rPr>
              <a:t> with dry land cultivation. Lower areas consist of gorges and dry land cultivation</a:t>
            </a:r>
          </a:p>
        </p:txBody>
      </p:sp>
      <p:sp>
        <p:nvSpPr>
          <p:cNvPr id="33" name="Rounded Rectangular Callout 32"/>
          <p:cNvSpPr/>
          <p:nvPr/>
        </p:nvSpPr>
        <p:spPr>
          <a:xfrm>
            <a:off x="5381204" y="721283"/>
            <a:ext cx="3696621" cy="1531400"/>
          </a:xfrm>
          <a:prstGeom prst="wedgeRoundRectCallout">
            <a:avLst>
              <a:gd name="adj1" fmla="val -71118"/>
              <a:gd name="adj2" fmla="val -28051"/>
              <a:gd name="adj3" fmla="val 16667"/>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ZA" sz="2000" b="1" dirty="0">
                <a:solidFill>
                  <a:schemeClr val="tx1"/>
                </a:solidFill>
                <a:latin typeface="Futura Bk BT" panose="020B0502020204020303" pitchFamily="34" charset="0"/>
              </a:rPr>
              <a:t>Good to moderate condition:</a:t>
            </a:r>
            <a:r>
              <a:rPr lang="en-ZA" sz="1800" dirty="0">
                <a:solidFill>
                  <a:schemeClr val="tx1"/>
                </a:solidFill>
                <a:latin typeface="Futura Bk BT" panose="020B0502020204020303" pitchFamily="34" charset="0"/>
              </a:rPr>
              <a:t> </a:t>
            </a:r>
          </a:p>
          <a:p>
            <a:r>
              <a:rPr lang="en-ZA" sz="1800" dirty="0">
                <a:solidFill>
                  <a:schemeClr val="tx1"/>
                </a:solidFill>
                <a:latin typeface="Futura Bk BT" panose="020B0502020204020303" pitchFamily="34" charset="0"/>
              </a:rPr>
              <a:t>Mountainous upstream area with dry land cultivation in lower areas with oxbows</a:t>
            </a:r>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61538" y="4617937"/>
            <a:ext cx="1493835" cy="973157"/>
          </a:xfrm>
          <a:prstGeom prst="rect">
            <a:avLst/>
          </a:prstGeom>
        </p:spPr>
      </p:pic>
      <p:pic>
        <p:nvPicPr>
          <p:cNvPr id="26" name="Picture 25">
            <a:extLst>
              <a:ext uri="{FF2B5EF4-FFF2-40B4-BE49-F238E27FC236}">
                <a16:creationId xmlns:a16="http://schemas.microsoft.com/office/drawing/2014/main" xmlns="" id="{B13899E9-505C-48D9-AF87-9D91AAFB36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09569" y="2473049"/>
            <a:ext cx="1317616" cy="852372"/>
          </a:xfrm>
          <a:prstGeom prst="rect">
            <a:avLst/>
          </a:prstGeom>
        </p:spPr>
      </p:pic>
      <p:pic>
        <p:nvPicPr>
          <p:cNvPr id="30" name="Picture 29">
            <a:extLst>
              <a:ext uri="{FF2B5EF4-FFF2-40B4-BE49-F238E27FC236}">
                <a16:creationId xmlns:a16="http://schemas.microsoft.com/office/drawing/2014/main" xmlns="" id="{3ECDEFB5-BF6A-4764-87A3-8E9752325D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1757" y="2418976"/>
            <a:ext cx="1335945" cy="870300"/>
          </a:xfrm>
          <a:prstGeom prst="rect">
            <a:avLst/>
          </a:prstGeom>
        </p:spPr>
      </p:pic>
      <p:sp>
        <p:nvSpPr>
          <p:cNvPr id="31" name="Arrow: Right 30">
            <a:extLst>
              <a:ext uri="{FF2B5EF4-FFF2-40B4-BE49-F238E27FC236}">
                <a16:creationId xmlns:a16="http://schemas.microsoft.com/office/drawing/2014/main" xmlns="" id="{13B8E4E2-722A-4175-8B60-8139BD77574B}"/>
              </a:ext>
            </a:extLst>
          </p:cNvPr>
          <p:cNvSpPr/>
          <p:nvPr/>
        </p:nvSpPr>
        <p:spPr>
          <a:xfrm>
            <a:off x="6955861" y="2716569"/>
            <a:ext cx="483553"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sp>
        <p:nvSpPr>
          <p:cNvPr id="40" name="TextBox 39">
            <a:extLst>
              <a:ext uri="{FF2B5EF4-FFF2-40B4-BE49-F238E27FC236}">
                <a16:creationId xmlns:a16="http://schemas.microsoft.com/office/drawing/2014/main" xmlns="" id="{14F24A0F-D7C6-46FC-AF60-AFA293243098}"/>
              </a:ext>
            </a:extLst>
          </p:cNvPr>
          <p:cNvSpPr txBox="1"/>
          <p:nvPr/>
        </p:nvSpPr>
        <p:spPr>
          <a:xfrm>
            <a:off x="252828" y="76004"/>
            <a:ext cx="1985547" cy="584775"/>
          </a:xfrm>
          <a:prstGeom prst="rect">
            <a:avLst/>
          </a:prstGeom>
          <a:noFill/>
        </p:spPr>
        <p:txBody>
          <a:bodyPr wrap="square" rtlCol="0">
            <a:spAutoFit/>
          </a:bodyPr>
          <a:lstStyle>
            <a:defPPr>
              <a:defRPr lang="en-US"/>
            </a:defPPr>
            <a:lvl1pPr>
              <a:defRPr b="1">
                <a:latin typeface="Futura Md BT"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a:ln>
                  <a:noFill/>
                </a:ln>
                <a:solidFill>
                  <a:prstClr val="black"/>
                </a:solidFill>
                <a:effectLst/>
                <a:uLnTx/>
                <a:uFillTx/>
                <a:latin typeface="Futura Md BT" pitchFamily="34" charset="0"/>
                <a:cs typeface="+mn-cs"/>
              </a:rPr>
              <a:t>RIVER ECOLOGY: STATUS QUO</a:t>
            </a:r>
          </a:p>
        </p:txBody>
      </p:sp>
    </p:spTree>
    <p:extLst>
      <p:ext uri="{BB962C8B-B14F-4D97-AF65-F5344CB8AC3E}">
        <p14:creationId xmlns:p14="http://schemas.microsoft.com/office/powerpoint/2010/main" val="266112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0-#ppt_w/2"/>
                                          </p:val>
                                        </p:tav>
                                        <p:tav tm="100000">
                                          <p:val>
                                            <p:strVal val="#ppt_x"/>
                                          </p:val>
                                        </p:tav>
                                      </p:tavLst>
                                    </p:anim>
                                    <p:anim calcmode="lin" valueType="num">
                                      <p:cBhvr additive="base">
                                        <p:cTn id="14" dur="500" fill="hold"/>
                                        <p:tgtEl>
                                          <p:spTgt spid="28"/>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0-#ppt_w/2"/>
                                          </p:val>
                                        </p:tav>
                                        <p:tav tm="100000">
                                          <p:val>
                                            <p:strVal val="#ppt_x"/>
                                          </p:val>
                                        </p:tav>
                                      </p:tavLst>
                                    </p:anim>
                                    <p:anim calcmode="lin" valueType="num">
                                      <p:cBhvr additive="base">
                                        <p:cTn id="18"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1+#ppt_w/2"/>
                                          </p:val>
                                        </p:tav>
                                        <p:tav tm="100000">
                                          <p:val>
                                            <p:strVal val="#ppt_x"/>
                                          </p:val>
                                        </p:tav>
                                      </p:tavLst>
                                    </p:anim>
                                    <p:anim calcmode="lin" valueType="num">
                                      <p:cBhvr additive="base">
                                        <p:cTn id="28"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929" y="211888"/>
            <a:ext cx="8229600" cy="783198"/>
          </a:xfrm>
        </p:spPr>
        <p:txBody>
          <a:bodyPr/>
          <a:lstStyle/>
          <a:p>
            <a:r>
              <a:rPr lang="en-ZA" sz="4000" b="1" dirty="0">
                <a:solidFill>
                  <a:srgbClr val="FF0000"/>
                </a:solidFill>
                <a:latin typeface="Aharoni" panose="02010803020104030203" pitchFamily="2" charset="-79"/>
                <a:cs typeface="Aharoni" panose="02010803020104030203" pitchFamily="2" charset="-79"/>
              </a:rPr>
              <a:t>Project Plan</a:t>
            </a:r>
          </a:p>
        </p:txBody>
      </p:sp>
      <p:pic>
        <p:nvPicPr>
          <p:cNvPr id="5" name="Picture 4"/>
          <p:cNvPicPr>
            <a:picLocks noChangeAspect="1"/>
          </p:cNvPicPr>
          <p:nvPr/>
        </p:nvPicPr>
        <p:blipFill>
          <a:blip r:embed="rId2"/>
          <a:stretch>
            <a:fillRect/>
          </a:stretch>
        </p:blipFill>
        <p:spPr>
          <a:xfrm>
            <a:off x="1785684" y="995086"/>
            <a:ext cx="7101068" cy="5308999"/>
          </a:xfrm>
          <a:prstGeom prst="rect">
            <a:avLst/>
          </a:prstGeom>
        </p:spPr>
      </p:pic>
    </p:spTree>
    <p:extLst>
      <p:ext uri="{BB962C8B-B14F-4D97-AF65-F5344CB8AC3E}">
        <p14:creationId xmlns:p14="http://schemas.microsoft.com/office/powerpoint/2010/main" val="2917357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6400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3" name="Picture 2">
            <a:extLst>
              <a:ext uri="{FF2B5EF4-FFF2-40B4-BE49-F238E27FC236}">
                <a16:creationId xmlns:a16="http://schemas.microsoft.com/office/drawing/2014/main" xmlns="" id="{5B0E341A-D106-4C77-90EE-AF4F0BFC54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4" t="1330" b="2976"/>
          <a:stretch/>
        </p:blipFill>
        <p:spPr>
          <a:xfrm>
            <a:off x="914399" y="33071"/>
            <a:ext cx="8229601" cy="6281272"/>
          </a:xfrm>
          <a:prstGeom prst="rect">
            <a:avLst/>
          </a:prstGeom>
        </p:spPr>
      </p:pic>
      <p:sp>
        <p:nvSpPr>
          <p:cNvPr id="38" name="Rounded Rectangular Callout 37"/>
          <p:cNvSpPr/>
          <p:nvPr/>
        </p:nvSpPr>
        <p:spPr>
          <a:xfrm>
            <a:off x="98500" y="4314414"/>
            <a:ext cx="5449446" cy="2160154"/>
          </a:xfrm>
          <a:prstGeom prst="wedgeRoundRectCallout">
            <a:avLst>
              <a:gd name="adj1" fmla="val 52451"/>
              <a:gd name="adj2" fmla="val -63997"/>
              <a:gd name="adj3" fmla="val 16667"/>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ZA" sz="2000" b="1" dirty="0">
                <a:solidFill>
                  <a:schemeClr val="tx1"/>
                </a:solidFill>
                <a:latin typeface="Futura Bk BT" panose="020B0502020204020303" pitchFamily="34" charset="0"/>
              </a:rPr>
              <a:t>Good to moderate condition:</a:t>
            </a:r>
            <a:r>
              <a:rPr lang="en-ZA" sz="1800" dirty="0">
                <a:solidFill>
                  <a:schemeClr val="tx1"/>
                </a:solidFill>
                <a:latin typeface="Futura Bk BT" panose="020B0502020204020303" pitchFamily="34" charset="0"/>
              </a:rPr>
              <a:t> </a:t>
            </a:r>
          </a:p>
          <a:p>
            <a:r>
              <a:rPr lang="en-ZA" dirty="0">
                <a:solidFill>
                  <a:schemeClr val="tx1"/>
                </a:solidFill>
                <a:latin typeface="Futura Bk BT" panose="020B0502020204020303" pitchFamily="34" charset="0"/>
              </a:rPr>
              <a:t>Upstream areas: Mount Fletcher, erosion, alien vegetation.  Further downstream - dryland cultivation, grazing, alien vegetation, areas with severe erosion and high human density. The downstream area is a gorge with some extensive erosion due to over grazing; also a large weir. </a:t>
            </a:r>
          </a:p>
        </p:txBody>
      </p:sp>
      <p:sp>
        <p:nvSpPr>
          <p:cNvPr id="39" name="Rounded Rectangular Callout 38"/>
          <p:cNvSpPr/>
          <p:nvPr/>
        </p:nvSpPr>
        <p:spPr>
          <a:xfrm>
            <a:off x="4709388" y="744999"/>
            <a:ext cx="3520213" cy="1437844"/>
          </a:xfrm>
          <a:prstGeom prst="wedgeRoundRectCallout">
            <a:avLst>
              <a:gd name="adj1" fmla="val -100564"/>
              <a:gd name="adj2" fmla="val -43251"/>
              <a:gd name="adj3" fmla="val 16667"/>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ZA" sz="2000" b="1" dirty="0">
                <a:solidFill>
                  <a:schemeClr val="tx1"/>
                </a:solidFill>
                <a:latin typeface="Futura Bk BT" panose="020B0502020204020303" pitchFamily="34" charset="0"/>
              </a:rPr>
              <a:t>Mostly good condition:</a:t>
            </a:r>
          </a:p>
          <a:p>
            <a:r>
              <a:rPr lang="en-ZA" sz="2000" dirty="0">
                <a:solidFill>
                  <a:schemeClr val="tx1"/>
                </a:solidFill>
                <a:latin typeface="Futura Bk BT" panose="020B0502020204020303" pitchFamily="34" charset="0"/>
              </a:rPr>
              <a:t>Impacts non-flow related (dry land cultivation, and alien vegetation)</a:t>
            </a:r>
            <a:endParaRPr lang="en-ZA" sz="1800" dirty="0">
              <a:solidFill>
                <a:schemeClr val="tx1"/>
              </a:solidFill>
              <a:latin typeface="Futura Bk BT" panose="020B0502020204020303" pitchFamily="34" charset="0"/>
            </a:endParaRPr>
          </a:p>
        </p:txBody>
      </p:sp>
      <p:sp>
        <p:nvSpPr>
          <p:cNvPr id="33" name="TextBox 32">
            <a:extLst>
              <a:ext uri="{FF2B5EF4-FFF2-40B4-BE49-F238E27FC236}">
                <a16:creationId xmlns:a16="http://schemas.microsoft.com/office/drawing/2014/main" xmlns="" id="{19E1A354-6C90-4F40-A1CA-A60D1BBA624F}"/>
              </a:ext>
            </a:extLst>
          </p:cNvPr>
          <p:cNvSpPr txBox="1"/>
          <p:nvPr/>
        </p:nvSpPr>
        <p:spPr>
          <a:xfrm>
            <a:off x="2982468" y="-30857"/>
            <a:ext cx="3358287" cy="52322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800" b="1" i="0" u="none" strike="noStrike" kern="0" cap="none" spc="0" normalizeH="0" baseline="0">
                <a:ln>
                  <a:noFill/>
                </a:ln>
                <a:solidFill>
                  <a:prstClr val="black"/>
                </a:solidFill>
                <a:effectLst/>
                <a:uLnTx/>
                <a:uFillTx/>
                <a:latin typeface="Futura Md BT" pitchFamily="34" charset="0"/>
              </a:defRPr>
            </a:lvl1pPr>
          </a:lstStyle>
          <a:p>
            <a:r>
              <a:rPr lang="en-ZA" dirty="0"/>
              <a:t>T34: Thina</a:t>
            </a:r>
          </a:p>
        </p:txBody>
      </p:sp>
      <p:sp>
        <p:nvSpPr>
          <p:cNvPr id="35" name="TextBox 34">
            <a:extLst>
              <a:ext uri="{FF2B5EF4-FFF2-40B4-BE49-F238E27FC236}">
                <a16:creationId xmlns:a16="http://schemas.microsoft.com/office/drawing/2014/main" xmlns="" id="{9D6A8771-7D58-40DC-BE3F-4C365926B080}"/>
              </a:ext>
            </a:extLst>
          </p:cNvPr>
          <p:cNvSpPr txBox="1"/>
          <p:nvPr/>
        </p:nvSpPr>
        <p:spPr>
          <a:xfrm>
            <a:off x="7084848" y="-1"/>
            <a:ext cx="1985547" cy="584775"/>
          </a:xfrm>
          <a:prstGeom prst="rect">
            <a:avLst/>
          </a:prstGeom>
          <a:noFill/>
        </p:spPr>
        <p:txBody>
          <a:bodyPr wrap="square" rtlCol="0">
            <a:spAutoFit/>
          </a:bodyPr>
          <a:lstStyle>
            <a:defPPr>
              <a:defRPr lang="en-US"/>
            </a:defPPr>
            <a:lvl1pPr>
              <a:defRPr b="1">
                <a:latin typeface="Futura Md BT"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a:ln>
                  <a:noFill/>
                </a:ln>
                <a:solidFill>
                  <a:prstClr val="black"/>
                </a:solidFill>
                <a:effectLst/>
                <a:uLnTx/>
                <a:uFillTx/>
                <a:latin typeface="Futura Md BT" pitchFamily="34" charset="0"/>
                <a:cs typeface="+mn-cs"/>
              </a:rPr>
              <a:t>RIVER ECOLOGY: STATUS QUO</a:t>
            </a:r>
          </a:p>
        </p:txBody>
      </p:sp>
      <p:pic>
        <p:nvPicPr>
          <p:cNvPr id="42" name="Picture 41">
            <a:extLst>
              <a:ext uri="{FF2B5EF4-FFF2-40B4-BE49-F238E27FC236}">
                <a16:creationId xmlns:a16="http://schemas.microsoft.com/office/drawing/2014/main" xmlns="" id="{261261D9-CC5D-439A-ADBB-A26FA6D4DC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191612" y="1830931"/>
            <a:ext cx="1317616" cy="852372"/>
          </a:xfrm>
          <a:prstGeom prst="rect">
            <a:avLst/>
          </a:prstGeom>
        </p:spPr>
      </p:pic>
      <p:pic>
        <p:nvPicPr>
          <p:cNvPr id="55" name="Picture 54">
            <a:extLst>
              <a:ext uri="{FF2B5EF4-FFF2-40B4-BE49-F238E27FC236}">
                <a16:creationId xmlns:a16="http://schemas.microsoft.com/office/drawing/2014/main" xmlns="" id="{96302A44-BE66-4F56-8D27-142DF29188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500" y="3429000"/>
            <a:ext cx="1317616" cy="852372"/>
          </a:xfrm>
          <a:prstGeom prst="rect">
            <a:avLst/>
          </a:prstGeom>
        </p:spPr>
      </p:pic>
      <p:pic>
        <p:nvPicPr>
          <p:cNvPr id="56" name="Picture 55">
            <a:extLst>
              <a:ext uri="{FF2B5EF4-FFF2-40B4-BE49-F238E27FC236}">
                <a16:creationId xmlns:a16="http://schemas.microsoft.com/office/drawing/2014/main" xmlns="" id="{19AB8055-2D0C-4DE8-817B-4E6AC8C771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0688" y="3374927"/>
            <a:ext cx="1335945" cy="870300"/>
          </a:xfrm>
          <a:prstGeom prst="rect">
            <a:avLst/>
          </a:prstGeom>
        </p:spPr>
      </p:pic>
      <p:sp>
        <p:nvSpPr>
          <p:cNvPr id="57" name="Arrow: Right 56">
            <a:extLst>
              <a:ext uri="{FF2B5EF4-FFF2-40B4-BE49-F238E27FC236}">
                <a16:creationId xmlns:a16="http://schemas.microsoft.com/office/drawing/2014/main" xmlns="" id="{D2154292-DC27-4E74-B17A-2851D802E65A}"/>
              </a:ext>
            </a:extLst>
          </p:cNvPr>
          <p:cNvSpPr/>
          <p:nvPr/>
        </p:nvSpPr>
        <p:spPr>
          <a:xfrm>
            <a:off x="1444792" y="3672520"/>
            <a:ext cx="483553"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spTree>
    <p:extLst>
      <p:ext uri="{BB962C8B-B14F-4D97-AF65-F5344CB8AC3E}">
        <p14:creationId xmlns:p14="http://schemas.microsoft.com/office/powerpoint/2010/main" val="402005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fill="hold"/>
                                        <p:tgtEl>
                                          <p:spTgt spid="42"/>
                                        </p:tgtEl>
                                        <p:attrNameLst>
                                          <p:attrName>ppt_x</p:attrName>
                                        </p:attrNameLst>
                                      </p:cBhvr>
                                      <p:tavLst>
                                        <p:tav tm="0">
                                          <p:val>
                                            <p:strVal val="#ppt_x"/>
                                          </p:val>
                                        </p:tav>
                                        <p:tav tm="100000">
                                          <p:val>
                                            <p:strVal val="#ppt_x"/>
                                          </p:val>
                                        </p:tav>
                                      </p:tavLst>
                                    </p:anim>
                                    <p:anim calcmode="lin" valueType="num">
                                      <p:cBhvr additive="base">
                                        <p:cTn id="1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ppt_x"/>
                                          </p:val>
                                        </p:tav>
                                        <p:tav tm="100000">
                                          <p:val>
                                            <p:strVal val="#ppt_x"/>
                                          </p:val>
                                        </p:tav>
                                      </p:tavLst>
                                    </p:anim>
                                    <p:anim calcmode="lin" valueType="num">
                                      <p:cBhvr additive="base">
                                        <p:cTn id="24" dur="500" fill="hold"/>
                                        <p:tgtEl>
                                          <p:spTgt spid="55"/>
                                        </p:tgtEl>
                                        <p:attrNameLst>
                                          <p:attrName>ppt_y</p:attrName>
                                        </p:attrNameLst>
                                      </p:cBhvr>
                                      <p:tavLst>
                                        <p:tav tm="0">
                                          <p:val>
                                            <p:strVal val="1+#ppt_h/2"/>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additive="base">
                                        <p:cTn id="27" dur="500" fill="hold"/>
                                        <p:tgtEl>
                                          <p:spTgt spid="56"/>
                                        </p:tgtEl>
                                        <p:attrNameLst>
                                          <p:attrName>ppt_x</p:attrName>
                                        </p:attrNameLst>
                                      </p:cBhvr>
                                      <p:tavLst>
                                        <p:tav tm="0">
                                          <p:val>
                                            <p:strVal val="1+#ppt_w/2"/>
                                          </p:val>
                                        </p:tav>
                                        <p:tav tm="100000">
                                          <p:val>
                                            <p:strVal val="#ppt_x"/>
                                          </p:val>
                                        </p:tav>
                                      </p:tavLst>
                                    </p:anim>
                                    <p:anim calcmode="lin" valueType="num">
                                      <p:cBhvr additive="base">
                                        <p:cTn id="28"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xmlns="" id="{6C5A0EE7-565C-40AB-A794-0FEAD8C53CEF}"/>
              </a:ext>
            </a:extLst>
          </p:cNvPr>
          <p:cNvSpPr/>
          <p:nvPr/>
        </p:nvSpPr>
        <p:spPr>
          <a:xfrm>
            <a:off x="-26366" y="-1"/>
            <a:ext cx="9144000" cy="64865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7" name="TextBox 26"/>
          <p:cNvSpPr txBox="1"/>
          <p:nvPr/>
        </p:nvSpPr>
        <p:spPr>
          <a:xfrm>
            <a:off x="5467350" y="0"/>
            <a:ext cx="3650284" cy="369332"/>
          </a:xfrm>
          <a:prstGeom prst="rect">
            <a:avLst/>
          </a:prstGeom>
          <a:noFill/>
        </p:spPr>
        <p:txBody>
          <a:bodyPr wrap="square" rtlCol="0">
            <a:spAutoFit/>
          </a:bodyPr>
          <a:lstStyle>
            <a:defPPr>
              <a:defRPr lang="en-US"/>
            </a:defPPr>
            <a:lvl1pPr>
              <a:defRPr b="1">
                <a:latin typeface="Futura Md BT"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1800" b="1" i="0" u="none" strike="noStrike" kern="0" cap="none" spc="0" normalizeH="0" baseline="0" noProof="0" dirty="0">
                <a:ln>
                  <a:noFill/>
                </a:ln>
                <a:solidFill>
                  <a:prstClr val="black"/>
                </a:solidFill>
                <a:effectLst/>
                <a:uLnTx/>
                <a:uFillTx/>
                <a:latin typeface="Futura Md BT" pitchFamily="34" charset="0"/>
                <a:cs typeface="+mn-cs"/>
              </a:rPr>
              <a:t>RIVER ECOLOGY:</a:t>
            </a:r>
            <a:r>
              <a:rPr kumimoji="0" lang="en-ZA" sz="1800" b="1" i="0" u="none" strike="noStrike" kern="0" cap="none" spc="0" normalizeH="0" noProof="0" dirty="0">
                <a:ln>
                  <a:noFill/>
                </a:ln>
                <a:solidFill>
                  <a:prstClr val="black"/>
                </a:solidFill>
                <a:effectLst/>
                <a:uLnTx/>
                <a:uFillTx/>
                <a:latin typeface="Futura Md BT" pitchFamily="34" charset="0"/>
                <a:cs typeface="+mn-cs"/>
              </a:rPr>
              <a:t> </a:t>
            </a:r>
            <a:r>
              <a:rPr kumimoji="0" lang="en-ZA" sz="1800" b="1" i="0" u="none" strike="noStrike" kern="0" cap="none" spc="0" normalizeH="0" baseline="0" noProof="0" dirty="0">
                <a:ln>
                  <a:noFill/>
                </a:ln>
                <a:solidFill>
                  <a:prstClr val="black"/>
                </a:solidFill>
                <a:effectLst/>
                <a:uLnTx/>
                <a:uFillTx/>
                <a:latin typeface="Futura Md BT" pitchFamily="34" charset="0"/>
                <a:cs typeface="+mn-cs"/>
              </a:rPr>
              <a:t> STATUS QUO </a:t>
            </a:r>
          </a:p>
        </p:txBody>
      </p:sp>
      <p:pic>
        <p:nvPicPr>
          <p:cNvPr id="3" name="Picture 2">
            <a:extLst>
              <a:ext uri="{FF2B5EF4-FFF2-40B4-BE49-F238E27FC236}">
                <a16:creationId xmlns:a16="http://schemas.microsoft.com/office/drawing/2014/main" xmlns="" id="{41BA7DE7-FA80-49A7-BD5E-70873F8308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6879"/>
            <a:ext cx="9144000" cy="5204242"/>
          </a:xfrm>
          <a:prstGeom prst="rect">
            <a:avLst/>
          </a:prstGeom>
        </p:spPr>
      </p:pic>
      <p:sp>
        <p:nvSpPr>
          <p:cNvPr id="33" name="Rounded Rectangular Callout 38">
            <a:extLst>
              <a:ext uri="{FF2B5EF4-FFF2-40B4-BE49-F238E27FC236}">
                <a16:creationId xmlns:a16="http://schemas.microsoft.com/office/drawing/2014/main" xmlns="" id="{482CBCFB-5DE5-49D6-937C-043D6120C90B}"/>
              </a:ext>
            </a:extLst>
          </p:cNvPr>
          <p:cNvSpPr/>
          <p:nvPr/>
        </p:nvSpPr>
        <p:spPr>
          <a:xfrm>
            <a:off x="2988641" y="474966"/>
            <a:ext cx="6155359" cy="1001836"/>
          </a:xfrm>
          <a:prstGeom prst="wedgeRoundRectCallout">
            <a:avLst>
              <a:gd name="adj1" fmla="val -76753"/>
              <a:gd name="adj2" fmla="val 48167"/>
              <a:gd name="adj3" fmla="val 16667"/>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ZA" sz="2000" b="1" dirty="0">
                <a:solidFill>
                  <a:schemeClr val="tx1"/>
                </a:solidFill>
                <a:latin typeface="Futura Bk BT" panose="020B0502020204020303" pitchFamily="34" charset="0"/>
              </a:rPr>
              <a:t>Mostly good with some moderate condition:</a:t>
            </a:r>
          </a:p>
          <a:p>
            <a:r>
              <a:rPr lang="en-ZA" sz="2000" dirty="0">
                <a:solidFill>
                  <a:schemeClr val="tx1"/>
                </a:solidFill>
                <a:latin typeface="Futura Bk BT" panose="020B0502020204020303" pitchFamily="34" charset="0"/>
              </a:rPr>
              <a:t>Forestry in mountains.  Alien vegetation, cultivation and grazing.  Erosion in lower areas.</a:t>
            </a:r>
            <a:endParaRPr lang="en-ZA" sz="1800" dirty="0">
              <a:solidFill>
                <a:schemeClr val="tx1"/>
              </a:solidFill>
              <a:latin typeface="Futura Bk BT" panose="020B0502020204020303" pitchFamily="34" charset="0"/>
            </a:endParaRPr>
          </a:p>
        </p:txBody>
      </p:sp>
      <p:pic>
        <p:nvPicPr>
          <p:cNvPr id="34" name="Picture 33">
            <a:extLst>
              <a:ext uri="{FF2B5EF4-FFF2-40B4-BE49-F238E27FC236}">
                <a16:creationId xmlns:a16="http://schemas.microsoft.com/office/drawing/2014/main" xmlns="" id="{D33B75CD-7399-499C-AE53-256B27B0F7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7609" y="341221"/>
            <a:ext cx="1317616" cy="852372"/>
          </a:xfrm>
          <a:prstGeom prst="rect">
            <a:avLst/>
          </a:prstGeom>
        </p:spPr>
      </p:pic>
      <p:sp>
        <p:nvSpPr>
          <p:cNvPr id="36" name="Arrow: Right 35">
            <a:extLst>
              <a:ext uri="{FF2B5EF4-FFF2-40B4-BE49-F238E27FC236}">
                <a16:creationId xmlns:a16="http://schemas.microsoft.com/office/drawing/2014/main" xmlns="" id="{D03A6052-7191-4C64-A6AC-0F103ADB7066}"/>
              </a:ext>
            </a:extLst>
          </p:cNvPr>
          <p:cNvSpPr/>
          <p:nvPr/>
        </p:nvSpPr>
        <p:spPr>
          <a:xfrm>
            <a:off x="1483117" y="661773"/>
            <a:ext cx="483553"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pic>
        <p:nvPicPr>
          <p:cNvPr id="37" name="Picture 36">
            <a:extLst>
              <a:ext uri="{FF2B5EF4-FFF2-40B4-BE49-F238E27FC236}">
                <a16:creationId xmlns:a16="http://schemas.microsoft.com/office/drawing/2014/main" xmlns="" id="{907727A1-ABB3-496C-ADE4-793930088A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4562" y="445154"/>
            <a:ext cx="930531" cy="618338"/>
          </a:xfrm>
          <a:prstGeom prst="rect">
            <a:avLst/>
          </a:prstGeom>
        </p:spPr>
      </p:pic>
      <p:sp>
        <p:nvSpPr>
          <p:cNvPr id="38" name="Rounded Rectangular Callout 38">
            <a:extLst>
              <a:ext uri="{FF2B5EF4-FFF2-40B4-BE49-F238E27FC236}">
                <a16:creationId xmlns:a16="http://schemas.microsoft.com/office/drawing/2014/main" xmlns="" id="{F38572C5-75DE-4B9F-8F69-7EB5DEA24F26}"/>
              </a:ext>
            </a:extLst>
          </p:cNvPr>
          <p:cNvSpPr/>
          <p:nvPr/>
        </p:nvSpPr>
        <p:spPr>
          <a:xfrm>
            <a:off x="110109" y="4587455"/>
            <a:ext cx="2537842" cy="2240291"/>
          </a:xfrm>
          <a:prstGeom prst="wedgeRoundRectCallout">
            <a:avLst>
              <a:gd name="adj1" fmla="val -19329"/>
              <a:gd name="adj2" fmla="val -69198"/>
              <a:gd name="adj3" fmla="val 16667"/>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ZA" sz="2000" b="1" dirty="0">
                <a:solidFill>
                  <a:schemeClr val="tx1"/>
                </a:solidFill>
                <a:latin typeface="Futura Bk BT" panose="020B0502020204020303" pitchFamily="34" charset="0"/>
              </a:rPr>
              <a:t>Mostly good with some moderate condition:</a:t>
            </a:r>
          </a:p>
          <a:p>
            <a:r>
              <a:rPr lang="en-ZA" sz="2000" dirty="0">
                <a:solidFill>
                  <a:schemeClr val="tx1"/>
                </a:solidFill>
                <a:latin typeface="Futura Bk BT" panose="020B0502020204020303" pitchFamily="34" charset="0"/>
              </a:rPr>
              <a:t>Forestry, alien vegetation (water quality issues at </a:t>
            </a:r>
            <a:r>
              <a:rPr lang="en-ZA" sz="2000" dirty="0" err="1">
                <a:solidFill>
                  <a:schemeClr val="tx1"/>
                </a:solidFill>
                <a:latin typeface="Futura Bk BT" panose="020B0502020204020303" pitchFamily="34" charset="0"/>
              </a:rPr>
              <a:t>Ugie</a:t>
            </a:r>
            <a:r>
              <a:rPr lang="en-ZA" sz="2000" dirty="0">
                <a:solidFill>
                  <a:schemeClr val="tx1"/>
                </a:solidFill>
                <a:latin typeface="Futura Bk BT" panose="020B0502020204020303" pitchFamily="34" charset="0"/>
              </a:rPr>
              <a:t>)</a:t>
            </a:r>
            <a:endParaRPr lang="en-ZA" sz="1800" dirty="0">
              <a:solidFill>
                <a:schemeClr val="tx1"/>
              </a:solidFill>
              <a:latin typeface="Futura Bk BT" panose="020B0502020204020303" pitchFamily="34" charset="0"/>
            </a:endParaRPr>
          </a:p>
        </p:txBody>
      </p:sp>
      <p:sp>
        <p:nvSpPr>
          <p:cNvPr id="39" name="Rounded Rectangular Callout 38">
            <a:extLst>
              <a:ext uri="{FF2B5EF4-FFF2-40B4-BE49-F238E27FC236}">
                <a16:creationId xmlns:a16="http://schemas.microsoft.com/office/drawing/2014/main" xmlns="" id="{663DA46B-6225-40A5-B8D1-AADAE5FA7685}"/>
              </a:ext>
            </a:extLst>
          </p:cNvPr>
          <p:cNvSpPr/>
          <p:nvPr/>
        </p:nvSpPr>
        <p:spPr>
          <a:xfrm>
            <a:off x="3446586" y="5468892"/>
            <a:ext cx="5549664" cy="1260119"/>
          </a:xfrm>
          <a:prstGeom prst="wedgeRoundRectCallout">
            <a:avLst>
              <a:gd name="adj1" fmla="val -1948"/>
              <a:gd name="adj2" fmla="val -77333"/>
              <a:gd name="adj3" fmla="val 16667"/>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ZA" sz="2000" b="1" dirty="0">
                <a:solidFill>
                  <a:schemeClr val="tx1"/>
                </a:solidFill>
                <a:latin typeface="Futura Bk BT" panose="020B0502020204020303" pitchFamily="34" charset="0"/>
              </a:rPr>
              <a:t>Mostly moderate with some good condition: </a:t>
            </a:r>
          </a:p>
          <a:p>
            <a:r>
              <a:rPr lang="en-ZA" sz="2000" dirty="0">
                <a:solidFill>
                  <a:schemeClr val="tx1"/>
                </a:solidFill>
                <a:latin typeface="Futura Bk BT" panose="020B0502020204020303" pitchFamily="34" charset="0"/>
              </a:rPr>
              <a:t>Dry land cultivation &amp; grazing, severe erosion in places. Gorge: better condition.</a:t>
            </a:r>
          </a:p>
        </p:txBody>
      </p:sp>
      <p:pic>
        <p:nvPicPr>
          <p:cNvPr id="41" name="Picture 40">
            <a:extLst>
              <a:ext uri="{FF2B5EF4-FFF2-40B4-BE49-F238E27FC236}">
                <a16:creationId xmlns:a16="http://schemas.microsoft.com/office/drawing/2014/main" xmlns="" id="{3D831C1B-63F4-45F7-9C05-34C351EEC0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2984" y="5797325"/>
            <a:ext cx="533265" cy="344972"/>
          </a:xfrm>
          <a:prstGeom prst="rect">
            <a:avLst/>
          </a:prstGeom>
        </p:spPr>
      </p:pic>
      <p:pic>
        <p:nvPicPr>
          <p:cNvPr id="44" name="Picture 43">
            <a:extLst>
              <a:ext uri="{FF2B5EF4-FFF2-40B4-BE49-F238E27FC236}">
                <a16:creationId xmlns:a16="http://schemas.microsoft.com/office/drawing/2014/main" xmlns="" id="{5428C944-48CE-4B89-BEA0-0DA7B89C1E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26417" y="5271362"/>
            <a:ext cx="1002446" cy="653042"/>
          </a:xfrm>
          <a:prstGeom prst="rect">
            <a:avLst/>
          </a:prstGeom>
        </p:spPr>
      </p:pic>
      <p:pic>
        <p:nvPicPr>
          <p:cNvPr id="45" name="Picture 44">
            <a:extLst>
              <a:ext uri="{FF2B5EF4-FFF2-40B4-BE49-F238E27FC236}">
                <a16:creationId xmlns:a16="http://schemas.microsoft.com/office/drawing/2014/main" xmlns="" id="{521A4A81-F12F-45CB-93CE-76D5910E88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9708" y="5411716"/>
            <a:ext cx="965817" cy="624792"/>
          </a:xfrm>
          <a:prstGeom prst="rect">
            <a:avLst/>
          </a:prstGeom>
        </p:spPr>
      </p:pic>
      <p:pic>
        <p:nvPicPr>
          <p:cNvPr id="46" name="Picture 45">
            <a:extLst>
              <a:ext uri="{FF2B5EF4-FFF2-40B4-BE49-F238E27FC236}">
                <a16:creationId xmlns:a16="http://schemas.microsoft.com/office/drawing/2014/main" xmlns="" id="{12AF54D4-4B10-4B86-BB8A-AFBB65C3D7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104464" y="6028444"/>
            <a:ext cx="604179" cy="393592"/>
          </a:xfrm>
          <a:prstGeom prst="rect">
            <a:avLst/>
          </a:prstGeom>
        </p:spPr>
      </p:pic>
      <p:sp>
        <p:nvSpPr>
          <p:cNvPr id="47" name="Rounded Rectangular Callout 38">
            <a:extLst>
              <a:ext uri="{FF2B5EF4-FFF2-40B4-BE49-F238E27FC236}">
                <a16:creationId xmlns:a16="http://schemas.microsoft.com/office/drawing/2014/main" xmlns="" id="{7EFAFDAD-9647-4C46-98A3-714C6CF850EA}"/>
              </a:ext>
            </a:extLst>
          </p:cNvPr>
          <p:cNvSpPr/>
          <p:nvPr/>
        </p:nvSpPr>
        <p:spPr>
          <a:xfrm>
            <a:off x="6498834" y="2312806"/>
            <a:ext cx="2671532" cy="1572832"/>
          </a:xfrm>
          <a:prstGeom prst="wedgeRoundRectCallout">
            <a:avLst>
              <a:gd name="adj1" fmla="val -41881"/>
              <a:gd name="adj2" fmla="val 76876"/>
              <a:gd name="adj3" fmla="val 16667"/>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ZA" sz="2000" b="1" dirty="0">
                <a:solidFill>
                  <a:schemeClr val="tx1"/>
                </a:solidFill>
                <a:latin typeface="Futura Bk BT" panose="020B0502020204020303" pitchFamily="34" charset="0"/>
              </a:rPr>
              <a:t>Mostly moderate condition: </a:t>
            </a:r>
          </a:p>
          <a:p>
            <a:r>
              <a:rPr lang="en-ZA" sz="2000" dirty="0">
                <a:solidFill>
                  <a:schemeClr val="tx1"/>
                </a:solidFill>
                <a:latin typeface="Futura Bk BT" panose="020B0502020204020303" pitchFamily="34" charset="0"/>
              </a:rPr>
              <a:t>Main river, erosion, aliens and gorge sections.</a:t>
            </a:r>
          </a:p>
        </p:txBody>
      </p:sp>
      <p:pic>
        <p:nvPicPr>
          <p:cNvPr id="48" name="Picture 47">
            <a:extLst>
              <a:ext uri="{FF2B5EF4-FFF2-40B4-BE49-F238E27FC236}">
                <a16:creationId xmlns:a16="http://schemas.microsoft.com/office/drawing/2014/main" xmlns="" id="{C4D98EA1-B240-4140-A8D8-1DA0CD9412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228514" y="2174693"/>
            <a:ext cx="1385774" cy="902760"/>
          </a:xfrm>
          <a:prstGeom prst="rect">
            <a:avLst/>
          </a:prstGeom>
        </p:spPr>
      </p:pic>
      <p:sp>
        <p:nvSpPr>
          <p:cNvPr id="4" name="TextBox 3">
            <a:extLst>
              <a:ext uri="{FF2B5EF4-FFF2-40B4-BE49-F238E27FC236}">
                <a16:creationId xmlns:a16="http://schemas.microsoft.com/office/drawing/2014/main" xmlns="" id="{C9DEA81C-62E6-45F7-89EA-372918A0899D}"/>
              </a:ext>
            </a:extLst>
          </p:cNvPr>
          <p:cNvSpPr txBox="1"/>
          <p:nvPr/>
        </p:nvSpPr>
        <p:spPr>
          <a:xfrm>
            <a:off x="26366" y="1358699"/>
            <a:ext cx="1097584" cy="954107"/>
          </a:xfrm>
          <a:prstGeom prst="rect">
            <a:avLst/>
          </a:prstGeom>
          <a:noFill/>
        </p:spPr>
        <p:txBody>
          <a:bodyPr wrap="square" rtlCol="0">
            <a:spAutoFit/>
          </a:bodyPr>
          <a:lstStyle/>
          <a:p>
            <a:r>
              <a:rPr lang="en-ZA" sz="2800" b="1" kern="0" dirty="0">
                <a:solidFill>
                  <a:prstClr val="black"/>
                </a:solidFill>
                <a:latin typeface="Futura Md BT" pitchFamily="34" charset="0"/>
              </a:rPr>
              <a:t>T35: </a:t>
            </a:r>
            <a:r>
              <a:rPr lang="en-ZA" sz="2800" b="1" kern="0" dirty="0" err="1">
                <a:solidFill>
                  <a:prstClr val="black"/>
                </a:solidFill>
                <a:latin typeface="Futura Md BT" pitchFamily="34" charset="0"/>
              </a:rPr>
              <a:t>Tsitsa</a:t>
            </a:r>
            <a:endParaRPr lang="en-ZA" sz="2800" dirty="0"/>
          </a:p>
        </p:txBody>
      </p:sp>
    </p:spTree>
    <p:extLst>
      <p:ext uri="{BB962C8B-B14F-4D97-AF65-F5344CB8AC3E}">
        <p14:creationId xmlns:p14="http://schemas.microsoft.com/office/powerpoint/2010/main" val="188345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0-#ppt_w/2"/>
                                          </p:val>
                                        </p:tav>
                                        <p:tav tm="100000">
                                          <p:val>
                                            <p:strVal val="#ppt_x"/>
                                          </p:val>
                                        </p:tav>
                                      </p:tavLst>
                                    </p:anim>
                                    <p:anim calcmode="lin" valueType="num">
                                      <p:cBhvr additive="base">
                                        <p:cTn id="18" dur="500" fill="hold"/>
                                        <p:tgtEl>
                                          <p:spTgt spid="37"/>
                                        </p:tgtEl>
                                        <p:attrNameLst>
                                          <p:attrName>ppt_y</p:attrName>
                                        </p:attrNameLst>
                                      </p:cBhvr>
                                      <p:tavLst>
                                        <p:tav tm="0">
                                          <p:val>
                                            <p:strVal val="#ppt_y"/>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ppt_x"/>
                                          </p:val>
                                        </p:tav>
                                        <p:tav tm="100000">
                                          <p:val>
                                            <p:strVal val="#ppt_x"/>
                                          </p:val>
                                        </p:tav>
                                      </p:tavLst>
                                    </p:anim>
                                    <p:anim calcmode="lin" valueType="num">
                                      <p:cBhvr additive="base">
                                        <p:cTn id="2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ppt_x"/>
                                          </p:val>
                                        </p:tav>
                                        <p:tav tm="100000">
                                          <p:val>
                                            <p:strVal val="#ppt_x"/>
                                          </p:val>
                                        </p:tav>
                                      </p:tavLst>
                                    </p:anim>
                                    <p:anim calcmode="lin" valueType="num">
                                      <p:cBhvr additive="base">
                                        <p:cTn id="32" dur="500" fill="hold"/>
                                        <p:tgtEl>
                                          <p:spTgt spid="41"/>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500" fill="hold"/>
                                        <p:tgtEl>
                                          <p:spTgt spid="44"/>
                                        </p:tgtEl>
                                        <p:attrNameLst>
                                          <p:attrName>ppt_x</p:attrName>
                                        </p:attrNameLst>
                                      </p:cBhvr>
                                      <p:tavLst>
                                        <p:tav tm="0">
                                          <p:val>
                                            <p:strVal val="0-#ppt_w/2"/>
                                          </p:val>
                                        </p:tav>
                                        <p:tav tm="100000">
                                          <p:val>
                                            <p:strVal val="#ppt_x"/>
                                          </p:val>
                                        </p:tav>
                                      </p:tavLst>
                                    </p:anim>
                                    <p:anim calcmode="lin" valueType="num">
                                      <p:cBhvr additive="base">
                                        <p:cTn id="36"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500" fill="hold"/>
                                        <p:tgtEl>
                                          <p:spTgt spid="45"/>
                                        </p:tgtEl>
                                        <p:attrNameLst>
                                          <p:attrName>ppt_x</p:attrName>
                                        </p:attrNameLst>
                                      </p:cBhvr>
                                      <p:tavLst>
                                        <p:tav tm="0">
                                          <p:val>
                                            <p:strVal val="#ppt_x"/>
                                          </p:val>
                                        </p:tav>
                                        <p:tav tm="100000">
                                          <p:val>
                                            <p:strVal val="#ppt_x"/>
                                          </p:val>
                                        </p:tav>
                                      </p:tavLst>
                                    </p:anim>
                                    <p:anim calcmode="lin" valueType="num">
                                      <p:cBhvr additive="base">
                                        <p:cTn id="42" dur="500" fill="hold"/>
                                        <p:tgtEl>
                                          <p:spTgt spid="45"/>
                                        </p:tgtEl>
                                        <p:attrNameLst>
                                          <p:attrName>ppt_y</p:attrName>
                                        </p:attrNameLst>
                                      </p:cBhvr>
                                      <p:tavLst>
                                        <p:tav tm="0">
                                          <p:val>
                                            <p:strVal val="1+#ppt_h/2"/>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500" fill="hold"/>
                                        <p:tgtEl>
                                          <p:spTgt spid="46"/>
                                        </p:tgtEl>
                                        <p:attrNameLst>
                                          <p:attrName>ppt_x</p:attrName>
                                        </p:attrNameLst>
                                      </p:cBhvr>
                                      <p:tavLst>
                                        <p:tav tm="0">
                                          <p:val>
                                            <p:strVal val="0-#ppt_w/2"/>
                                          </p:val>
                                        </p:tav>
                                        <p:tav tm="100000">
                                          <p:val>
                                            <p:strVal val="#ppt_x"/>
                                          </p:val>
                                        </p:tav>
                                      </p:tavLst>
                                    </p:anim>
                                    <p:anim calcmode="lin" valueType="num">
                                      <p:cBhvr additive="base">
                                        <p:cTn id="46" dur="500" fill="hold"/>
                                        <p:tgtEl>
                                          <p:spTgt spid="46"/>
                                        </p:tgtEl>
                                        <p:attrNameLst>
                                          <p:attrName>ppt_y</p:attrName>
                                        </p:attrNameLst>
                                      </p:cBhvr>
                                      <p:tavLst>
                                        <p:tav tm="0">
                                          <p:val>
                                            <p:strVal val="#ppt_y"/>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additive="base">
                                        <p:cTn id="49" dur="500" fill="hold"/>
                                        <p:tgtEl>
                                          <p:spTgt spid="47"/>
                                        </p:tgtEl>
                                        <p:attrNameLst>
                                          <p:attrName>ppt_x</p:attrName>
                                        </p:attrNameLst>
                                      </p:cBhvr>
                                      <p:tavLst>
                                        <p:tav tm="0">
                                          <p:val>
                                            <p:strVal val="#ppt_x"/>
                                          </p:val>
                                        </p:tav>
                                        <p:tav tm="100000">
                                          <p:val>
                                            <p:strVal val="#ppt_x"/>
                                          </p:val>
                                        </p:tav>
                                      </p:tavLst>
                                    </p:anim>
                                    <p:anim calcmode="lin" valueType="num">
                                      <p:cBhvr additive="base">
                                        <p:cTn id="50" dur="500" fill="hold"/>
                                        <p:tgtEl>
                                          <p:spTgt spid="47"/>
                                        </p:tgtEl>
                                        <p:attrNameLst>
                                          <p:attrName>ppt_y</p:attrName>
                                        </p:attrNameLst>
                                      </p:cBhvr>
                                      <p:tavLst>
                                        <p:tav tm="0">
                                          <p:val>
                                            <p:strVal val="1+#ppt_h/2"/>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 calcmode="lin" valueType="num">
                                      <p:cBhvr additive="base">
                                        <p:cTn id="53" dur="500" fill="hold"/>
                                        <p:tgtEl>
                                          <p:spTgt spid="48"/>
                                        </p:tgtEl>
                                        <p:attrNameLst>
                                          <p:attrName>ppt_x</p:attrName>
                                        </p:attrNameLst>
                                      </p:cBhvr>
                                      <p:tavLst>
                                        <p:tav tm="0">
                                          <p:val>
                                            <p:strVal val="0-#ppt_w/2"/>
                                          </p:val>
                                        </p:tav>
                                        <p:tav tm="100000">
                                          <p:val>
                                            <p:strVal val="#ppt_x"/>
                                          </p:val>
                                        </p:tav>
                                      </p:tavLst>
                                    </p:anim>
                                    <p:anim calcmode="lin" valueType="num">
                                      <p:cBhvr additive="base">
                                        <p:cTn id="54"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8" grpId="0" animBg="1"/>
      <p:bldP spid="39" grpId="0" animBg="1"/>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9179419" cy="64865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30" name="TextBox 29">
            <a:extLst>
              <a:ext uri="{FF2B5EF4-FFF2-40B4-BE49-F238E27FC236}">
                <a16:creationId xmlns:a16="http://schemas.microsoft.com/office/drawing/2014/main" xmlns="" id="{307F1B32-CD9F-4519-9CF0-DEE992D5F9C5}"/>
              </a:ext>
            </a:extLst>
          </p:cNvPr>
          <p:cNvSpPr txBox="1"/>
          <p:nvPr/>
        </p:nvSpPr>
        <p:spPr>
          <a:xfrm>
            <a:off x="5493716" y="173008"/>
            <a:ext cx="3650284" cy="369332"/>
          </a:xfrm>
          <a:prstGeom prst="rect">
            <a:avLst/>
          </a:prstGeom>
          <a:noFill/>
        </p:spPr>
        <p:txBody>
          <a:bodyPr wrap="square" rtlCol="0">
            <a:spAutoFit/>
          </a:bodyPr>
          <a:lstStyle>
            <a:defPPr>
              <a:defRPr lang="en-US"/>
            </a:defPPr>
            <a:lvl1pPr>
              <a:defRPr b="1">
                <a:latin typeface="Futura Md BT"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1800" b="1" i="0" u="none" strike="noStrike" kern="0" cap="none" spc="0" normalizeH="0" baseline="0" noProof="0" dirty="0">
                <a:ln>
                  <a:noFill/>
                </a:ln>
                <a:solidFill>
                  <a:prstClr val="black"/>
                </a:solidFill>
                <a:effectLst/>
                <a:uLnTx/>
                <a:uFillTx/>
                <a:latin typeface="Futura Md BT" pitchFamily="34" charset="0"/>
                <a:cs typeface="+mn-cs"/>
              </a:rPr>
              <a:t>RIVER ECOLOGY:</a:t>
            </a:r>
            <a:r>
              <a:rPr kumimoji="0" lang="en-ZA" sz="1800" b="1" i="0" u="none" strike="noStrike" kern="0" cap="none" spc="0" normalizeH="0" noProof="0" dirty="0">
                <a:ln>
                  <a:noFill/>
                </a:ln>
                <a:solidFill>
                  <a:prstClr val="black"/>
                </a:solidFill>
                <a:effectLst/>
                <a:uLnTx/>
                <a:uFillTx/>
                <a:latin typeface="Futura Md BT" pitchFamily="34" charset="0"/>
                <a:cs typeface="+mn-cs"/>
              </a:rPr>
              <a:t> </a:t>
            </a:r>
            <a:r>
              <a:rPr kumimoji="0" lang="en-ZA" sz="1800" b="1" i="0" u="none" strike="noStrike" kern="0" cap="none" spc="0" normalizeH="0" baseline="0" noProof="0" dirty="0">
                <a:ln>
                  <a:noFill/>
                </a:ln>
                <a:solidFill>
                  <a:prstClr val="black"/>
                </a:solidFill>
                <a:effectLst/>
                <a:uLnTx/>
                <a:uFillTx/>
                <a:latin typeface="Futura Md BT" pitchFamily="34" charset="0"/>
                <a:cs typeface="+mn-cs"/>
              </a:rPr>
              <a:t> STATUS QUO </a:t>
            </a:r>
          </a:p>
        </p:txBody>
      </p:sp>
      <p:sp>
        <p:nvSpPr>
          <p:cNvPr id="34" name="TextBox 33">
            <a:extLst>
              <a:ext uri="{FF2B5EF4-FFF2-40B4-BE49-F238E27FC236}">
                <a16:creationId xmlns:a16="http://schemas.microsoft.com/office/drawing/2014/main" xmlns="" id="{5ACB5A57-4977-4ECF-9D49-219B186602B8}"/>
              </a:ext>
            </a:extLst>
          </p:cNvPr>
          <p:cNvSpPr txBox="1"/>
          <p:nvPr/>
        </p:nvSpPr>
        <p:spPr>
          <a:xfrm>
            <a:off x="264489" y="282374"/>
            <a:ext cx="2754935" cy="523220"/>
          </a:xfrm>
          <a:prstGeom prst="rect">
            <a:avLst/>
          </a:prstGeom>
          <a:noFill/>
        </p:spPr>
        <p:txBody>
          <a:bodyPr wrap="square" rtlCol="0">
            <a:spAutoFit/>
          </a:bodyPr>
          <a:lstStyle/>
          <a:p>
            <a:r>
              <a:rPr lang="en-ZA" sz="2800" b="1" kern="0" dirty="0">
                <a:solidFill>
                  <a:prstClr val="black"/>
                </a:solidFill>
                <a:latin typeface="Futura Md BT" pitchFamily="34" charset="0"/>
              </a:rPr>
              <a:t>T36: </a:t>
            </a:r>
            <a:r>
              <a:rPr lang="en-ZA" sz="2800" b="1" kern="0" dirty="0" err="1">
                <a:solidFill>
                  <a:prstClr val="black"/>
                </a:solidFill>
                <a:latin typeface="Futura Md BT" pitchFamily="34" charset="0"/>
              </a:rPr>
              <a:t>Mzimvubu</a:t>
            </a:r>
            <a:endParaRPr lang="en-ZA" sz="2800" dirty="0"/>
          </a:p>
        </p:txBody>
      </p:sp>
      <p:pic>
        <p:nvPicPr>
          <p:cNvPr id="3" name="Picture 2">
            <a:extLst>
              <a:ext uri="{FF2B5EF4-FFF2-40B4-BE49-F238E27FC236}">
                <a16:creationId xmlns:a16="http://schemas.microsoft.com/office/drawing/2014/main" xmlns="" id="{DD421452-1CB0-44BF-BDCF-A702EF2B08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91" y="1084679"/>
            <a:ext cx="6161584" cy="4967727"/>
          </a:xfrm>
          <a:prstGeom prst="rect">
            <a:avLst/>
          </a:prstGeom>
        </p:spPr>
      </p:pic>
      <p:sp>
        <p:nvSpPr>
          <p:cNvPr id="33" name="Rounded Rectangular Callout 38">
            <a:extLst>
              <a:ext uri="{FF2B5EF4-FFF2-40B4-BE49-F238E27FC236}">
                <a16:creationId xmlns:a16="http://schemas.microsoft.com/office/drawing/2014/main" xmlns="" id="{0D3E6A3C-8F79-4A42-86F6-0ECB7E55CAD1}"/>
              </a:ext>
            </a:extLst>
          </p:cNvPr>
          <p:cNvSpPr/>
          <p:nvPr/>
        </p:nvSpPr>
        <p:spPr>
          <a:xfrm>
            <a:off x="4222358" y="1196119"/>
            <a:ext cx="4464442" cy="1594706"/>
          </a:xfrm>
          <a:prstGeom prst="wedgeRoundRectCallout">
            <a:avLst>
              <a:gd name="adj1" fmla="val -55109"/>
              <a:gd name="adj2" fmla="val 76279"/>
              <a:gd name="adj3" fmla="val 16667"/>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ZA" sz="2000" b="1" dirty="0">
                <a:solidFill>
                  <a:schemeClr val="tx1"/>
                </a:solidFill>
                <a:latin typeface="Futura Bk BT" panose="020B0502020204020303" pitchFamily="34" charset="0"/>
              </a:rPr>
              <a:t>Main river moderate and tributaries good condition: </a:t>
            </a:r>
          </a:p>
          <a:p>
            <a:r>
              <a:rPr lang="en-ZA" sz="2000" dirty="0">
                <a:solidFill>
                  <a:schemeClr val="tx1"/>
                </a:solidFill>
                <a:latin typeface="Futura Bk BT" panose="020B0502020204020303" pitchFamily="34" charset="0"/>
              </a:rPr>
              <a:t>Mostly gorge, dry land cultivation, large gauging weir in main river, grazing, some erosion.</a:t>
            </a:r>
          </a:p>
        </p:txBody>
      </p:sp>
      <p:pic>
        <p:nvPicPr>
          <p:cNvPr id="36" name="Picture 35">
            <a:extLst>
              <a:ext uri="{FF2B5EF4-FFF2-40B4-BE49-F238E27FC236}">
                <a16:creationId xmlns:a16="http://schemas.microsoft.com/office/drawing/2014/main" xmlns="" id="{B6FCDD51-1B62-47E5-9864-E5417EC38E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768117" y="805594"/>
            <a:ext cx="1317616" cy="852372"/>
          </a:xfrm>
          <a:prstGeom prst="rect">
            <a:avLst/>
          </a:prstGeom>
        </p:spPr>
      </p:pic>
      <p:pic>
        <p:nvPicPr>
          <p:cNvPr id="37" name="Picture 36">
            <a:extLst>
              <a:ext uri="{FF2B5EF4-FFF2-40B4-BE49-F238E27FC236}">
                <a16:creationId xmlns:a16="http://schemas.microsoft.com/office/drawing/2014/main" xmlns="" id="{E691805A-3A27-4CD9-9291-E292BC15B1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47064" y="2977620"/>
            <a:ext cx="1385774" cy="902760"/>
          </a:xfrm>
          <a:prstGeom prst="rect">
            <a:avLst/>
          </a:prstGeom>
        </p:spPr>
      </p:pic>
    </p:spTree>
    <p:extLst>
      <p:ext uri="{BB962C8B-B14F-4D97-AF65-F5344CB8AC3E}">
        <p14:creationId xmlns:p14="http://schemas.microsoft.com/office/powerpoint/2010/main" val="359274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0-#ppt_w/2"/>
                                          </p:val>
                                        </p:tav>
                                        <p:tav tm="100000">
                                          <p:val>
                                            <p:strVal val="#ppt_x"/>
                                          </p:val>
                                        </p:tav>
                                      </p:tavLst>
                                    </p:anim>
                                    <p:anim calcmode="lin" valueType="num">
                                      <p:cBhvr additive="base">
                                        <p:cTn id="18"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11808" y="140551"/>
            <a:ext cx="7632192"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rgbClr val="FF0000"/>
                </a:solidFill>
                <a:latin typeface="Aharoni" panose="02010803020104030203" pitchFamily="2" charset="-79"/>
                <a:cs typeface="Aharoni" panose="02010803020104030203" pitchFamily="2" charset="-79"/>
              </a:rPr>
              <a:t>Is improvement necessary?</a:t>
            </a:r>
          </a:p>
        </p:txBody>
      </p:sp>
      <p:sp>
        <p:nvSpPr>
          <p:cNvPr id="5" name="TextBox 4"/>
          <p:cNvSpPr txBox="1"/>
          <p:nvPr/>
        </p:nvSpPr>
        <p:spPr>
          <a:xfrm>
            <a:off x="1578256" y="901776"/>
            <a:ext cx="7632192" cy="5847755"/>
          </a:xfrm>
          <a:prstGeom prst="rect">
            <a:avLst/>
          </a:prstGeom>
          <a:noFill/>
        </p:spPr>
        <p:txBody>
          <a:bodyPr wrap="square" rtlCol="0">
            <a:spAutoFit/>
          </a:bodyPr>
          <a:lstStyle/>
          <a:p>
            <a:r>
              <a:rPr lang="en-ZA" sz="2400" b="1" dirty="0">
                <a:latin typeface="Futura Md BT" panose="020B0602020204020303" pitchFamily="34" charset="0"/>
              </a:rPr>
              <a:t>Improvement is necessary if:</a:t>
            </a:r>
          </a:p>
          <a:p>
            <a:endParaRPr lang="en-ZA" sz="1400" b="1" dirty="0">
              <a:latin typeface="Futura Md BT" panose="020B0602020204020303" pitchFamily="34" charset="0"/>
            </a:endParaRPr>
          </a:p>
          <a:p>
            <a:pPr marL="342900" indent="-342900">
              <a:buFont typeface="Wingdings" panose="05000000000000000000" pitchFamily="2" charset="2"/>
              <a:buChar char="Ø"/>
            </a:pPr>
            <a:r>
              <a:rPr lang="en-ZA" sz="2400" b="1" dirty="0">
                <a:latin typeface="Futura Md BT" panose="020B0602020204020303" pitchFamily="34" charset="0"/>
              </a:rPr>
              <a:t>Ecological importance is High or Very High</a:t>
            </a:r>
          </a:p>
          <a:p>
            <a:r>
              <a:rPr lang="en-ZA" sz="2400" b="1" dirty="0">
                <a:latin typeface="Futura Md BT" panose="020B0602020204020303" pitchFamily="34" charset="0"/>
              </a:rPr>
              <a:t>    (apply a set of rules for rivers and estuaries)</a:t>
            </a:r>
          </a:p>
          <a:p>
            <a:endParaRPr lang="en-ZA" sz="1200" b="1" dirty="0">
              <a:latin typeface="Futura Md BT" panose="020B0602020204020303" pitchFamily="34" charset="0"/>
            </a:endParaRPr>
          </a:p>
          <a:p>
            <a:pPr marL="342900" indent="-342900">
              <a:buFont typeface="Wingdings" panose="05000000000000000000" pitchFamily="2" charset="2"/>
              <a:buChar char="Ø"/>
            </a:pPr>
            <a:r>
              <a:rPr lang="en-ZA" sz="2400" b="1" dirty="0">
                <a:latin typeface="Futura Md BT" panose="020B0602020204020303" pitchFamily="34" charset="0"/>
              </a:rPr>
              <a:t>Rivers or estuaries are in a very poor condition – then potential and difficulties for improvement are assessed.</a:t>
            </a:r>
          </a:p>
          <a:p>
            <a:pPr marL="342900" indent="-342900">
              <a:buFont typeface="Wingdings" panose="05000000000000000000" pitchFamily="2" charset="2"/>
              <a:buChar char="Ø"/>
            </a:pPr>
            <a:endParaRPr lang="en-ZA" sz="2400" dirty="0">
              <a:latin typeface="Futura Md BT" panose="020B0602020204020303" pitchFamily="34" charset="0"/>
            </a:endParaRPr>
          </a:p>
          <a:p>
            <a:pPr algn="ctr"/>
            <a:r>
              <a:rPr lang="en-ZA" sz="2800" b="1" dirty="0">
                <a:latin typeface="Futura Md BT" panose="020B0602020204020303" pitchFamily="34" charset="0"/>
              </a:rPr>
              <a:t>82 Resource Units assessed:</a:t>
            </a:r>
          </a:p>
          <a:p>
            <a:pPr marL="457200" indent="-457200">
              <a:buFont typeface="Arial" panose="020B0604020202020204" pitchFamily="34" charset="0"/>
              <a:buChar char="•"/>
            </a:pPr>
            <a:r>
              <a:rPr lang="en-ZA" sz="2800" b="1" dirty="0">
                <a:solidFill>
                  <a:srgbClr val="FF0000"/>
                </a:solidFill>
                <a:latin typeface="Futura Md BT" panose="020B0602020204020303" pitchFamily="34" charset="0"/>
              </a:rPr>
              <a:t>14 river reaches require improvement.</a:t>
            </a:r>
          </a:p>
          <a:p>
            <a:pPr marL="457200" indent="-457200">
              <a:buFont typeface="Arial" panose="020B0604020202020204" pitchFamily="34" charset="0"/>
              <a:buChar char="•"/>
            </a:pPr>
            <a:r>
              <a:rPr lang="en-ZA" sz="2800" b="1" dirty="0">
                <a:solidFill>
                  <a:srgbClr val="FF0000"/>
                </a:solidFill>
                <a:latin typeface="Futura Md BT" panose="020B0602020204020303" pitchFamily="34" charset="0"/>
              </a:rPr>
              <a:t>64% must be improved through measures other than flow.</a:t>
            </a:r>
          </a:p>
          <a:p>
            <a:pPr marL="457200" indent="-457200">
              <a:buFont typeface="Arial" panose="020B0604020202020204" pitchFamily="34" charset="0"/>
              <a:buChar char="•"/>
            </a:pPr>
            <a:r>
              <a:rPr lang="en-ZA" sz="2800" b="1" dirty="0">
                <a:solidFill>
                  <a:srgbClr val="FF0000"/>
                </a:solidFill>
                <a:latin typeface="Futura Md BT" panose="020B0602020204020303" pitchFamily="34" charset="0"/>
              </a:rPr>
              <a:t>36% require a combination of flow and non-flow measures</a:t>
            </a:r>
          </a:p>
        </p:txBody>
      </p:sp>
    </p:spTree>
    <p:extLst>
      <p:ext uri="{BB962C8B-B14F-4D97-AF65-F5344CB8AC3E}">
        <p14:creationId xmlns:p14="http://schemas.microsoft.com/office/powerpoint/2010/main" val="3819513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dy of water surrounded by trees&#10;&#10;Description generated with very high confidence">
            <a:extLst>
              <a:ext uri="{FF2B5EF4-FFF2-40B4-BE49-F238E27FC236}">
                <a16:creationId xmlns:a16="http://schemas.microsoft.com/office/drawing/2014/main" xmlns="" id="{F9151E2A-FC0D-403F-9872-7765D04CB5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490"/>
            <a:ext cx="9144000" cy="6858000"/>
          </a:xfrm>
          <a:prstGeom prst="rect">
            <a:avLst/>
          </a:prstGeom>
        </p:spPr>
      </p:pic>
      <p:sp>
        <p:nvSpPr>
          <p:cNvPr id="4" name="Rounded Rectangle 3"/>
          <p:cNvSpPr/>
          <p:nvPr/>
        </p:nvSpPr>
        <p:spPr>
          <a:xfrm>
            <a:off x="3270403" y="4528038"/>
            <a:ext cx="3807405" cy="2275472"/>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24</a:t>
            </a:fld>
            <a:endParaRPr lang="en-US" altLang="en-US" dirty="0">
              <a:solidFill>
                <a:prstClr val="black"/>
              </a:solidFill>
              <a:ea typeface="ＭＳ Ｐゴシック" pitchFamily="34" charset="-128"/>
            </a:endParaRPr>
          </a:p>
        </p:txBody>
      </p:sp>
      <p:sp>
        <p:nvSpPr>
          <p:cNvPr id="3" name="Rectangle 2"/>
          <p:cNvSpPr txBox="1">
            <a:spLocks noChangeArrowheads="1"/>
          </p:cNvSpPr>
          <p:nvPr/>
        </p:nvSpPr>
        <p:spPr>
          <a:xfrm>
            <a:off x="1513462" y="2293056"/>
            <a:ext cx="7215447"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endParaRPr lang="en-ZA" sz="4000" b="1" dirty="0">
              <a:solidFill>
                <a:schemeClr val="bg1">
                  <a:lumMod val="75000"/>
                </a:schemeClr>
              </a:solidFill>
              <a:latin typeface="Aharoni" panose="02010803020104030203" pitchFamily="2" charset="-79"/>
              <a:cs typeface="Aharoni" panose="02010803020104030203" pitchFamily="2" charset="-79"/>
            </a:endParaRPr>
          </a:p>
          <a:p>
            <a:endParaRPr lang="en-ZA" sz="4000" b="1" dirty="0">
              <a:solidFill>
                <a:schemeClr val="bg1">
                  <a:lumMod val="75000"/>
                </a:schemeClr>
              </a:solidFill>
              <a:latin typeface="Aharoni" panose="02010803020104030203" pitchFamily="2" charset="-79"/>
              <a:cs typeface="Aharoni" panose="02010803020104030203" pitchFamily="2" charset="-79"/>
            </a:endParaRPr>
          </a:p>
          <a:p>
            <a:endParaRPr lang="en-ZA" sz="4000" b="1" dirty="0">
              <a:solidFill>
                <a:schemeClr val="bg1">
                  <a:lumMod val="75000"/>
                </a:schemeClr>
              </a:solidFill>
              <a:latin typeface="Aharoni" panose="02010803020104030203" pitchFamily="2" charset="-79"/>
              <a:cs typeface="Aharoni" panose="02010803020104030203" pitchFamily="2" charset="-79"/>
            </a:endParaRPr>
          </a:p>
          <a:p>
            <a:endParaRPr lang="en-ZA" sz="4000" b="1" dirty="0">
              <a:solidFill>
                <a:schemeClr val="bg1">
                  <a:lumMod val="75000"/>
                </a:schemeClr>
              </a:solidFill>
              <a:latin typeface="Aharoni" panose="02010803020104030203" pitchFamily="2" charset="-79"/>
              <a:cs typeface="Aharoni" panose="02010803020104030203" pitchFamily="2" charset="-79"/>
            </a:endParaRPr>
          </a:p>
          <a:p>
            <a:r>
              <a:rPr lang="en-ZA" sz="4000" b="1" dirty="0">
                <a:solidFill>
                  <a:schemeClr val="bg1">
                    <a:lumMod val="75000"/>
                  </a:schemeClr>
                </a:solidFill>
                <a:latin typeface="Aharoni" panose="02010803020104030203" pitchFamily="2" charset="-79"/>
                <a:cs typeface="Aharoni" panose="02010803020104030203" pitchFamily="2" charset="-79"/>
              </a:rPr>
              <a:t>Rivers</a:t>
            </a:r>
          </a:p>
          <a:p>
            <a:r>
              <a:rPr lang="en-ZA" sz="4000" b="1" dirty="0">
                <a:latin typeface="Aharoni" panose="02010803020104030203" pitchFamily="2" charset="-79"/>
                <a:cs typeface="Aharoni" panose="02010803020104030203" pitchFamily="2" charset="-79"/>
              </a:rPr>
              <a:t>Wetlands</a:t>
            </a:r>
          </a:p>
          <a:p>
            <a:r>
              <a:rPr lang="en-ZA" sz="4000" b="1" dirty="0">
                <a:solidFill>
                  <a:schemeClr val="bg1">
                    <a:lumMod val="75000"/>
                  </a:schemeClr>
                </a:solidFill>
                <a:latin typeface="Aharoni" panose="02010803020104030203" pitchFamily="2" charset="-79"/>
                <a:cs typeface="Aharoni" panose="02010803020104030203" pitchFamily="2" charset="-79"/>
              </a:rPr>
              <a:t>Estuaries</a:t>
            </a:r>
          </a:p>
        </p:txBody>
      </p:sp>
    </p:spTree>
    <p:extLst>
      <p:ext uri="{BB962C8B-B14F-4D97-AF65-F5344CB8AC3E}">
        <p14:creationId xmlns:p14="http://schemas.microsoft.com/office/powerpoint/2010/main" val="3907267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25716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257169" fontAlgn="base">
                <a:spcBef>
                  <a:spcPct val="0"/>
                </a:spcBef>
                <a:spcAft>
                  <a:spcPct val="0"/>
                </a:spcAft>
              </a:pPr>
              <a:t>25</a:t>
            </a:fld>
            <a:endParaRPr lang="en-US" altLang="en-US" dirty="0">
              <a:solidFill>
                <a:prstClr val="black"/>
              </a:solidFill>
              <a:ea typeface="ＭＳ Ｐゴシック" pitchFamily="34" charset="-128"/>
            </a:endParaRPr>
          </a:p>
        </p:txBody>
      </p:sp>
      <p:sp>
        <p:nvSpPr>
          <p:cNvPr id="4" name="Rectangle 2"/>
          <p:cNvSpPr txBox="1">
            <a:spLocks noChangeArrowheads="1"/>
          </p:cNvSpPr>
          <p:nvPr/>
        </p:nvSpPr>
        <p:spPr>
          <a:xfrm>
            <a:off x="2144134" y="1607735"/>
            <a:ext cx="5041702" cy="311647"/>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endParaRPr lang="en-ZA" sz="2250" b="1" dirty="0">
              <a:solidFill>
                <a:prstClr val="black"/>
              </a:solidFill>
              <a:latin typeface="Aharoni" panose="02010803020104030203" pitchFamily="2" charset="-79"/>
              <a:cs typeface="Aharoni" panose="02010803020104030203" pitchFamily="2" charset="-79"/>
            </a:endParaRPr>
          </a:p>
        </p:txBody>
      </p:sp>
      <p:sp>
        <p:nvSpPr>
          <p:cNvPr id="5" name="Rectangle 4"/>
          <p:cNvSpPr/>
          <p:nvPr/>
        </p:nvSpPr>
        <p:spPr>
          <a:xfrm>
            <a:off x="1669133" y="977080"/>
            <a:ext cx="7281436" cy="5534849"/>
          </a:xfrm>
          <a:prstGeom prst="rect">
            <a:avLst/>
          </a:prstGeom>
          <a:solidFill>
            <a:schemeClr val="bg1"/>
          </a:solidFill>
        </p:spPr>
        <p:txBody>
          <a:bodyPr wrap="square" rtlCol="0">
            <a:spAutoFit/>
          </a:bodyPr>
          <a:lstStyle/>
          <a:p>
            <a:pPr marL="457200" indent="-457200" defTabSz="457200" fontAlgn="base">
              <a:spcBef>
                <a:spcPct val="0"/>
              </a:spcBef>
              <a:spcAft>
                <a:spcPts val="500"/>
              </a:spcAft>
              <a:buFont typeface="Wingdings" panose="05000000000000000000" pitchFamily="2" charset="2"/>
              <a:buChar char="Ø"/>
            </a:pPr>
            <a:r>
              <a:rPr lang="en-ZA" sz="2400" b="1" dirty="0">
                <a:latin typeface="Futura Md BT" pitchFamily="34" charset="0"/>
                <a:ea typeface="ＭＳ Ｐゴシック" pitchFamily="34" charset="-128"/>
                <a:cs typeface="Arial" charset="0"/>
              </a:rPr>
              <a:t>About 16 000 wetlands in study area.</a:t>
            </a:r>
          </a:p>
          <a:p>
            <a:pPr marL="457200" indent="-457200" defTabSz="457200" fontAlgn="base">
              <a:spcBef>
                <a:spcPct val="0"/>
              </a:spcBef>
              <a:spcAft>
                <a:spcPts val="500"/>
              </a:spcAft>
              <a:buFont typeface="Wingdings" panose="05000000000000000000" pitchFamily="2" charset="2"/>
              <a:buChar char="Ø"/>
            </a:pPr>
            <a:r>
              <a:rPr lang="en-ZA" sz="2400" b="1" dirty="0">
                <a:latin typeface="Futura Md BT" pitchFamily="34" charset="0"/>
                <a:ea typeface="ＭＳ Ｐゴシック" pitchFamily="34" charset="-128"/>
                <a:cs typeface="Arial" charset="0"/>
              </a:rPr>
              <a:t>Wetland prioritisation undertaken according to a number of metrics at a desktop level:</a:t>
            </a:r>
          </a:p>
          <a:p>
            <a:pPr marL="914400" lvl="1" indent="-457200" defTabSz="457200" fontAlgn="base">
              <a:spcBef>
                <a:spcPct val="0"/>
              </a:spcBef>
              <a:spcAft>
                <a:spcPts val="500"/>
              </a:spcAft>
              <a:buFont typeface="Arial" panose="020B0604020202020204" pitchFamily="34" charset="0"/>
              <a:buChar char="•"/>
            </a:pPr>
            <a:r>
              <a:rPr lang="en-ZA" sz="2400" b="1" dirty="0">
                <a:latin typeface="Futura Md BT" pitchFamily="34" charset="0"/>
                <a:ea typeface="ＭＳ Ｐゴシック" pitchFamily="34" charset="-128"/>
                <a:cs typeface="Arial" charset="0"/>
              </a:rPr>
              <a:t>present ecological state</a:t>
            </a:r>
          </a:p>
          <a:p>
            <a:pPr marL="914400" lvl="1" indent="-457200" defTabSz="457200" fontAlgn="base">
              <a:spcBef>
                <a:spcPct val="0"/>
              </a:spcBef>
              <a:spcAft>
                <a:spcPts val="500"/>
              </a:spcAft>
              <a:buFont typeface="Arial" panose="020B0604020202020204" pitchFamily="34" charset="0"/>
              <a:buChar char="•"/>
            </a:pPr>
            <a:r>
              <a:rPr lang="en-ZA" sz="2400" b="1" dirty="0">
                <a:latin typeface="Futura Md BT" pitchFamily="34" charset="0"/>
                <a:ea typeface="ＭＳ Ｐゴシック" pitchFamily="34" charset="-128"/>
                <a:cs typeface="Arial" charset="0"/>
              </a:rPr>
              <a:t>ecological importance</a:t>
            </a:r>
          </a:p>
          <a:p>
            <a:pPr marL="914400" lvl="1" indent="-457200" defTabSz="457200" fontAlgn="base">
              <a:spcBef>
                <a:spcPct val="0"/>
              </a:spcBef>
              <a:spcAft>
                <a:spcPts val="500"/>
              </a:spcAft>
              <a:buFont typeface="Arial" panose="020B0604020202020204" pitchFamily="34" charset="0"/>
              <a:buChar char="•"/>
            </a:pPr>
            <a:r>
              <a:rPr lang="en-ZA" sz="2400" b="1" dirty="0">
                <a:latin typeface="Futura Md BT" pitchFamily="34" charset="0"/>
                <a:ea typeface="ＭＳ Ｐゴシック" pitchFamily="34" charset="-128"/>
                <a:cs typeface="Arial" charset="0"/>
              </a:rPr>
              <a:t>socio-cultural importance</a:t>
            </a:r>
          </a:p>
          <a:p>
            <a:pPr marL="457200" indent="-457200" defTabSz="457200" fontAlgn="base">
              <a:spcBef>
                <a:spcPct val="0"/>
              </a:spcBef>
              <a:spcAft>
                <a:spcPts val="500"/>
              </a:spcAft>
              <a:buFont typeface="Wingdings" panose="05000000000000000000" pitchFamily="2" charset="2"/>
              <a:buChar char="Ø"/>
            </a:pPr>
            <a:r>
              <a:rPr lang="en-ZA" sz="2400" b="1" dirty="0">
                <a:latin typeface="Futura Md BT" pitchFamily="34" charset="0"/>
                <a:ea typeface="ＭＳ Ｐゴシック" pitchFamily="34" charset="-128"/>
                <a:cs typeface="Arial" charset="0"/>
              </a:rPr>
              <a:t>A status was allocated on a quaternary catchment basis.</a:t>
            </a:r>
          </a:p>
          <a:p>
            <a:pPr marL="457200" indent="-457200" defTabSz="457200" fontAlgn="base">
              <a:spcBef>
                <a:spcPct val="0"/>
              </a:spcBef>
              <a:spcAft>
                <a:spcPts val="500"/>
              </a:spcAft>
              <a:buFont typeface="Wingdings" panose="05000000000000000000" pitchFamily="2" charset="2"/>
              <a:buChar char="Ø"/>
            </a:pPr>
            <a:r>
              <a:rPr lang="en-ZA" sz="2400" b="1" dirty="0">
                <a:latin typeface="Futura Md BT" pitchFamily="34" charset="0"/>
                <a:ea typeface="ＭＳ Ｐゴシック" pitchFamily="34" charset="-128"/>
                <a:cs typeface="Arial" charset="0"/>
              </a:rPr>
              <a:t>Highest Priority wetlands:</a:t>
            </a:r>
          </a:p>
          <a:p>
            <a:pPr marL="914400" lvl="1" indent="-457200" defTabSz="457200" fontAlgn="base">
              <a:spcBef>
                <a:spcPct val="0"/>
              </a:spcBef>
              <a:spcAft>
                <a:spcPts val="500"/>
              </a:spcAft>
              <a:buFont typeface="Arial" panose="020B0604020202020204" pitchFamily="34" charset="0"/>
              <a:buChar char="•"/>
            </a:pPr>
            <a:r>
              <a:rPr lang="en-ZA" sz="2400" b="1" dirty="0" err="1">
                <a:latin typeface="Futura Md BT" pitchFamily="34" charset="0"/>
                <a:ea typeface="ＭＳ Ｐゴシック" pitchFamily="34" charset="-128"/>
                <a:cs typeface="Arial" charset="0"/>
              </a:rPr>
              <a:t>Matatiele</a:t>
            </a:r>
            <a:r>
              <a:rPr lang="en-ZA" sz="2400" b="1" dirty="0">
                <a:latin typeface="Futura Md BT" pitchFamily="34" charset="0"/>
                <a:ea typeface="ＭＳ Ｐゴシック" pitchFamily="34" charset="-128"/>
                <a:cs typeface="Arial" charset="0"/>
              </a:rPr>
              <a:t> floodplains</a:t>
            </a:r>
          </a:p>
          <a:p>
            <a:pPr marL="914400" lvl="1" indent="-457200" defTabSz="457200" fontAlgn="base">
              <a:spcBef>
                <a:spcPct val="0"/>
              </a:spcBef>
              <a:spcAft>
                <a:spcPts val="500"/>
              </a:spcAft>
              <a:buFont typeface="Arial" panose="020B0604020202020204" pitchFamily="34" charset="0"/>
              <a:buChar char="•"/>
            </a:pPr>
            <a:r>
              <a:rPr lang="en-ZA" sz="2400" b="1" dirty="0" err="1">
                <a:latin typeface="Futura Md BT" pitchFamily="34" charset="0"/>
                <a:ea typeface="ＭＳ Ｐゴシック" pitchFamily="34" charset="-128"/>
                <a:cs typeface="Arial" charset="0"/>
              </a:rPr>
              <a:t>Mzimvubu</a:t>
            </a:r>
            <a:r>
              <a:rPr lang="en-ZA" sz="2400" b="1" dirty="0">
                <a:latin typeface="Futura Md BT" pitchFamily="34" charset="0"/>
                <a:ea typeface="ＭＳ Ｐゴシック" pitchFamily="34" charset="-128"/>
                <a:cs typeface="Arial" charset="0"/>
              </a:rPr>
              <a:t> floodplains</a:t>
            </a:r>
          </a:p>
          <a:p>
            <a:pPr marL="914400" lvl="1" indent="-457200" defTabSz="457200" fontAlgn="base">
              <a:spcBef>
                <a:spcPct val="0"/>
              </a:spcBef>
              <a:spcAft>
                <a:spcPts val="500"/>
              </a:spcAft>
              <a:buFont typeface="Arial" panose="020B0604020202020204" pitchFamily="34" charset="0"/>
              <a:buChar char="•"/>
            </a:pPr>
            <a:r>
              <a:rPr lang="en-ZA" sz="2400" b="1" dirty="0" err="1">
                <a:latin typeface="Futura Md BT" pitchFamily="34" charset="0"/>
                <a:ea typeface="ＭＳ Ｐゴシック" pitchFamily="34" charset="-128"/>
                <a:cs typeface="Arial" charset="0"/>
              </a:rPr>
              <a:t>Gatberg</a:t>
            </a:r>
            <a:r>
              <a:rPr lang="en-ZA" sz="2400" b="1" dirty="0">
                <a:latin typeface="Futura Md BT" pitchFamily="34" charset="0"/>
                <a:ea typeface="ＭＳ Ｐゴシック" pitchFamily="34" charset="-128"/>
                <a:cs typeface="Arial" charset="0"/>
              </a:rPr>
              <a:t> floodplains</a:t>
            </a:r>
          </a:p>
          <a:p>
            <a:pPr marL="914400" lvl="1" indent="-457200" defTabSz="457200" fontAlgn="base">
              <a:spcBef>
                <a:spcPct val="0"/>
              </a:spcBef>
              <a:spcAft>
                <a:spcPts val="500"/>
              </a:spcAft>
              <a:buFont typeface="Arial" panose="020B0604020202020204" pitchFamily="34" charset="0"/>
              <a:buChar char="•"/>
            </a:pPr>
            <a:endParaRPr lang="en-GB" sz="2400" b="1" dirty="0">
              <a:latin typeface="Futura Md BT" pitchFamily="34" charset="0"/>
              <a:ea typeface="ＭＳ Ｐゴシック" pitchFamily="34" charset="-128"/>
              <a:cs typeface="Arial" charset="0"/>
            </a:endParaRPr>
          </a:p>
        </p:txBody>
      </p:sp>
      <p:sp>
        <p:nvSpPr>
          <p:cNvPr id="6" name="TextBox 5"/>
          <p:cNvSpPr txBox="1"/>
          <p:nvPr/>
        </p:nvSpPr>
        <p:spPr>
          <a:xfrm>
            <a:off x="1466909" y="250233"/>
            <a:ext cx="7001492" cy="707886"/>
          </a:xfrm>
          <a:prstGeom prst="rect">
            <a:avLst/>
          </a:prstGeom>
          <a:noFill/>
        </p:spPr>
        <p:txBody>
          <a:bodyPr wrap="square" rtlCol="0">
            <a:spAutoFit/>
          </a:bodyPr>
          <a:lstStyle/>
          <a:p>
            <a:pPr algn="ctr" defTabSz="457200" fontAlgn="base">
              <a:spcBef>
                <a:spcPct val="0"/>
              </a:spcBef>
              <a:spcAft>
                <a:spcPct val="0"/>
              </a:spcAft>
            </a:pPr>
            <a:r>
              <a:rPr lang="en-ZA" sz="4000" b="1" dirty="0">
                <a:solidFill>
                  <a:srgbClr val="FF0000"/>
                </a:solidFill>
                <a:latin typeface="Aharoni" panose="02010803020104030203" pitchFamily="2" charset="-79"/>
                <a:ea typeface="ＭＳ Ｐゴシック" pitchFamily="34" charset="-128"/>
                <a:cs typeface="Aharoni" panose="02010803020104030203" pitchFamily="2" charset="-79"/>
              </a:rPr>
              <a:t>Wetland status quo</a:t>
            </a:r>
          </a:p>
        </p:txBody>
      </p:sp>
    </p:spTree>
    <p:extLst>
      <p:ext uri="{BB962C8B-B14F-4D97-AF65-F5344CB8AC3E}">
        <p14:creationId xmlns:p14="http://schemas.microsoft.com/office/powerpoint/2010/main" val="2293483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26</a:t>
            </a:fld>
            <a:endParaRPr lang="en-US" altLang="en-US" dirty="0">
              <a:solidFill>
                <a:prstClr val="black"/>
              </a:solidFill>
              <a:ea typeface="ＭＳ Ｐゴシック" pitchFamily="34" charset="-128"/>
            </a:endParaRPr>
          </a:p>
        </p:txBody>
      </p:sp>
      <p:pic>
        <p:nvPicPr>
          <p:cNvPr id="3" name="Picture 3" descr="C:\_WORK\Fluvius work\Projects 2012\Mvoti WMA 11\STATUS QUO REPORT DUE END MARCH\PES.bmp"/>
          <p:cNvPicPr>
            <a:picLocks noChangeAspect="1" noChangeArrowheads="1"/>
          </p:cNvPicPr>
          <p:nvPr/>
        </p:nvPicPr>
        <p:blipFill rotWithShape="1">
          <a:blip r:embed="rId2" cstate="print"/>
          <a:srcRect l="1837" t="4286" r="17109" b="3333"/>
          <a:stretch/>
        </p:blipFill>
        <p:spPr bwMode="auto">
          <a:xfrm>
            <a:off x="266756" y="-76200"/>
            <a:ext cx="8796324" cy="6858000"/>
          </a:xfrm>
          <a:prstGeom prst="rect">
            <a:avLst/>
          </a:prstGeom>
          <a:noFill/>
        </p:spPr>
      </p:pic>
      <p:sp>
        <p:nvSpPr>
          <p:cNvPr id="8" name="TextBox 7"/>
          <p:cNvSpPr txBox="1"/>
          <p:nvPr/>
        </p:nvSpPr>
        <p:spPr>
          <a:xfrm>
            <a:off x="6877375" y="4016605"/>
            <a:ext cx="1983014" cy="2677886"/>
          </a:xfrm>
          <a:prstGeom prst="rect">
            <a:avLst/>
          </a:prstGeom>
          <a:solidFill>
            <a:schemeClr val="bg1"/>
          </a:solidFill>
        </p:spPr>
        <p:txBody>
          <a:bodyPr wrap="square" rtlCol="0">
            <a:spAutoFit/>
          </a:bodyPr>
          <a:lstStyle/>
          <a:p>
            <a:endParaRPr lang="en-ZA"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041377" y="5835741"/>
            <a:ext cx="1177259" cy="75564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41377" y="4722654"/>
            <a:ext cx="1187901" cy="773857"/>
          </a:xfrm>
          <a:prstGeom prst="rect">
            <a:avLst/>
          </a:prstGeom>
        </p:spPr>
      </p:pic>
      <p:sp>
        <p:nvSpPr>
          <p:cNvPr id="9" name="TextBox 8"/>
          <p:cNvSpPr txBox="1"/>
          <p:nvPr/>
        </p:nvSpPr>
        <p:spPr>
          <a:xfrm>
            <a:off x="29854" y="0"/>
            <a:ext cx="4207492" cy="892552"/>
          </a:xfrm>
          <a:prstGeom prst="rect">
            <a:avLst/>
          </a:prstGeom>
          <a:noFill/>
        </p:spPr>
        <p:txBody>
          <a:bodyPr wrap="square" rtlCol="0">
            <a:spAutoFit/>
          </a:bodyPr>
          <a:lstStyle/>
          <a:p>
            <a:pPr algn="ctr" defTabSz="457200" fontAlgn="base">
              <a:spcBef>
                <a:spcPct val="0"/>
              </a:spcBef>
              <a:spcAft>
                <a:spcPct val="0"/>
              </a:spcAft>
            </a:pPr>
            <a:r>
              <a:rPr lang="en-ZA" sz="2600" b="1" dirty="0">
                <a:latin typeface="Futura Md BT" pitchFamily="34" charset="0"/>
                <a:ea typeface="ＭＳ Ｐゴシック" pitchFamily="34" charset="-128"/>
              </a:rPr>
              <a:t>Wetland ecological status quo</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041377" y="3587550"/>
            <a:ext cx="1230279" cy="795874"/>
          </a:xfrm>
          <a:prstGeom prst="rect">
            <a:avLst/>
          </a:prstGeom>
        </p:spPr>
      </p:pic>
      <p:sp>
        <p:nvSpPr>
          <p:cNvPr id="10" name="TextBox 9"/>
          <p:cNvSpPr txBox="1"/>
          <p:nvPr/>
        </p:nvSpPr>
        <p:spPr>
          <a:xfrm>
            <a:off x="7322717" y="3721100"/>
            <a:ext cx="1092331" cy="400110"/>
          </a:xfrm>
          <a:prstGeom prst="rect">
            <a:avLst/>
          </a:prstGeom>
          <a:noFill/>
        </p:spPr>
        <p:txBody>
          <a:bodyPr wrap="square" rtlCol="0">
            <a:spAutoFit/>
          </a:bodyPr>
          <a:lstStyle/>
          <a:p>
            <a:r>
              <a:rPr lang="en-ZA" sz="2000" dirty="0">
                <a:latin typeface="Futura Md BT" panose="020B0602020204020303" pitchFamily="34" charset="0"/>
              </a:rPr>
              <a:t>Good</a:t>
            </a:r>
          </a:p>
        </p:txBody>
      </p:sp>
      <p:sp>
        <p:nvSpPr>
          <p:cNvPr id="11" name="TextBox 10"/>
          <p:cNvSpPr txBox="1"/>
          <p:nvPr/>
        </p:nvSpPr>
        <p:spPr>
          <a:xfrm>
            <a:off x="7322717" y="6028897"/>
            <a:ext cx="1338361" cy="400110"/>
          </a:xfrm>
          <a:prstGeom prst="rect">
            <a:avLst/>
          </a:prstGeom>
          <a:noFill/>
        </p:spPr>
        <p:txBody>
          <a:bodyPr wrap="square" rtlCol="0">
            <a:spAutoFit/>
          </a:bodyPr>
          <a:lstStyle/>
          <a:p>
            <a:r>
              <a:rPr lang="en-ZA" sz="2000" dirty="0">
                <a:latin typeface="Futura Md BT" panose="020B0602020204020303" pitchFamily="34" charset="0"/>
              </a:rPr>
              <a:t>Poor</a:t>
            </a:r>
          </a:p>
        </p:txBody>
      </p:sp>
      <p:sp>
        <p:nvSpPr>
          <p:cNvPr id="12" name="TextBox 11"/>
          <p:cNvSpPr txBox="1"/>
          <p:nvPr/>
        </p:nvSpPr>
        <p:spPr>
          <a:xfrm>
            <a:off x="7322717" y="4874999"/>
            <a:ext cx="1537672" cy="400110"/>
          </a:xfrm>
          <a:prstGeom prst="rect">
            <a:avLst/>
          </a:prstGeom>
          <a:noFill/>
        </p:spPr>
        <p:txBody>
          <a:bodyPr wrap="square" rtlCol="0">
            <a:spAutoFit/>
          </a:bodyPr>
          <a:lstStyle/>
          <a:p>
            <a:r>
              <a:rPr lang="en-ZA" sz="2000" dirty="0">
                <a:latin typeface="Futura Md BT" panose="020B0602020204020303" pitchFamily="34" charset="0"/>
              </a:rPr>
              <a:t>Moderate</a:t>
            </a:r>
          </a:p>
        </p:txBody>
      </p:sp>
    </p:spTree>
    <p:extLst>
      <p:ext uri="{BB962C8B-B14F-4D97-AF65-F5344CB8AC3E}">
        <p14:creationId xmlns:p14="http://schemas.microsoft.com/office/powerpoint/2010/main" val="2977088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view of a mountain&#10;&#10;Description generated with very high confidence">
            <a:extLst>
              <a:ext uri="{FF2B5EF4-FFF2-40B4-BE49-F238E27FC236}">
                <a16:creationId xmlns:a16="http://schemas.microsoft.com/office/drawing/2014/main" xmlns="" id="{650EC5B6-AC99-42E9-B782-20F2824CF9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ounded Rectangle 3"/>
          <p:cNvSpPr/>
          <p:nvPr/>
        </p:nvSpPr>
        <p:spPr>
          <a:xfrm>
            <a:off x="4251338" y="3877408"/>
            <a:ext cx="4219124" cy="2408115"/>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27</a:t>
            </a:fld>
            <a:endParaRPr lang="en-US" altLang="en-US" dirty="0">
              <a:solidFill>
                <a:prstClr val="black"/>
              </a:solidFill>
              <a:ea typeface="ＭＳ Ｐゴシック" pitchFamily="34" charset="-128"/>
            </a:endParaRPr>
          </a:p>
        </p:txBody>
      </p:sp>
      <p:sp>
        <p:nvSpPr>
          <p:cNvPr id="3" name="Rectangle 2"/>
          <p:cNvSpPr txBox="1">
            <a:spLocks noChangeArrowheads="1"/>
          </p:cNvSpPr>
          <p:nvPr/>
        </p:nvSpPr>
        <p:spPr>
          <a:xfrm>
            <a:off x="2753177" y="2213926"/>
            <a:ext cx="7215447"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endParaRPr lang="en-ZA" sz="4000" b="1" dirty="0">
              <a:solidFill>
                <a:schemeClr val="bg1">
                  <a:lumMod val="75000"/>
                </a:schemeClr>
              </a:solidFill>
              <a:latin typeface="Aharoni" panose="02010803020104030203" pitchFamily="2" charset="-79"/>
              <a:cs typeface="Aharoni" panose="02010803020104030203" pitchFamily="2" charset="-79"/>
            </a:endParaRPr>
          </a:p>
          <a:p>
            <a:endParaRPr lang="en-ZA" sz="4000" b="1" dirty="0">
              <a:solidFill>
                <a:schemeClr val="bg1">
                  <a:lumMod val="75000"/>
                </a:schemeClr>
              </a:solidFill>
              <a:latin typeface="Aharoni" panose="02010803020104030203" pitchFamily="2" charset="-79"/>
              <a:cs typeface="Aharoni" panose="02010803020104030203" pitchFamily="2" charset="-79"/>
            </a:endParaRPr>
          </a:p>
          <a:p>
            <a:endParaRPr lang="en-ZA" sz="4000" b="1" dirty="0">
              <a:solidFill>
                <a:schemeClr val="bg1">
                  <a:lumMod val="75000"/>
                </a:schemeClr>
              </a:solidFill>
              <a:latin typeface="Aharoni" panose="02010803020104030203" pitchFamily="2" charset="-79"/>
              <a:cs typeface="Aharoni" panose="02010803020104030203" pitchFamily="2" charset="-79"/>
            </a:endParaRPr>
          </a:p>
          <a:p>
            <a:r>
              <a:rPr lang="en-ZA" sz="4000" b="1" dirty="0">
                <a:solidFill>
                  <a:schemeClr val="bg1">
                    <a:lumMod val="75000"/>
                  </a:schemeClr>
                </a:solidFill>
                <a:latin typeface="Aharoni" panose="02010803020104030203" pitchFamily="2" charset="-79"/>
                <a:cs typeface="Aharoni" panose="02010803020104030203" pitchFamily="2" charset="-79"/>
              </a:rPr>
              <a:t>Rivers</a:t>
            </a:r>
          </a:p>
          <a:p>
            <a:r>
              <a:rPr lang="en-ZA" sz="4000" b="1" dirty="0">
                <a:solidFill>
                  <a:schemeClr val="bg1">
                    <a:lumMod val="75000"/>
                  </a:schemeClr>
                </a:solidFill>
                <a:latin typeface="Aharoni" panose="02010803020104030203" pitchFamily="2" charset="-79"/>
                <a:cs typeface="Aharoni" panose="02010803020104030203" pitchFamily="2" charset="-79"/>
              </a:rPr>
              <a:t>Wetlands</a:t>
            </a:r>
          </a:p>
          <a:p>
            <a:r>
              <a:rPr lang="en-ZA" sz="4000" b="1" dirty="0">
                <a:latin typeface="Aharoni" panose="02010803020104030203" pitchFamily="2" charset="-79"/>
                <a:cs typeface="Aharoni" panose="02010803020104030203" pitchFamily="2" charset="-79"/>
              </a:rPr>
              <a:t>Estuary</a:t>
            </a:r>
          </a:p>
        </p:txBody>
      </p:sp>
    </p:spTree>
    <p:extLst>
      <p:ext uri="{BB962C8B-B14F-4D97-AF65-F5344CB8AC3E}">
        <p14:creationId xmlns:p14="http://schemas.microsoft.com/office/powerpoint/2010/main" val="726662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1560945" y="189634"/>
            <a:ext cx="758305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p>
            <a:pPr algn="ctr"/>
            <a:r>
              <a:rPr lang="en-GB" sz="4000" b="1" dirty="0">
                <a:solidFill>
                  <a:srgbClr val="FF0000"/>
                </a:solidFill>
                <a:latin typeface="Aharoni" panose="02010803020104030203" pitchFamily="2" charset="-79"/>
                <a:cs typeface="Aharoni" panose="02010803020104030203" pitchFamily="2" charset="-79"/>
              </a:rPr>
              <a:t>KEY PRESSURES</a:t>
            </a:r>
          </a:p>
        </p:txBody>
      </p:sp>
      <p:graphicFrame>
        <p:nvGraphicFramePr>
          <p:cNvPr id="3" name="Table 2"/>
          <p:cNvGraphicFramePr>
            <a:graphicFrameLocks noGrp="1"/>
          </p:cNvGraphicFramePr>
          <p:nvPr>
            <p:extLst/>
          </p:nvPr>
        </p:nvGraphicFramePr>
        <p:xfrm>
          <a:off x="1725168" y="992099"/>
          <a:ext cx="7138416" cy="5021487"/>
        </p:xfrm>
        <a:graphic>
          <a:graphicData uri="http://schemas.openxmlformats.org/drawingml/2006/table">
            <a:tbl>
              <a:tblPr firstRow="1" firstCol="1" bandRow="1" bandCol="1">
                <a:tableStyleId>{5C22544A-7EE6-4342-B048-85BDC9FD1C3A}</a:tableStyleId>
              </a:tblPr>
              <a:tblGrid>
                <a:gridCol w="2859024">
                  <a:extLst>
                    <a:ext uri="{9D8B030D-6E8A-4147-A177-3AD203B41FA5}">
                      <a16:colId xmlns:a16="http://schemas.microsoft.com/office/drawing/2014/main" xmlns="" val="20000"/>
                    </a:ext>
                  </a:extLst>
                </a:gridCol>
                <a:gridCol w="548640">
                  <a:extLst>
                    <a:ext uri="{9D8B030D-6E8A-4147-A177-3AD203B41FA5}">
                      <a16:colId xmlns:a16="http://schemas.microsoft.com/office/drawing/2014/main" xmlns="" val="20001"/>
                    </a:ext>
                  </a:extLst>
                </a:gridCol>
                <a:gridCol w="3730752">
                  <a:extLst>
                    <a:ext uri="{9D8B030D-6E8A-4147-A177-3AD203B41FA5}">
                      <a16:colId xmlns:a16="http://schemas.microsoft.com/office/drawing/2014/main" xmlns="" val="20002"/>
                    </a:ext>
                  </a:extLst>
                </a:gridCol>
              </a:tblGrid>
              <a:tr h="458236">
                <a:tc>
                  <a:txBody>
                    <a:bodyPr/>
                    <a:lstStyle/>
                    <a:p>
                      <a:pPr algn="ctr">
                        <a:spcAft>
                          <a:spcPts val="0"/>
                        </a:spcAft>
                      </a:pPr>
                      <a:r>
                        <a:rPr lang="en-ZA" sz="2000" dirty="0">
                          <a:solidFill>
                            <a:schemeClr val="tx1"/>
                          </a:solidFill>
                          <a:effectLst/>
                          <a:latin typeface="Arial" panose="020B0604020202020204" pitchFamily="34" charset="0"/>
                          <a:cs typeface="Arial" panose="020B0604020202020204" pitchFamily="34" charset="0"/>
                        </a:rPr>
                        <a:t>Pressure</a:t>
                      </a:r>
                      <a:endParaRPr lang="en-GB" sz="2000" dirty="0">
                        <a:solidFill>
                          <a:schemeClr val="tx1"/>
                        </a:solidFill>
                        <a:effectLst/>
                        <a:latin typeface="Arial" panose="020B0604020202020204" pitchFamily="34" charset="0"/>
                        <a:ea typeface="Times New Roman"/>
                        <a:cs typeface="Arial" panose="020B0604020202020204" pitchFamily="34" charset="0"/>
                      </a:endParaRPr>
                    </a:p>
                  </a:txBody>
                  <a:tcPr marL="17780" marR="17780" marT="17780" marB="17780" anchor="ctr">
                    <a:solidFill>
                      <a:schemeClr val="bg1">
                        <a:lumMod val="85000"/>
                      </a:schemeClr>
                    </a:solidFill>
                  </a:tcPr>
                </a:tc>
                <a:tc>
                  <a:txBody>
                    <a:bodyPr/>
                    <a:lstStyle/>
                    <a:p>
                      <a:pPr algn="ctr">
                        <a:spcAft>
                          <a:spcPts val="0"/>
                        </a:spcAft>
                      </a:pPr>
                      <a:endParaRPr lang="en-GB" sz="2000" dirty="0">
                        <a:solidFill>
                          <a:schemeClr val="tx1"/>
                        </a:solidFill>
                        <a:effectLst/>
                        <a:latin typeface="Arial" panose="020B0604020202020204" pitchFamily="34" charset="0"/>
                        <a:ea typeface="Times New Roman"/>
                        <a:cs typeface="Arial" panose="020B0604020202020204" pitchFamily="34" charset="0"/>
                      </a:endParaRPr>
                    </a:p>
                  </a:txBody>
                  <a:tcPr marL="17780" marR="17780" marT="17780" marB="17780" anchor="ctr">
                    <a:solidFill>
                      <a:schemeClr val="bg1">
                        <a:lumMod val="85000"/>
                      </a:schemeClr>
                    </a:solidFill>
                  </a:tcPr>
                </a:tc>
                <a:tc>
                  <a:txBody>
                    <a:bodyPr/>
                    <a:lstStyle/>
                    <a:p>
                      <a:pPr algn="ctr">
                        <a:spcAft>
                          <a:spcPts val="0"/>
                        </a:spcAft>
                      </a:pPr>
                      <a:r>
                        <a:rPr lang="en-ZA" sz="2000" dirty="0">
                          <a:solidFill>
                            <a:schemeClr val="tx1"/>
                          </a:solidFill>
                          <a:effectLst/>
                          <a:latin typeface="Arial" panose="020B0604020202020204" pitchFamily="34" charset="0"/>
                          <a:cs typeface="Arial" panose="020B0604020202020204" pitchFamily="34" charset="0"/>
                        </a:rPr>
                        <a:t>Comment</a:t>
                      </a:r>
                      <a:endParaRPr lang="en-GB" sz="2000" dirty="0">
                        <a:solidFill>
                          <a:schemeClr val="tx1"/>
                        </a:solidFill>
                        <a:effectLst/>
                        <a:latin typeface="Arial" panose="020B0604020202020204" pitchFamily="34" charset="0"/>
                        <a:ea typeface="Times New Roman"/>
                        <a:cs typeface="Arial" panose="020B0604020202020204" pitchFamily="34" charset="0"/>
                      </a:endParaRPr>
                    </a:p>
                  </a:txBody>
                  <a:tcPr marL="17780" marR="17780" marT="17780" marB="17780" anchor="ctr">
                    <a:solidFill>
                      <a:schemeClr val="bg1">
                        <a:lumMod val="85000"/>
                      </a:schemeClr>
                    </a:solidFill>
                  </a:tcPr>
                </a:tc>
                <a:extLst>
                  <a:ext uri="{0D108BD9-81ED-4DB2-BD59-A6C34878D82A}">
                    <a16:rowId xmlns:a16="http://schemas.microsoft.com/office/drawing/2014/main" xmlns="" val="10000"/>
                  </a:ext>
                </a:extLst>
              </a:tr>
              <a:tr h="355975">
                <a:tc>
                  <a:txBody>
                    <a:bodyPr/>
                    <a:lstStyle/>
                    <a:p>
                      <a:pPr marL="71120" marR="89535" algn="l" defTabSz="257169" rtl="0" eaLnBrk="1" latinLnBrk="0" hangingPunct="1">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Water abstraction/dams</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ctr" defTabSz="257169" rtl="0" eaLnBrk="1" latinLnBrk="0" hangingPunct="1">
                        <a:lnSpc>
                          <a:spcPct val="120000"/>
                        </a:lnSpc>
                        <a:spcAft>
                          <a:spcPts val="0"/>
                        </a:spcAft>
                      </a:pPr>
                      <a:r>
                        <a:rPr lang="en-GB" sz="1800" b="1" kern="1200" dirty="0">
                          <a:solidFill>
                            <a:srgbClr val="FF0000"/>
                          </a:solidFill>
                          <a:effectLst/>
                          <a:latin typeface="Arial" panose="020B0604020202020204" pitchFamily="34" charset="0"/>
                          <a:ea typeface="+mn-ea"/>
                          <a:cs typeface="Arial" panose="020B0604020202020204" pitchFamily="34" charset="0"/>
                          <a:sym typeface="Wingdings 2"/>
                        </a:rPr>
                        <a:t></a:t>
                      </a:r>
                      <a:endParaRPr lang="en-GB" sz="1800" b="1" kern="1200" dirty="0">
                        <a:solidFill>
                          <a:srgbClr val="FF0000"/>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l" defTabSz="257169" rtl="0" eaLnBrk="1" latinLnBrk="0" hangingPunct="1">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Limited water abstraction, but no large dams</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extLst>
                  <a:ext uri="{0D108BD9-81ED-4DB2-BD59-A6C34878D82A}">
                    <a16:rowId xmlns:a16="http://schemas.microsoft.com/office/drawing/2014/main" xmlns="" val="10001"/>
                  </a:ext>
                </a:extLst>
              </a:tr>
              <a:tr h="355975">
                <a:tc>
                  <a:txBody>
                    <a:bodyPr/>
                    <a:lstStyle/>
                    <a:p>
                      <a:pPr marL="71120" marR="89535" algn="l" defTabSz="257169" rtl="0" eaLnBrk="1" latinLnBrk="0" hangingPunct="1">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Agriculture</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ctr" defTabSz="257169" rtl="0" eaLnBrk="1" latinLnBrk="0" hangingPunct="1">
                        <a:lnSpc>
                          <a:spcPct val="120000"/>
                        </a:lnSpc>
                        <a:spcAft>
                          <a:spcPts val="0"/>
                        </a:spcAft>
                      </a:pPr>
                      <a:r>
                        <a:rPr lang="en-GB" sz="1800" b="1" kern="1200" dirty="0">
                          <a:solidFill>
                            <a:srgbClr val="FF0000"/>
                          </a:solidFill>
                          <a:effectLst/>
                          <a:latin typeface="Arial" panose="020B0604020202020204" pitchFamily="34" charset="0"/>
                          <a:ea typeface="+mn-ea"/>
                          <a:cs typeface="Arial" panose="020B0604020202020204" pitchFamily="34" charset="0"/>
                          <a:sym typeface="Wingdings 2"/>
                        </a:rPr>
                        <a:t></a:t>
                      </a:r>
                      <a:endParaRPr lang="en-GB" sz="1800" b="1" kern="1200" dirty="0">
                        <a:solidFill>
                          <a:srgbClr val="FF0000"/>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l" defTabSz="257169" rtl="0" eaLnBrk="1" latinLnBrk="0" hangingPunct="1">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Overgrazing in some areas</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extLst>
                  <a:ext uri="{0D108BD9-81ED-4DB2-BD59-A6C34878D82A}">
                    <a16:rowId xmlns:a16="http://schemas.microsoft.com/office/drawing/2014/main" xmlns="" val="10002"/>
                  </a:ext>
                </a:extLst>
              </a:tr>
              <a:tr h="458236">
                <a:tc>
                  <a:txBody>
                    <a:bodyPr/>
                    <a:lstStyle/>
                    <a:p>
                      <a:pPr marL="71120" marR="89535" algn="l" defTabSz="257169" rtl="0" eaLnBrk="1" latinLnBrk="0" hangingPunct="1">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Municipal waste water</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ctr" defTabSz="257169" rtl="0" eaLnBrk="1" latinLnBrk="0" hangingPunct="1">
                        <a:spcAft>
                          <a:spcPts val="0"/>
                        </a:spcAft>
                      </a:pPr>
                      <a:r>
                        <a:rPr lang="en-ZA" sz="1800" b="1" kern="1200" dirty="0">
                          <a:solidFill>
                            <a:srgbClr val="FF0000"/>
                          </a:solidFill>
                          <a:effectLst/>
                          <a:latin typeface="Arial" panose="020B0604020202020204" pitchFamily="34" charset="0"/>
                          <a:ea typeface="+mn-ea"/>
                          <a:cs typeface="Arial" panose="020B0604020202020204" pitchFamily="34" charset="0"/>
                          <a:sym typeface="Wingdings 2"/>
                        </a:rPr>
                        <a:t></a:t>
                      </a:r>
                      <a:endParaRPr lang="en-GB" sz="1800" b="1" kern="1200" dirty="0">
                        <a:solidFill>
                          <a:srgbClr val="FF0000"/>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l" defTabSz="257169" rtl="0" eaLnBrk="1" latinLnBrk="0" hangingPunct="1">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Pollution risks from Port St Johns</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extLst>
                  <a:ext uri="{0D108BD9-81ED-4DB2-BD59-A6C34878D82A}">
                    <a16:rowId xmlns:a16="http://schemas.microsoft.com/office/drawing/2014/main" xmlns="" val="10003"/>
                  </a:ext>
                </a:extLst>
              </a:tr>
              <a:tr h="525676">
                <a:tc>
                  <a:txBody>
                    <a:bodyPr/>
                    <a:lstStyle/>
                    <a:p>
                      <a:pPr marL="71120" marR="89535" algn="l" defTabSz="257169" rtl="0" eaLnBrk="1" latinLnBrk="0" hangingPunct="1">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Bridge(s) and roads</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ctr" defTabSz="257169" rtl="0" eaLnBrk="1" latinLnBrk="0" hangingPunct="1">
                        <a:spcAft>
                          <a:spcPts val="0"/>
                        </a:spcAft>
                      </a:pPr>
                      <a:r>
                        <a:rPr lang="en-ZA" sz="1800" b="1" kern="1200" dirty="0">
                          <a:solidFill>
                            <a:srgbClr val="FF0000"/>
                          </a:solidFill>
                          <a:effectLst/>
                          <a:latin typeface="Arial" panose="020B0604020202020204" pitchFamily="34" charset="0"/>
                          <a:ea typeface="+mn-ea"/>
                          <a:cs typeface="Arial" panose="020B0604020202020204" pitchFamily="34" charset="0"/>
                          <a:sym typeface="Wingdings 2"/>
                        </a:rPr>
                        <a:t></a:t>
                      </a:r>
                      <a:endParaRPr lang="en-GB" sz="1800" b="1" kern="1200" dirty="0">
                        <a:solidFill>
                          <a:srgbClr val="FF0000"/>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indent="0" algn="l" defTabSz="257169" rtl="0" eaLnBrk="1" fontAlgn="auto" latinLnBrk="0" hangingPunct="1">
                        <a:lnSpc>
                          <a:spcPct val="120000"/>
                        </a:lnSpc>
                        <a:spcBef>
                          <a:spcPts val="0"/>
                        </a:spcBef>
                        <a:spcAft>
                          <a:spcPts val="0"/>
                        </a:spcAft>
                        <a:buClrTx/>
                        <a:buSzTx/>
                        <a:buFontTx/>
                        <a:buNone/>
                        <a:tabLst/>
                        <a:defRPr/>
                      </a:pPr>
                      <a:r>
                        <a:rPr lang="en-GB" sz="1800" b="1" kern="1200" dirty="0">
                          <a:solidFill>
                            <a:schemeClr val="tx1"/>
                          </a:solidFill>
                          <a:effectLst/>
                          <a:latin typeface="Arial" panose="020B0604020202020204" pitchFamily="34" charset="0"/>
                          <a:ea typeface="+mn-ea"/>
                          <a:cs typeface="Arial" panose="020B0604020202020204" pitchFamily="34" charset="0"/>
                        </a:rPr>
                        <a:t>Road entrained estuary mouth</a:t>
                      </a:r>
                    </a:p>
                    <a:p>
                      <a:pPr marL="71120" marR="89535" algn="l" defTabSz="257169" rtl="0" eaLnBrk="1" latinLnBrk="0" hangingPunct="1">
                        <a:lnSpc>
                          <a:spcPct val="120000"/>
                        </a:lnSpc>
                        <a:spcAft>
                          <a:spcPts val="0"/>
                        </a:spcAft>
                      </a:pPr>
                      <a:r>
                        <a:rPr lang="en-GB" sz="1800" b="1" kern="1200" dirty="0">
                          <a:solidFill>
                            <a:schemeClr val="tx1"/>
                          </a:solidFill>
                          <a:effectLst/>
                          <a:latin typeface="Arial" panose="020B0604020202020204" pitchFamily="34" charset="0"/>
                          <a:ea typeface="+mn-ea"/>
                          <a:cs typeface="Arial" panose="020B0604020202020204" pitchFamily="34" charset="0"/>
                        </a:rPr>
                        <a:t>(at “First Beach”)</a:t>
                      </a:r>
                    </a:p>
                  </a:txBody>
                  <a:tcPr marL="17780" marR="17780" marT="17780" marB="17780" anchor="ctr">
                    <a:solidFill>
                      <a:schemeClr val="bg1">
                        <a:lumMod val="85000"/>
                      </a:schemeClr>
                    </a:solidFill>
                  </a:tcPr>
                </a:tc>
                <a:extLst>
                  <a:ext uri="{0D108BD9-81ED-4DB2-BD59-A6C34878D82A}">
                    <a16:rowId xmlns:a16="http://schemas.microsoft.com/office/drawing/2014/main" xmlns="" val="10004"/>
                  </a:ext>
                </a:extLst>
              </a:tr>
              <a:tr h="286098">
                <a:tc>
                  <a:txBody>
                    <a:bodyPr/>
                    <a:lstStyle/>
                    <a:p>
                      <a:pPr marL="71120" marR="89535" algn="l" defTabSz="257169" rtl="0" eaLnBrk="1" latinLnBrk="0" hangingPunct="1">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Recreational fishing</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ctr" defTabSz="257169" rtl="0" eaLnBrk="1" latinLnBrk="0" hangingPunct="1">
                        <a:spcAft>
                          <a:spcPts val="0"/>
                        </a:spcAft>
                      </a:pPr>
                      <a:r>
                        <a:rPr lang="en-ZA" sz="1800" b="1" kern="1200" dirty="0">
                          <a:solidFill>
                            <a:srgbClr val="FF0000"/>
                          </a:solidFill>
                          <a:effectLst/>
                          <a:latin typeface="Arial" panose="020B0604020202020204" pitchFamily="34" charset="0"/>
                          <a:ea typeface="+mn-ea"/>
                          <a:cs typeface="Arial" panose="020B0604020202020204" pitchFamily="34" charset="0"/>
                          <a:sym typeface="Wingdings 2"/>
                        </a:rPr>
                        <a:t></a:t>
                      </a:r>
                      <a:endParaRPr lang="en-GB" sz="1800" b="1" kern="1200" dirty="0">
                        <a:solidFill>
                          <a:srgbClr val="FF0000"/>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l" defTabSz="257169" rtl="0" eaLnBrk="1" latinLnBrk="0" hangingPunct="1">
                        <a:lnSpc>
                          <a:spcPct val="120000"/>
                        </a:lnSpc>
                        <a:spcAft>
                          <a:spcPts val="0"/>
                        </a:spcAft>
                      </a:pPr>
                      <a:r>
                        <a:rPr lang="en-GB" sz="1800" b="1" kern="1200" dirty="0">
                          <a:solidFill>
                            <a:schemeClr val="tx1"/>
                          </a:solidFill>
                          <a:effectLst/>
                          <a:latin typeface="Arial" panose="020B0604020202020204" pitchFamily="34" charset="0"/>
                          <a:ea typeface="+mn-ea"/>
                          <a:cs typeface="Arial" panose="020B0604020202020204" pitchFamily="34" charset="0"/>
                        </a:rPr>
                        <a:t>High pressure </a:t>
                      </a:r>
                    </a:p>
                  </a:txBody>
                  <a:tcPr marL="17780" marR="17780" marT="17780" marB="17780" anchor="ctr">
                    <a:solidFill>
                      <a:schemeClr val="bg1">
                        <a:lumMod val="85000"/>
                      </a:schemeClr>
                    </a:solidFill>
                  </a:tcPr>
                </a:tc>
                <a:extLst>
                  <a:ext uri="{0D108BD9-81ED-4DB2-BD59-A6C34878D82A}">
                    <a16:rowId xmlns:a16="http://schemas.microsoft.com/office/drawing/2014/main" xmlns="" val="10005"/>
                  </a:ext>
                </a:extLst>
              </a:tr>
              <a:tr h="544304">
                <a:tc>
                  <a:txBody>
                    <a:bodyPr/>
                    <a:lstStyle/>
                    <a:p>
                      <a:pPr marL="71120" marR="89535" algn="l" defTabSz="257169" rtl="0" eaLnBrk="1" latinLnBrk="0" hangingPunct="1">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Subsistence fishing (e.g. gillnetting)</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ctr" defTabSz="257169" rtl="0" eaLnBrk="1" latinLnBrk="0" hangingPunct="1">
                        <a:spcAft>
                          <a:spcPts val="0"/>
                        </a:spcAft>
                      </a:pPr>
                      <a:r>
                        <a:rPr lang="en-ZA" sz="1800" b="1" kern="1200" dirty="0">
                          <a:solidFill>
                            <a:srgbClr val="FF0000"/>
                          </a:solidFill>
                          <a:effectLst/>
                          <a:latin typeface="Arial" panose="020B0604020202020204" pitchFamily="34" charset="0"/>
                          <a:ea typeface="+mn-ea"/>
                          <a:cs typeface="Arial" panose="020B0604020202020204" pitchFamily="34" charset="0"/>
                          <a:sym typeface="Wingdings 2"/>
                        </a:rPr>
                        <a:t></a:t>
                      </a:r>
                      <a:endParaRPr lang="en-GB" sz="1800" b="1" kern="1200" dirty="0">
                        <a:solidFill>
                          <a:srgbClr val="FF0000"/>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l" defTabSz="257169" rtl="0" eaLnBrk="1" latinLnBrk="0" hangingPunct="1">
                        <a:lnSpc>
                          <a:spcPct val="120000"/>
                        </a:lnSpc>
                        <a:spcAft>
                          <a:spcPts val="0"/>
                        </a:spcAft>
                      </a:pPr>
                      <a:r>
                        <a:rPr lang="en-GB" sz="1800" b="1" kern="1200" dirty="0">
                          <a:solidFill>
                            <a:schemeClr val="tx1"/>
                          </a:solidFill>
                          <a:effectLst/>
                          <a:latin typeface="Arial" panose="020B0604020202020204" pitchFamily="34" charset="0"/>
                          <a:ea typeface="+mn-ea"/>
                          <a:cs typeface="Arial" panose="020B0604020202020204" pitchFamily="34" charset="0"/>
                        </a:rPr>
                        <a:t>High pressure </a:t>
                      </a:r>
                    </a:p>
                  </a:txBody>
                  <a:tcPr marL="17780" marR="17780" marT="17780" marB="17780" anchor="ctr">
                    <a:solidFill>
                      <a:schemeClr val="bg1">
                        <a:lumMod val="85000"/>
                      </a:schemeClr>
                    </a:solidFill>
                  </a:tcPr>
                </a:tc>
                <a:extLst>
                  <a:ext uri="{0D108BD9-81ED-4DB2-BD59-A6C34878D82A}">
                    <a16:rowId xmlns:a16="http://schemas.microsoft.com/office/drawing/2014/main" xmlns="" val="10006"/>
                  </a:ext>
                </a:extLst>
              </a:tr>
              <a:tr h="286098">
                <a:tc>
                  <a:txBody>
                    <a:bodyPr/>
                    <a:lstStyle/>
                    <a:p>
                      <a:pPr marL="71120" marR="89535" algn="l" defTabSz="257169" rtl="0" eaLnBrk="1" latinLnBrk="0" hangingPunct="1">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Poaching</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ctr" defTabSz="257169" rtl="0" eaLnBrk="1" latinLnBrk="0" hangingPunct="1">
                        <a:spcAft>
                          <a:spcPts val="0"/>
                        </a:spcAft>
                      </a:pPr>
                      <a:r>
                        <a:rPr lang="en-ZA" sz="1800" b="1" kern="1200" dirty="0">
                          <a:solidFill>
                            <a:srgbClr val="FF0000"/>
                          </a:solidFill>
                          <a:effectLst/>
                          <a:latin typeface="Arial" panose="020B0604020202020204" pitchFamily="34" charset="0"/>
                          <a:ea typeface="+mn-ea"/>
                          <a:cs typeface="Arial" panose="020B0604020202020204" pitchFamily="34" charset="0"/>
                          <a:sym typeface="Wingdings 2"/>
                        </a:rPr>
                        <a:t></a:t>
                      </a:r>
                      <a:endParaRPr lang="en-GB" sz="1800" b="1" kern="1200" dirty="0">
                        <a:solidFill>
                          <a:srgbClr val="FF0000"/>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l" defTabSz="257169" rtl="0" eaLnBrk="1" latinLnBrk="0" hangingPunct="1">
                        <a:lnSpc>
                          <a:spcPct val="120000"/>
                        </a:lnSpc>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Known to occur</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extLst>
                  <a:ext uri="{0D108BD9-81ED-4DB2-BD59-A6C34878D82A}">
                    <a16:rowId xmlns:a16="http://schemas.microsoft.com/office/drawing/2014/main" xmlns="" val="10007"/>
                  </a:ext>
                </a:extLst>
              </a:tr>
              <a:tr h="597188">
                <a:tc>
                  <a:txBody>
                    <a:bodyPr/>
                    <a:lstStyle/>
                    <a:p>
                      <a:pPr marL="71120" marR="89535" algn="l" defTabSz="257169" rtl="0" eaLnBrk="1" latinLnBrk="0" hangingPunct="1">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Alien fauna and flora</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ctr" defTabSz="257169" rtl="0" eaLnBrk="1" latinLnBrk="0" hangingPunct="1">
                        <a:spcAft>
                          <a:spcPts val="0"/>
                        </a:spcAft>
                      </a:pPr>
                      <a:r>
                        <a:rPr lang="en-ZA" sz="1800" b="1" kern="1200" dirty="0">
                          <a:solidFill>
                            <a:srgbClr val="FF0000"/>
                          </a:solidFill>
                          <a:effectLst/>
                          <a:latin typeface="Arial" panose="020B0604020202020204" pitchFamily="34" charset="0"/>
                          <a:ea typeface="+mn-ea"/>
                          <a:cs typeface="Arial" panose="020B0604020202020204" pitchFamily="34" charset="0"/>
                          <a:sym typeface="Wingdings 2"/>
                        </a:rPr>
                        <a:t></a:t>
                      </a:r>
                      <a:endParaRPr lang="en-GB" sz="1800" b="1" kern="1200" dirty="0">
                        <a:solidFill>
                          <a:srgbClr val="FF0000"/>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l" defTabSz="257169" rtl="0" eaLnBrk="1" latinLnBrk="0" hangingPunct="1">
                        <a:lnSpc>
                          <a:spcPct val="120000"/>
                        </a:lnSpc>
                        <a:spcAft>
                          <a:spcPts val="0"/>
                        </a:spcAft>
                      </a:pPr>
                      <a:r>
                        <a:rPr lang="en-GB" sz="1800" b="1" kern="1200" dirty="0">
                          <a:solidFill>
                            <a:schemeClr val="tx1"/>
                          </a:solidFill>
                          <a:effectLst/>
                          <a:latin typeface="Arial" panose="020B0604020202020204" pitchFamily="34" charset="0"/>
                          <a:ea typeface="+mn-ea"/>
                          <a:cs typeface="Arial" panose="020B0604020202020204" pitchFamily="34" charset="0"/>
                        </a:rPr>
                        <a:t>Invasive alien plants in EFZ and catchment</a:t>
                      </a:r>
                    </a:p>
                  </a:txBody>
                  <a:tcPr marL="17780" marR="17780" marT="17780" marB="17780" anchor="ctr">
                    <a:solidFill>
                      <a:schemeClr val="bg1">
                        <a:lumMod val="85000"/>
                      </a:schemeClr>
                    </a:solidFill>
                  </a:tcPr>
                </a:tc>
                <a:extLst>
                  <a:ext uri="{0D108BD9-81ED-4DB2-BD59-A6C34878D82A}">
                    <a16:rowId xmlns:a16="http://schemas.microsoft.com/office/drawing/2014/main" xmlns="" val="10008"/>
                  </a:ext>
                </a:extLst>
              </a:tr>
              <a:tr h="458236">
                <a:tc>
                  <a:txBody>
                    <a:bodyPr/>
                    <a:lstStyle/>
                    <a:p>
                      <a:pPr marL="71120" marR="89535" algn="l" defTabSz="257169" rtl="0" eaLnBrk="1" latinLnBrk="0" hangingPunct="1">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Disturbance of  birds</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ctr" defTabSz="257169" rtl="0" eaLnBrk="1" latinLnBrk="0" hangingPunct="1">
                        <a:spcAft>
                          <a:spcPts val="0"/>
                        </a:spcAft>
                      </a:pPr>
                      <a:r>
                        <a:rPr lang="en-ZA" sz="1800" b="1" kern="1200" dirty="0">
                          <a:solidFill>
                            <a:srgbClr val="FF0000"/>
                          </a:solidFill>
                          <a:effectLst/>
                          <a:latin typeface="Arial" panose="020B0604020202020204" pitchFamily="34" charset="0"/>
                          <a:ea typeface="+mn-ea"/>
                          <a:cs typeface="Arial" panose="020B0604020202020204" pitchFamily="34" charset="0"/>
                          <a:sym typeface="Wingdings 2"/>
                        </a:rPr>
                        <a:t></a:t>
                      </a:r>
                      <a:endParaRPr lang="en-GB" sz="1800" b="1" kern="1200" dirty="0">
                        <a:solidFill>
                          <a:srgbClr val="FF0000"/>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tc>
                  <a:txBody>
                    <a:bodyPr/>
                    <a:lstStyle/>
                    <a:p>
                      <a:pPr marL="71120" marR="89535" algn="l" defTabSz="257169" rtl="0" eaLnBrk="1" latinLnBrk="0" hangingPunct="1">
                        <a:spcAft>
                          <a:spcPts val="0"/>
                        </a:spcAft>
                      </a:pPr>
                      <a:r>
                        <a:rPr lang="en-ZA" sz="1800" b="1" kern="1200" dirty="0">
                          <a:solidFill>
                            <a:schemeClr val="tx1"/>
                          </a:solidFill>
                          <a:effectLst/>
                          <a:latin typeface="Arial" panose="020B0604020202020204" pitchFamily="34" charset="0"/>
                          <a:ea typeface="+mn-ea"/>
                          <a:cs typeface="Arial" panose="020B0604020202020204" pitchFamily="34" charset="0"/>
                        </a:rPr>
                        <a:t> Various human activities in EFZ</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marL="17780" marR="17780" marT="17780" marB="17780" anchor="ctr">
                    <a:solidFill>
                      <a:schemeClr val="bg1">
                        <a:lumMod val="85000"/>
                      </a:schemeClr>
                    </a:solidFill>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3463335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701217A9-FFB5-4111-BCD5-49DEF6B43F7B}"/>
              </a:ext>
            </a:extLst>
          </p:cNvPr>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29</a:t>
            </a:fld>
            <a:endParaRPr lang="en-US" altLang="en-US" dirty="0">
              <a:solidFill>
                <a:prstClr val="black"/>
              </a:solidFill>
              <a:ea typeface="ＭＳ Ｐゴシック" pitchFamily="34" charset="-128"/>
            </a:endParaRPr>
          </a:p>
        </p:txBody>
      </p:sp>
      <p:pic>
        <p:nvPicPr>
          <p:cNvPr id="3" name="Picture 2">
            <a:extLst>
              <a:ext uri="{FF2B5EF4-FFF2-40B4-BE49-F238E27FC236}">
                <a16:creationId xmlns:a16="http://schemas.microsoft.com/office/drawing/2014/main" xmlns="" id="{F94191A4-A6C3-47DC-A2FF-F1C8494F60F7}"/>
              </a:ext>
            </a:extLst>
          </p:cNvPr>
          <p:cNvPicPr>
            <a:picLocks noChangeAspect="1"/>
          </p:cNvPicPr>
          <p:nvPr/>
        </p:nvPicPr>
        <p:blipFill>
          <a:blip r:embed="rId2"/>
          <a:stretch>
            <a:fillRect/>
          </a:stretch>
        </p:blipFill>
        <p:spPr>
          <a:xfrm>
            <a:off x="46589" y="34941"/>
            <a:ext cx="9050821" cy="6788117"/>
          </a:xfrm>
          <a:prstGeom prst="rect">
            <a:avLst/>
          </a:prstGeom>
        </p:spPr>
      </p:pic>
      <p:pic>
        <p:nvPicPr>
          <p:cNvPr id="4" name="Picture 3">
            <a:extLst>
              <a:ext uri="{FF2B5EF4-FFF2-40B4-BE49-F238E27FC236}">
                <a16:creationId xmlns:a16="http://schemas.microsoft.com/office/drawing/2014/main" xmlns="" id="{C2785A68-207C-465C-96D7-E2E1004BC680}"/>
              </a:ext>
            </a:extLst>
          </p:cNvPr>
          <p:cNvPicPr>
            <a:picLocks noChangeAspect="1"/>
          </p:cNvPicPr>
          <p:nvPr/>
        </p:nvPicPr>
        <p:blipFill>
          <a:blip r:embed="rId3"/>
          <a:stretch>
            <a:fillRect/>
          </a:stretch>
        </p:blipFill>
        <p:spPr>
          <a:xfrm>
            <a:off x="1193514" y="4119752"/>
            <a:ext cx="2500719" cy="1616030"/>
          </a:xfrm>
          <a:prstGeom prst="rect">
            <a:avLst/>
          </a:prstGeom>
        </p:spPr>
      </p:pic>
      <p:graphicFrame>
        <p:nvGraphicFramePr>
          <p:cNvPr id="5" name="Table 4">
            <a:extLst>
              <a:ext uri="{FF2B5EF4-FFF2-40B4-BE49-F238E27FC236}">
                <a16:creationId xmlns:a16="http://schemas.microsoft.com/office/drawing/2014/main" xmlns="" id="{882C13A4-445B-4B0D-9D48-D2855181F80F}"/>
              </a:ext>
            </a:extLst>
          </p:cNvPr>
          <p:cNvGraphicFramePr>
            <a:graphicFrameLocks noGrp="1"/>
          </p:cNvGraphicFramePr>
          <p:nvPr>
            <p:extLst>
              <p:ext uri="{D42A27DB-BD31-4B8C-83A1-F6EECF244321}">
                <p14:modId xmlns:p14="http://schemas.microsoft.com/office/powerpoint/2010/main" val="4155852029"/>
              </p:ext>
            </p:extLst>
          </p:nvPr>
        </p:nvGraphicFramePr>
        <p:xfrm>
          <a:off x="4572000" y="341618"/>
          <a:ext cx="4239492" cy="2743200"/>
        </p:xfrm>
        <a:graphic>
          <a:graphicData uri="http://schemas.openxmlformats.org/drawingml/2006/table">
            <a:tbl>
              <a:tblPr firstRow="1" bandRow="1">
                <a:tableStyleId>{5C22544A-7EE6-4342-B048-85BDC9FD1C3A}</a:tableStyleId>
              </a:tblPr>
              <a:tblGrid>
                <a:gridCol w="2529184">
                  <a:extLst>
                    <a:ext uri="{9D8B030D-6E8A-4147-A177-3AD203B41FA5}">
                      <a16:colId xmlns:a16="http://schemas.microsoft.com/office/drawing/2014/main" xmlns="" val="1573217340"/>
                    </a:ext>
                  </a:extLst>
                </a:gridCol>
                <a:gridCol w="1710308">
                  <a:extLst>
                    <a:ext uri="{9D8B030D-6E8A-4147-A177-3AD203B41FA5}">
                      <a16:colId xmlns:a16="http://schemas.microsoft.com/office/drawing/2014/main" xmlns="" val="1123812479"/>
                    </a:ext>
                  </a:extLst>
                </a:gridCol>
              </a:tblGrid>
              <a:tr h="370840">
                <a:tc>
                  <a:txBody>
                    <a:bodyPr/>
                    <a:lstStyle/>
                    <a:p>
                      <a:r>
                        <a:rPr lang="en-ZA" dirty="0"/>
                        <a:t>Hydrology</a:t>
                      </a:r>
                    </a:p>
                    <a:p>
                      <a:r>
                        <a:rPr lang="en-ZA" dirty="0"/>
                        <a:t>Water quality</a:t>
                      </a:r>
                    </a:p>
                    <a:p>
                      <a:r>
                        <a:rPr lang="en-ZA" dirty="0"/>
                        <a:t>Invertebrates</a:t>
                      </a:r>
                    </a:p>
                    <a:p>
                      <a:r>
                        <a:rPr lang="en-ZA" dirty="0"/>
                        <a:t>Physical habitat changes</a:t>
                      </a:r>
                    </a:p>
                  </a:txBody>
                  <a:tcPr/>
                </a:tc>
                <a:tc>
                  <a:txBody>
                    <a:bodyPr/>
                    <a:lstStyle/>
                    <a:p>
                      <a:endParaRPr lang="en-ZA"/>
                    </a:p>
                  </a:txBody>
                  <a:tcPr/>
                </a:tc>
                <a:extLst>
                  <a:ext uri="{0D108BD9-81ED-4DB2-BD59-A6C34878D82A}">
                    <a16:rowId xmlns:a16="http://schemas.microsoft.com/office/drawing/2014/main" xmlns="" val="1238322218"/>
                  </a:ext>
                </a:extLst>
              </a:tr>
              <a:tr h="370840">
                <a:tc>
                  <a:txBody>
                    <a:bodyPr/>
                    <a:lstStyle/>
                    <a:p>
                      <a:r>
                        <a:rPr lang="en-ZA" dirty="0"/>
                        <a:t>Mouth condition</a:t>
                      </a:r>
                    </a:p>
                    <a:p>
                      <a:r>
                        <a:rPr lang="en-ZA" dirty="0"/>
                        <a:t>Microalgae </a:t>
                      </a:r>
                    </a:p>
                    <a:p>
                      <a:r>
                        <a:rPr lang="en-ZA" dirty="0"/>
                        <a:t>Fish</a:t>
                      </a:r>
                    </a:p>
                  </a:txBody>
                  <a:tcPr/>
                </a:tc>
                <a:tc>
                  <a:txBody>
                    <a:bodyPr/>
                    <a:lstStyle/>
                    <a:p>
                      <a:endParaRPr lang="en-ZA"/>
                    </a:p>
                  </a:txBody>
                  <a:tcPr/>
                </a:tc>
                <a:extLst>
                  <a:ext uri="{0D108BD9-81ED-4DB2-BD59-A6C34878D82A}">
                    <a16:rowId xmlns:a16="http://schemas.microsoft.com/office/drawing/2014/main" xmlns="" val="4037869399"/>
                  </a:ext>
                </a:extLst>
              </a:tr>
              <a:tr h="370840">
                <a:tc>
                  <a:txBody>
                    <a:bodyPr/>
                    <a:lstStyle/>
                    <a:p>
                      <a:r>
                        <a:rPr lang="en-ZA" dirty="0"/>
                        <a:t>Macrophytes </a:t>
                      </a:r>
                    </a:p>
                    <a:p>
                      <a:r>
                        <a:rPr lang="en-ZA" dirty="0"/>
                        <a:t>Birds</a:t>
                      </a:r>
                    </a:p>
                  </a:txBody>
                  <a:tcPr/>
                </a:tc>
                <a:tc>
                  <a:txBody>
                    <a:bodyPr/>
                    <a:lstStyle/>
                    <a:p>
                      <a:endParaRPr lang="en-ZA" dirty="0"/>
                    </a:p>
                  </a:txBody>
                  <a:tcPr/>
                </a:tc>
                <a:extLst>
                  <a:ext uri="{0D108BD9-81ED-4DB2-BD59-A6C34878D82A}">
                    <a16:rowId xmlns:a16="http://schemas.microsoft.com/office/drawing/2014/main" xmlns="" val="3456831311"/>
                  </a:ext>
                </a:extLst>
              </a:tr>
            </a:tbl>
          </a:graphicData>
        </a:graphic>
      </p:graphicFrame>
      <p:pic>
        <p:nvPicPr>
          <p:cNvPr id="6" name="Picture 5">
            <a:extLst>
              <a:ext uri="{FF2B5EF4-FFF2-40B4-BE49-F238E27FC236}">
                <a16:creationId xmlns:a16="http://schemas.microsoft.com/office/drawing/2014/main" xmlns="" id="{29A8C088-AE56-4970-B0DF-6E06DBCA1DBC}"/>
              </a:ext>
            </a:extLst>
          </p:cNvPr>
          <p:cNvPicPr>
            <a:picLocks noChangeAspect="1"/>
          </p:cNvPicPr>
          <p:nvPr/>
        </p:nvPicPr>
        <p:blipFill>
          <a:blip r:embed="rId3"/>
          <a:stretch>
            <a:fillRect/>
          </a:stretch>
        </p:blipFill>
        <p:spPr>
          <a:xfrm>
            <a:off x="7374016" y="725478"/>
            <a:ext cx="1085414" cy="701423"/>
          </a:xfrm>
          <a:prstGeom prst="rect">
            <a:avLst/>
          </a:prstGeom>
        </p:spPr>
      </p:pic>
      <p:pic>
        <p:nvPicPr>
          <p:cNvPr id="7" name="Picture 6">
            <a:extLst>
              <a:ext uri="{FF2B5EF4-FFF2-40B4-BE49-F238E27FC236}">
                <a16:creationId xmlns:a16="http://schemas.microsoft.com/office/drawing/2014/main" xmlns="" id="{672449C7-325E-4B64-9F2B-5FC8A74D11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4016" y="1648300"/>
            <a:ext cx="1085414" cy="707092"/>
          </a:xfrm>
          <a:prstGeom prst="rect">
            <a:avLst/>
          </a:prstGeom>
        </p:spPr>
      </p:pic>
      <p:pic>
        <p:nvPicPr>
          <p:cNvPr id="8" name="Picture 7">
            <a:extLst>
              <a:ext uri="{FF2B5EF4-FFF2-40B4-BE49-F238E27FC236}">
                <a16:creationId xmlns:a16="http://schemas.microsoft.com/office/drawing/2014/main" xmlns="" id="{9C30B06A-062F-4716-9957-41BBAC624F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4016" y="2475784"/>
            <a:ext cx="1085414" cy="696693"/>
          </a:xfrm>
          <a:prstGeom prst="rect">
            <a:avLst/>
          </a:prstGeom>
        </p:spPr>
      </p:pic>
    </p:spTree>
    <p:extLst>
      <p:ext uri="{BB962C8B-B14F-4D97-AF65-F5344CB8AC3E}">
        <p14:creationId xmlns:p14="http://schemas.microsoft.com/office/powerpoint/2010/main" val="173791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1849422" y="141899"/>
            <a:ext cx="7215447" cy="577850"/>
          </a:xfrm>
          <a:prstGeom prst="rect">
            <a:avLst/>
          </a:prstGeom>
        </p:spPr>
        <p:txBody>
          <a:bodyPr/>
          <a:lstStyle/>
          <a:p>
            <a:r>
              <a:rPr lang="en-ZA" sz="4000" b="1" dirty="0">
                <a:solidFill>
                  <a:srgbClr val="FF0000"/>
                </a:solidFill>
                <a:latin typeface="Aharoni" panose="02010803020104030203" pitchFamily="2" charset="-79"/>
                <a:cs typeface="Aharoni" panose="02010803020104030203" pitchFamily="2" charset="-79"/>
              </a:rPr>
              <a:t>Contents of Presentation</a:t>
            </a:r>
            <a:endParaRPr sz="4000" b="1" dirty="0">
              <a:solidFill>
                <a:srgbClr val="FF0000"/>
              </a:solidFill>
              <a:latin typeface="Aharoni" panose="02010803020104030203" pitchFamily="2" charset="-79"/>
              <a:cs typeface="Aharoni" panose="02010803020104030203" pitchFamily="2" charset="-79"/>
            </a:endParaRPr>
          </a:p>
        </p:txBody>
      </p:sp>
      <p:sp>
        <p:nvSpPr>
          <p:cNvPr id="14339" name="Rectangle 3"/>
          <p:cNvSpPr>
            <a:spLocks noGrp="1" noChangeArrowheads="1"/>
          </p:cNvSpPr>
          <p:nvPr>
            <p:ph idx="4294967295"/>
          </p:nvPr>
        </p:nvSpPr>
        <p:spPr>
          <a:xfrm>
            <a:off x="1490724" y="921805"/>
            <a:ext cx="7574145" cy="5505371"/>
          </a:xfrm>
          <a:prstGeom prst="rect">
            <a:avLst/>
          </a:prstGeom>
          <a:solidFill>
            <a:schemeClr val="bg1"/>
          </a:solidFill>
        </p:spPr>
        <p:txBody>
          <a:bodyPr/>
          <a:lstStyle/>
          <a:p>
            <a:pPr>
              <a:spcAft>
                <a:spcPts val="1200"/>
              </a:spcAft>
              <a:buFont typeface="Wingdings" panose="05000000000000000000" pitchFamily="2" charset="2"/>
              <a:buChar char="Ø"/>
            </a:pPr>
            <a:r>
              <a:rPr lang="en-ZA" sz="2400" b="1" dirty="0">
                <a:latin typeface="Futura Md BT" panose="020B0602020204020303" pitchFamily="34" charset="0"/>
                <a:cs typeface="Arial" panose="020B0604020202020204" pitchFamily="34" charset="0"/>
              </a:rPr>
              <a:t>What is Classification?</a:t>
            </a:r>
          </a:p>
          <a:p>
            <a:pPr>
              <a:spcAft>
                <a:spcPts val="1200"/>
              </a:spcAft>
              <a:buFont typeface="Wingdings" panose="05000000000000000000" pitchFamily="2" charset="2"/>
              <a:buChar char="Ø"/>
            </a:pPr>
            <a:r>
              <a:rPr lang="en-ZA" sz="2400" b="1" dirty="0">
                <a:latin typeface="Futura Md BT" panose="020B0602020204020303" pitchFamily="34" charset="0"/>
                <a:cs typeface="Arial" panose="020B0604020202020204" pitchFamily="34" charset="0"/>
              </a:rPr>
              <a:t>What is happening today in the study area? – Status Quo</a:t>
            </a:r>
          </a:p>
          <a:p>
            <a:pPr>
              <a:spcAft>
                <a:spcPts val="1200"/>
              </a:spcAft>
              <a:buFont typeface="Wingdings" panose="05000000000000000000" pitchFamily="2" charset="2"/>
              <a:buChar char="Ø"/>
            </a:pPr>
            <a:r>
              <a:rPr lang="en-ZA" sz="2400" b="1" dirty="0">
                <a:latin typeface="Futura Md BT" panose="020B0602020204020303" pitchFamily="34" charset="0"/>
                <a:cs typeface="Arial" panose="020B0604020202020204" pitchFamily="34" charset="0"/>
              </a:rPr>
              <a:t>How could things change in the study area? - Scenarios</a:t>
            </a:r>
          </a:p>
          <a:p>
            <a:pPr>
              <a:spcAft>
                <a:spcPts val="1200"/>
              </a:spcAft>
              <a:buFont typeface="Wingdings" panose="05000000000000000000" pitchFamily="2" charset="2"/>
              <a:buChar char="Ø"/>
            </a:pPr>
            <a:r>
              <a:rPr lang="en-ZA" sz="2400" b="1" dirty="0">
                <a:latin typeface="Futura Md BT" panose="020B0602020204020303" pitchFamily="34" charset="0"/>
                <a:cs typeface="Arial" panose="020B0604020202020204" pitchFamily="34" charset="0"/>
              </a:rPr>
              <a:t>How do we balance the different needs/demands? (Ecological requirements, i.e. the Reserve and use)</a:t>
            </a:r>
          </a:p>
          <a:p>
            <a:pPr>
              <a:spcAft>
                <a:spcPts val="1200"/>
              </a:spcAft>
              <a:buFont typeface="Wingdings" panose="05000000000000000000" pitchFamily="2" charset="2"/>
              <a:buChar char="Ø"/>
            </a:pPr>
            <a:r>
              <a:rPr lang="en-ZA" sz="2400" b="1" dirty="0">
                <a:latin typeface="Futura Md BT" panose="020B0602020204020303" pitchFamily="34" charset="0"/>
                <a:cs typeface="Arial" panose="020B0604020202020204" pitchFamily="34" charset="0"/>
              </a:rPr>
              <a:t>What are Water Resource Classes?</a:t>
            </a:r>
          </a:p>
          <a:p>
            <a:pPr>
              <a:spcAft>
                <a:spcPts val="1200"/>
              </a:spcAft>
              <a:buFont typeface="Wingdings" panose="05000000000000000000" pitchFamily="2" charset="2"/>
              <a:buChar char="Ø"/>
            </a:pPr>
            <a:r>
              <a:rPr lang="en-ZA" sz="2400" b="1" dirty="0">
                <a:latin typeface="Futura Md BT" panose="020B0602020204020303" pitchFamily="34" charset="0"/>
                <a:cs typeface="Arial" panose="020B0604020202020204" pitchFamily="34" charset="0"/>
              </a:rPr>
              <a:t>How do we implement and monitor Classes? (Resource Quality Objectives)</a:t>
            </a:r>
          </a:p>
          <a:p>
            <a:pPr>
              <a:spcAft>
                <a:spcPts val="1200"/>
              </a:spcAft>
              <a:buFont typeface="Wingdings" panose="05000000000000000000" pitchFamily="2" charset="2"/>
              <a:buChar char="Ø"/>
            </a:pPr>
            <a:endParaRPr lang="en-ZA" sz="2400" dirty="0">
              <a:latin typeface="Futura Md BT" panose="020B0602020204020303" pitchFamily="34" charset="0"/>
              <a:cs typeface="Arial" panose="020B0604020202020204" pitchFamily="34" charset="0"/>
            </a:endParaRPr>
          </a:p>
        </p:txBody>
      </p:sp>
    </p:spTree>
    <p:extLst>
      <p:ext uri="{BB962C8B-B14F-4D97-AF65-F5344CB8AC3E}">
        <p14:creationId xmlns:p14="http://schemas.microsoft.com/office/powerpoint/2010/main" val="3634705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1704" y="1823886"/>
            <a:ext cx="7215447" cy="2287580"/>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30</a:t>
            </a:fld>
            <a:endParaRPr lang="en-US" altLang="en-US" dirty="0">
              <a:solidFill>
                <a:prstClr val="black"/>
              </a:solidFill>
              <a:ea typeface="ＭＳ Ｐゴシック" pitchFamily="34" charset="-128"/>
            </a:endParaRPr>
          </a:p>
        </p:txBody>
      </p:sp>
      <p:sp>
        <p:nvSpPr>
          <p:cNvPr id="3" name="Rectangle 2"/>
          <p:cNvSpPr txBox="1">
            <a:spLocks noChangeArrowheads="1"/>
          </p:cNvSpPr>
          <p:nvPr/>
        </p:nvSpPr>
        <p:spPr>
          <a:xfrm>
            <a:off x="1797061" y="1718378"/>
            <a:ext cx="7215447"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endParaRPr lang="en-ZA" sz="4000" b="1" dirty="0">
              <a:latin typeface="Aharoni" panose="02010803020104030203" pitchFamily="2" charset="-79"/>
              <a:cs typeface="Aharoni" panose="02010803020104030203" pitchFamily="2" charset="-79"/>
            </a:endParaRPr>
          </a:p>
          <a:p>
            <a:r>
              <a:rPr lang="en-ZA" sz="4000" b="1" dirty="0">
                <a:solidFill>
                  <a:srgbClr val="FF0000"/>
                </a:solidFill>
                <a:latin typeface="Aharoni" panose="02010803020104030203" pitchFamily="2" charset="-79"/>
                <a:cs typeface="Aharoni" panose="02010803020104030203" pitchFamily="2" charset="-79"/>
              </a:rPr>
              <a:t>WATER RESOURCES</a:t>
            </a:r>
          </a:p>
          <a:p>
            <a:pPr algn="l"/>
            <a:r>
              <a:rPr lang="en-ZA" sz="4000" b="1" dirty="0">
                <a:latin typeface="Aharoni" panose="02010803020104030203" pitchFamily="2" charset="-79"/>
                <a:cs typeface="Aharoni" panose="02010803020104030203" pitchFamily="2" charset="-79"/>
              </a:rPr>
              <a:t>What is the future situation?</a:t>
            </a:r>
          </a:p>
        </p:txBody>
      </p:sp>
    </p:spTree>
    <p:extLst>
      <p:ext uri="{BB962C8B-B14F-4D97-AF65-F5344CB8AC3E}">
        <p14:creationId xmlns:p14="http://schemas.microsoft.com/office/powerpoint/2010/main" val="777662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41083" y="331068"/>
            <a:ext cx="7391400" cy="896835"/>
          </a:xfrm>
        </p:spPr>
        <p:txBody>
          <a:bodyPr/>
          <a:lstStyle/>
          <a:p>
            <a:pPr>
              <a:defRPr/>
            </a:pPr>
            <a:r>
              <a:rPr lang="en-ZA" sz="3600" dirty="0">
                <a:solidFill>
                  <a:srgbClr val="FF0000"/>
                </a:solidFill>
                <a:latin typeface="Aharoni" panose="02010803020104030203" pitchFamily="2" charset="-79"/>
                <a:cs typeface="Aharoni" panose="02010803020104030203" pitchFamily="2" charset="-79"/>
              </a:rPr>
              <a:t>Classification within Integrated Water Resource Management </a:t>
            </a:r>
            <a:br>
              <a:rPr lang="en-ZA" sz="3600" dirty="0">
                <a:solidFill>
                  <a:srgbClr val="FF0000"/>
                </a:solidFill>
                <a:latin typeface="Aharoni" panose="02010803020104030203" pitchFamily="2" charset="-79"/>
                <a:cs typeface="Aharoni" panose="02010803020104030203" pitchFamily="2" charset="-79"/>
              </a:rPr>
            </a:br>
            <a:r>
              <a:rPr lang="en-ZA" sz="3600" dirty="0">
                <a:solidFill>
                  <a:srgbClr val="FF0000"/>
                </a:solidFill>
                <a:latin typeface="Aharoni" panose="02010803020104030203" pitchFamily="2" charset="-79"/>
                <a:cs typeface="Aharoni" panose="02010803020104030203" pitchFamily="2" charset="-79"/>
              </a:rPr>
              <a:t>(1 of 2)</a:t>
            </a:r>
            <a:endParaRPr sz="3600" dirty="0">
              <a:solidFill>
                <a:srgbClr val="FF0000"/>
              </a:solidFill>
              <a:latin typeface="Aharoni" panose="02010803020104030203" pitchFamily="2" charset="-79"/>
              <a:cs typeface="Aharoni" panose="02010803020104030203" pitchFamily="2" charset="-79"/>
            </a:endParaRPr>
          </a:p>
        </p:txBody>
      </p:sp>
      <p:sp>
        <p:nvSpPr>
          <p:cNvPr id="14339" name="Rectangle 3"/>
          <p:cNvSpPr>
            <a:spLocks noGrp="1" noChangeArrowheads="1"/>
          </p:cNvSpPr>
          <p:nvPr>
            <p:ph idx="1"/>
          </p:nvPr>
        </p:nvSpPr>
        <p:spPr>
          <a:xfrm>
            <a:off x="1625599" y="2295638"/>
            <a:ext cx="7306884" cy="3261099"/>
          </a:xfrm>
          <a:solidFill>
            <a:schemeClr val="bg1"/>
          </a:solidFill>
        </p:spPr>
        <p:txBody>
          <a:bodyPr/>
          <a:lstStyle/>
          <a:p>
            <a:pPr>
              <a:spcAft>
                <a:spcPts val="1200"/>
              </a:spcAft>
              <a:buFont typeface="Wingdings" panose="05000000000000000000" pitchFamily="2" charset="2"/>
              <a:buChar char="Ø"/>
            </a:pPr>
            <a:r>
              <a:rPr lang="en-ZA" sz="2400" b="1" dirty="0">
                <a:effectLst/>
                <a:latin typeface="Futura Md BT" panose="020B0602020204020303" pitchFamily="34" charset="0"/>
              </a:rPr>
              <a:t>Increasing water use to provide </a:t>
            </a:r>
            <a:r>
              <a:rPr lang="en-ZA" sz="2400" b="1" dirty="0">
                <a:latin typeface="Futura Md BT" panose="020B0602020204020303" pitchFamily="34" charset="0"/>
              </a:rPr>
              <a:t>for population growth, new and improved water service provision and </a:t>
            </a:r>
            <a:r>
              <a:rPr lang="en-ZA" sz="2400" b="1" dirty="0">
                <a:effectLst/>
                <a:latin typeface="Futura Md BT" panose="020B0602020204020303" pitchFamily="34" charset="0"/>
              </a:rPr>
              <a:t>economic activities </a:t>
            </a:r>
            <a:r>
              <a:rPr lang="en-ZA" sz="2400" b="1" dirty="0">
                <a:latin typeface="Futura Md BT" panose="020B0602020204020303" pitchFamily="34" charset="0"/>
              </a:rPr>
              <a:t>to establish sustainable socio-economic environment</a:t>
            </a:r>
            <a:r>
              <a:rPr lang="en-ZA" sz="2400" b="1" dirty="0">
                <a:effectLst/>
                <a:latin typeface="Futura Md BT" panose="020B0602020204020303" pitchFamily="34" charset="0"/>
              </a:rPr>
              <a:t>.</a:t>
            </a:r>
          </a:p>
          <a:p>
            <a:pPr>
              <a:spcAft>
                <a:spcPts val="1200"/>
              </a:spcAft>
              <a:buFont typeface="Wingdings" panose="05000000000000000000" pitchFamily="2" charset="2"/>
              <a:buChar char="Ø"/>
            </a:pPr>
            <a:r>
              <a:rPr lang="en-ZA" sz="2400" b="1" dirty="0">
                <a:latin typeface="Futura Md BT" panose="020B0602020204020303" pitchFamily="34" charset="0"/>
              </a:rPr>
              <a:t>Planned development of the </a:t>
            </a:r>
            <a:r>
              <a:rPr lang="en-ZA" sz="2400" b="1" dirty="0" err="1">
                <a:latin typeface="Futura Md BT" panose="020B0602020204020303" pitchFamily="34" charset="0"/>
              </a:rPr>
              <a:t>Mzimvubu</a:t>
            </a:r>
            <a:r>
              <a:rPr lang="en-ZA" sz="2400" b="1" dirty="0">
                <a:latin typeface="Futura Md BT" panose="020B0602020204020303" pitchFamily="34" charset="0"/>
              </a:rPr>
              <a:t> Water Project (dams and hydro-electric power).</a:t>
            </a:r>
          </a:p>
        </p:txBody>
      </p:sp>
    </p:spTree>
    <p:extLst>
      <p:ext uri="{BB962C8B-B14F-4D97-AF65-F5344CB8AC3E}">
        <p14:creationId xmlns:p14="http://schemas.microsoft.com/office/powerpoint/2010/main" val="3511613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488935" y="269523"/>
            <a:ext cx="7528064" cy="896835"/>
          </a:xfrm>
        </p:spPr>
        <p:txBody>
          <a:bodyPr/>
          <a:lstStyle/>
          <a:p>
            <a:pPr>
              <a:defRPr/>
            </a:pPr>
            <a:r>
              <a:rPr lang="en-ZA" sz="3600" dirty="0">
                <a:solidFill>
                  <a:srgbClr val="FF0000"/>
                </a:solidFill>
                <a:latin typeface="Aharoni" panose="02010803020104030203" pitchFamily="2" charset="-79"/>
                <a:cs typeface="Aharoni" panose="02010803020104030203" pitchFamily="2" charset="-79"/>
              </a:rPr>
              <a:t>Classification within Integrated Water Resource Management </a:t>
            </a:r>
            <a:br>
              <a:rPr lang="en-ZA" sz="3600" dirty="0">
                <a:solidFill>
                  <a:srgbClr val="FF0000"/>
                </a:solidFill>
                <a:latin typeface="Aharoni" panose="02010803020104030203" pitchFamily="2" charset="-79"/>
                <a:cs typeface="Aharoni" panose="02010803020104030203" pitchFamily="2" charset="-79"/>
              </a:rPr>
            </a:br>
            <a:r>
              <a:rPr lang="en-ZA" sz="3600" dirty="0">
                <a:solidFill>
                  <a:srgbClr val="FF0000"/>
                </a:solidFill>
                <a:latin typeface="Aharoni" panose="02010803020104030203" pitchFamily="2" charset="-79"/>
                <a:cs typeface="Aharoni" panose="02010803020104030203" pitchFamily="2" charset="-79"/>
              </a:rPr>
              <a:t>(2 of 2)</a:t>
            </a:r>
            <a:endParaRPr sz="3600" dirty="0">
              <a:latin typeface="Aharoni" panose="02010803020104030203" pitchFamily="2" charset="-79"/>
              <a:cs typeface="Aharoni" panose="02010803020104030203" pitchFamily="2" charset="-79"/>
            </a:endParaRPr>
          </a:p>
        </p:txBody>
      </p:sp>
      <p:sp>
        <p:nvSpPr>
          <p:cNvPr id="14339" name="Rectangle 3"/>
          <p:cNvSpPr>
            <a:spLocks noGrp="1" noChangeArrowheads="1"/>
          </p:cNvSpPr>
          <p:nvPr>
            <p:ph idx="1"/>
          </p:nvPr>
        </p:nvSpPr>
        <p:spPr>
          <a:xfrm>
            <a:off x="1561763" y="2257872"/>
            <a:ext cx="7455236" cy="3263698"/>
          </a:xfrm>
          <a:solidFill>
            <a:schemeClr val="bg1"/>
          </a:solidFill>
        </p:spPr>
        <p:txBody>
          <a:bodyPr/>
          <a:lstStyle/>
          <a:p>
            <a:pPr>
              <a:spcBef>
                <a:spcPts val="0"/>
              </a:spcBef>
              <a:spcAft>
                <a:spcPts val="0"/>
              </a:spcAft>
              <a:buFont typeface="Wingdings" panose="05000000000000000000" pitchFamily="2" charset="2"/>
              <a:buChar char="Ø"/>
            </a:pPr>
            <a:r>
              <a:rPr lang="en-GB" sz="2400" b="1" dirty="0">
                <a:latin typeface="Futura Md BT" panose="020B0602020204020303" pitchFamily="34" charset="0"/>
              </a:rPr>
              <a:t>Purpose of Classification is to find best balances between protection and water uses for socio-economic activities. </a:t>
            </a:r>
          </a:p>
          <a:p>
            <a:pPr>
              <a:spcBef>
                <a:spcPts val="0"/>
              </a:spcBef>
              <a:spcAft>
                <a:spcPts val="0"/>
              </a:spcAft>
              <a:buFont typeface="Wingdings" panose="05000000000000000000" pitchFamily="2" charset="2"/>
              <a:buChar char="Ø"/>
            </a:pPr>
            <a:endParaRPr lang="en-GB" sz="2400" b="1" dirty="0">
              <a:latin typeface="Futura Md BT" panose="020B0602020204020303" pitchFamily="34" charset="0"/>
            </a:endParaRPr>
          </a:p>
          <a:p>
            <a:pPr>
              <a:spcBef>
                <a:spcPts val="0"/>
              </a:spcBef>
              <a:spcAft>
                <a:spcPts val="0"/>
              </a:spcAft>
              <a:buFont typeface="Wingdings" panose="05000000000000000000" pitchFamily="2" charset="2"/>
              <a:buChar char="Ø"/>
            </a:pPr>
            <a:r>
              <a:rPr lang="en-GB" sz="2400" b="1" dirty="0">
                <a:latin typeface="Futura Md BT" panose="020B0602020204020303" pitchFamily="34" charset="0"/>
              </a:rPr>
              <a:t>This is done through assessing a range of development scenarios; some may have protection as a priority and others giving priority to socio-economic development. </a:t>
            </a:r>
          </a:p>
        </p:txBody>
      </p:sp>
    </p:spTree>
    <p:extLst>
      <p:ext uri="{BB962C8B-B14F-4D97-AF65-F5344CB8AC3E}">
        <p14:creationId xmlns:p14="http://schemas.microsoft.com/office/powerpoint/2010/main" val="212844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3600" b="1" dirty="0">
                <a:solidFill>
                  <a:srgbClr val="FF0000"/>
                </a:solidFill>
                <a:latin typeface="Aharoni" panose="02010803020104030203" pitchFamily="2" charset="-79"/>
                <a:cs typeface="Aharoni" panose="02010803020104030203" pitchFamily="2" charset="-79"/>
              </a:rPr>
              <a:t>Catchment Analysis </a:t>
            </a:r>
            <a:endParaRPr lang="en-ZA" sz="3600" b="1" dirty="0">
              <a:solidFill>
                <a:srgbClr val="FF0000"/>
              </a:solidFill>
              <a:latin typeface="Aharoni" panose="02010803020104030203" pitchFamily="2" charset="-79"/>
              <a:cs typeface="Aharoni" panose="02010803020104030203" pitchFamily="2" charset="-79"/>
            </a:endParaRPr>
          </a:p>
        </p:txBody>
      </p:sp>
      <p:sp>
        <p:nvSpPr>
          <p:cNvPr id="15" name="Pie 14"/>
          <p:cNvSpPr/>
          <p:nvPr/>
        </p:nvSpPr>
        <p:spPr bwMode="auto">
          <a:xfrm>
            <a:off x="3059830" y="1946790"/>
            <a:ext cx="3523484" cy="3480184"/>
          </a:xfrm>
          <a:prstGeom prst="pie">
            <a:avLst>
              <a:gd name="adj1" fmla="val 6315185"/>
              <a:gd name="adj2" fmla="val 15231930"/>
            </a:avLst>
          </a:prstGeom>
          <a:solidFill>
            <a:srgbClr val="92D050"/>
          </a:solidFill>
          <a:ln>
            <a:noFill/>
            <a:headEnd type="none" w="med" len="med"/>
            <a:tailEnd type="none" w="med" len="med"/>
          </a:ln>
          <a:effectLst>
            <a:outerShdw blurRad="50800" dist="38100" dir="8100000" algn="tr" rotWithShape="0">
              <a:prstClr val="black">
                <a:alpha val="40000"/>
              </a:prstClr>
            </a:outerShdw>
          </a:effectLst>
          <a:scene3d>
            <a:camera prst="orthographicFront">
              <a:rot lat="0" lon="0" rev="0"/>
            </a:camera>
            <a:lightRig rig="threePt" dir="t">
              <a:rot lat="0" lon="0" rev="1200000"/>
            </a:lightRig>
          </a:scene3d>
          <a:sp3d>
            <a:bevelT w="63500" h="25400" prst="slope"/>
          </a:sp3d>
        </p:spPr>
        <p:txBody>
          <a:bodyPr/>
          <a:lstStyle/>
          <a:p>
            <a:pPr marL="342900" indent="-342900" fontAlgn="auto">
              <a:spcBef>
                <a:spcPts val="0"/>
              </a:spcBef>
              <a:spcAft>
                <a:spcPts val="0"/>
              </a:spcAft>
              <a:defRPr/>
            </a:pPr>
            <a:endParaRPr lang="en-ZA" sz="1800" kern="0" dirty="0">
              <a:solidFill>
                <a:srgbClr val="CCECFF"/>
              </a:solidFill>
              <a:effectLst>
                <a:outerShdw blurRad="38100" dist="38100" dir="2700000" algn="tl">
                  <a:srgbClr val="000000">
                    <a:alpha val="43137"/>
                  </a:srgbClr>
                </a:outerShdw>
              </a:effectLst>
              <a:latin typeface="Arial"/>
              <a:cs typeface="+mn-cs"/>
            </a:endParaRPr>
          </a:p>
        </p:txBody>
      </p:sp>
      <p:sp>
        <p:nvSpPr>
          <p:cNvPr id="16" name="Pie 15"/>
          <p:cNvSpPr/>
          <p:nvPr/>
        </p:nvSpPr>
        <p:spPr bwMode="auto">
          <a:xfrm>
            <a:off x="2987823" y="1946790"/>
            <a:ext cx="3523484" cy="3480184"/>
          </a:xfrm>
          <a:prstGeom prst="pie">
            <a:avLst>
              <a:gd name="adj1" fmla="val 15155462"/>
              <a:gd name="adj2" fmla="val 6379470"/>
            </a:avLst>
          </a:prstGeom>
          <a:solidFill>
            <a:srgbClr val="FFCC00"/>
          </a:solidFill>
          <a:ln>
            <a:noFill/>
            <a:headEnd type="none" w="med" len="med"/>
            <a:tailEnd type="none" w="med" len="med"/>
          </a:ln>
          <a:effectLst>
            <a:outerShdw blurRad="50800" dist="38100" dir="8100000" algn="tr" rotWithShape="0">
              <a:prstClr val="black">
                <a:alpha val="40000"/>
              </a:prstClr>
            </a:outerShdw>
          </a:effectLst>
          <a:scene3d>
            <a:camera prst="orthographicFront">
              <a:rot lat="0" lon="0" rev="0"/>
            </a:camera>
            <a:lightRig rig="threePt" dir="t">
              <a:rot lat="0" lon="0" rev="1200000"/>
            </a:lightRig>
          </a:scene3d>
          <a:sp3d>
            <a:bevelT w="63500" h="25400" prst="slope"/>
          </a:sp3d>
        </p:spPr>
        <p:txBody>
          <a:bodyPr/>
          <a:lstStyle/>
          <a:p>
            <a:pPr marL="342900" indent="-342900" fontAlgn="auto">
              <a:spcBef>
                <a:spcPts val="0"/>
              </a:spcBef>
              <a:spcAft>
                <a:spcPts val="0"/>
              </a:spcAft>
              <a:defRPr/>
            </a:pPr>
            <a:endParaRPr lang="en-ZA" sz="1800" kern="0" dirty="0">
              <a:solidFill>
                <a:srgbClr val="CCECFF"/>
              </a:solidFill>
              <a:effectLst>
                <a:outerShdw blurRad="38100" dist="38100" dir="2700000" algn="tl">
                  <a:srgbClr val="000000">
                    <a:alpha val="43137"/>
                  </a:srgbClr>
                </a:outerShdw>
              </a:effectLst>
              <a:latin typeface="Arial"/>
              <a:cs typeface="+mn-cs"/>
            </a:endParaRPr>
          </a:p>
        </p:txBody>
      </p:sp>
      <p:sp>
        <p:nvSpPr>
          <p:cNvPr id="47114" name="TextBox 8"/>
          <p:cNvSpPr txBox="1">
            <a:spLocks noChangeArrowheads="1"/>
          </p:cNvSpPr>
          <p:nvPr/>
        </p:nvSpPr>
        <p:spPr bwMode="auto">
          <a:xfrm>
            <a:off x="3053747" y="3242943"/>
            <a:ext cx="17124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000">
                <a:solidFill>
                  <a:schemeClr val="tx2"/>
                </a:solidFill>
                <a:latin typeface="Tahoma" pitchFamily="34" charset="0"/>
                <a:cs typeface="Arial" charset="0"/>
              </a:defRPr>
            </a:lvl1pPr>
            <a:lvl2pPr marL="742950" indent="-285750" eaLnBrk="0" hangingPunct="0">
              <a:defRPr sz="3000">
                <a:solidFill>
                  <a:schemeClr val="tx2"/>
                </a:solidFill>
                <a:latin typeface="Tahoma" pitchFamily="34" charset="0"/>
                <a:cs typeface="Arial" charset="0"/>
              </a:defRPr>
            </a:lvl2pPr>
            <a:lvl3pPr marL="1143000" indent="-228600" eaLnBrk="0" hangingPunct="0">
              <a:defRPr sz="3000">
                <a:solidFill>
                  <a:schemeClr val="tx2"/>
                </a:solidFill>
                <a:latin typeface="Tahoma" pitchFamily="34" charset="0"/>
                <a:cs typeface="Arial" charset="0"/>
              </a:defRPr>
            </a:lvl3pPr>
            <a:lvl4pPr marL="1600200" indent="-228600" eaLnBrk="0" hangingPunct="0">
              <a:defRPr sz="3000">
                <a:solidFill>
                  <a:schemeClr val="tx2"/>
                </a:solidFill>
                <a:latin typeface="Tahoma" pitchFamily="34" charset="0"/>
                <a:cs typeface="Arial" charset="0"/>
              </a:defRPr>
            </a:lvl4pPr>
            <a:lvl5pPr marL="2057400" indent="-228600" eaLnBrk="0" hangingPunct="0">
              <a:defRPr sz="3000">
                <a:solidFill>
                  <a:schemeClr val="tx2"/>
                </a:solidFill>
                <a:latin typeface="Tahoma" pitchFamily="34" charset="0"/>
                <a:cs typeface="Arial" charset="0"/>
              </a:defRPr>
            </a:lvl5pPr>
            <a:lvl6pPr marL="2514600" indent="-228600" eaLnBrk="0" fontAlgn="base" hangingPunct="0">
              <a:spcBef>
                <a:spcPct val="0"/>
              </a:spcBef>
              <a:spcAft>
                <a:spcPct val="0"/>
              </a:spcAft>
              <a:defRPr sz="3000">
                <a:solidFill>
                  <a:schemeClr val="tx2"/>
                </a:solidFill>
                <a:latin typeface="Tahoma" pitchFamily="34" charset="0"/>
                <a:cs typeface="Arial" charset="0"/>
              </a:defRPr>
            </a:lvl6pPr>
            <a:lvl7pPr marL="2971800" indent="-228600" eaLnBrk="0" fontAlgn="base" hangingPunct="0">
              <a:spcBef>
                <a:spcPct val="0"/>
              </a:spcBef>
              <a:spcAft>
                <a:spcPct val="0"/>
              </a:spcAft>
              <a:defRPr sz="3000">
                <a:solidFill>
                  <a:schemeClr val="tx2"/>
                </a:solidFill>
                <a:latin typeface="Tahoma" pitchFamily="34" charset="0"/>
                <a:cs typeface="Arial" charset="0"/>
              </a:defRPr>
            </a:lvl7pPr>
            <a:lvl8pPr marL="3429000" indent="-228600" eaLnBrk="0" fontAlgn="base" hangingPunct="0">
              <a:spcBef>
                <a:spcPct val="0"/>
              </a:spcBef>
              <a:spcAft>
                <a:spcPct val="0"/>
              </a:spcAft>
              <a:defRPr sz="3000">
                <a:solidFill>
                  <a:schemeClr val="tx2"/>
                </a:solidFill>
                <a:latin typeface="Tahoma" pitchFamily="34" charset="0"/>
                <a:cs typeface="Arial" charset="0"/>
              </a:defRPr>
            </a:lvl8pPr>
            <a:lvl9pPr marL="3886200" indent="-228600" eaLnBrk="0" fontAlgn="base" hangingPunct="0">
              <a:spcBef>
                <a:spcPct val="0"/>
              </a:spcBef>
              <a:spcAft>
                <a:spcPct val="0"/>
              </a:spcAft>
              <a:defRPr sz="3000">
                <a:solidFill>
                  <a:schemeClr val="tx2"/>
                </a:solidFill>
                <a:latin typeface="Tahoma" pitchFamily="34" charset="0"/>
                <a:cs typeface="Arial" charset="0"/>
              </a:defRPr>
            </a:lvl9pPr>
          </a:lstStyle>
          <a:p>
            <a:pPr algn="ctr" eaLnBrk="1" hangingPunct="1"/>
            <a:r>
              <a:rPr lang="en-ZA" sz="1800" dirty="0">
                <a:solidFill>
                  <a:schemeClr val="tx1"/>
                </a:solidFill>
                <a:latin typeface="Futura Md BT" panose="020B0602020204020303" pitchFamily="34" charset="0"/>
                <a:cs typeface="Calibri" pitchFamily="34" charset="0"/>
              </a:rPr>
              <a:t>Ecological </a:t>
            </a:r>
          </a:p>
          <a:p>
            <a:pPr algn="ctr" eaLnBrk="1" hangingPunct="1"/>
            <a:r>
              <a:rPr lang="en-ZA" sz="1800" dirty="0">
                <a:solidFill>
                  <a:schemeClr val="tx1"/>
                </a:solidFill>
                <a:latin typeface="Futura Md BT" panose="020B0602020204020303" pitchFamily="34" charset="0"/>
                <a:cs typeface="Calibri" pitchFamily="34" charset="0"/>
              </a:rPr>
              <a:t>Water Requirements</a:t>
            </a:r>
          </a:p>
        </p:txBody>
      </p:sp>
      <p:sp>
        <p:nvSpPr>
          <p:cNvPr id="47115" name="TextBox 9"/>
          <p:cNvSpPr txBox="1">
            <a:spLocks noChangeArrowheads="1"/>
          </p:cNvSpPr>
          <p:nvPr/>
        </p:nvSpPr>
        <p:spPr bwMode="auto">
          <a:xfrm>
            <a:off x="4668837" y="3229367"/>
            <a:ext cx="18843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800">
                <a:latin typeface="Calibri" pitchFamily="34" charset="0"/>
                <a:cs typeface="Calibri" pitchFamily="34" charset="0"/>
              </a:defRPr>
            </a:lvl1pPr>
            <a:lvl2pPr marL="742950" indent="-285750" eaLnBrk="0" hangingPunct="0">
              <a:defRPr sz="3000">
                <a:solidFill>
                  <a:schemeClr val="tx2"/>
                </a:solidFill>
                <a:latin typeface="Tahoma" pitchFamily="34" charset="0"/>
                <a:cs typeface="Arial" charset="0"/>
              </a:defRPr>
            </a:lvl2pPr>
            <a:lvl3pPr marL="1143000" indent="-228600" eaLnBrk="0" hangingPunct="0">
              <a:defRPr sz="3000">
                <a:solidFill>
                  <a:schemeClr val="tx2"/>
                </a:solidFill>
                <a:latin typeface="Tahoma" pitchFamily="34" charset="0"/>
                <a:cs typeface="Arial" charset="0"/>
              </a:defRPr>
            </a:lvl3pPr>
            <a:lvl4pPr marL="1600200" indent="-228600" eaLnBrk="0" hangingPunct="0">
              <a:defRPr sz="3000">
                <a:solidFill>
                  <a:schemeClr val="tx2"/>
                </a:solidFill>
                <a:latin typeface="Tahoma" pitchFamily="34" charset="0"/>
                <a:cs typeface="Arial" charset="0"/>
              </a:defRPr>
            </a:lvl4pPr>
            <a:lvl5pPr marL="2057400" indent="-228600" eaLnBrk="0" hangingPunct="0">
              <a:defRPr sz="3000">
                <a:solidFill>
                  <a:schemeClr val="tx2"/>
                </a:solidFill>
                <a:latin typeface="Tahoma" pitchFamily="34" charset="0"/>
                <a:cs typeface="Arial" charset="0"/>
              </a:defRPr>
            </a:lvl5pPr>
            <a:lvl6pPr marL="2514600" indent="-228600" eaLnBrk="0" fontAlgn="base" hangingPunct="0">
              <a:spcBef>
                <a:spcPct val="0"/>
              </a:spcBef>
              <a:spcAft>
                <a:spcPct val="0"/>
              </a:spcAft>
              <a:defRPr sz="3000">
                <a:solidFill>
                  <a:schemeClr val="tx2"/>
                </a:solidFill>
                <a:latin typeface="Tahoma" pitchFamily="34" charset="0"/>
                <a:cs typeface="Arial" charset="0"/>
              </a:defRPr>
            </a:lvl6pPr>
            <a:lvl7pPr marL="2971800" indent="-228600" eaLnBrk="0" fontAlgn="base" hangingPunct="0">
              <a:spcBef>
                <a:spcPct val="0"/>
              </a:spcBef>
              <a:spcAft>
                <a:spcPct val="0"/>
              </a:spcAft>
              <a:defRPr sz="3000">
                <a:solidFill>
                  <a:schemeClr val="tx2"/>
                </a:solidFill>
                <a:latin typeface="Tahoma" pitchFamily="34" charset="0"/>
                <a:cs typeface="Arial" charset="0"/>
              </a:defRPr>
            </a:lvl7pPr>
            <a:lvl8pPr marL="3429000" indent="-228600" eaLnBrk="0" fontAlgn="base" hangingPunct="0">
              <a:spcBef>
                <a:spcPct val="0"/>
              </a:spcBef>
              <a:spcAft>
                <a:spcPct val="0"/>
              </a:spcAft>
              <a:defRPr sz="3000">
                <a:solidFill>
                  <a:schemeClr val="tx2"/>
                </a:solidFill>
                <a:latin typeface="Tahoma" pitchFamily="34" charset="0"/>
                <a:cs typeface="Arial" charset="0"/>
              </a:defRPr>
            </a:lvl8pPr>
            <a:lvl9pPr marL="3886200" indent="-228600" eaLnBrk="0" fontAlgn="base" hangingPunct="0">
              <a:spcBef>
                <a:spcPct val="0"/>
              </a:spcBef>
              <a:spcAft>
                <a:spcPct val="0"/>
              </a:spcAft>
              <a:defRPr sz="3000">
                <a:solidFill>
                  <a:schemeClr val="tx2"/>
                </a:solidFill>
                <a:latin typeface="Tahoma" pitchFamily="34" charset="0"/>
                <a:cs typeface="Arial" charset="0"/>
              </a:defRPr>
            </a:lvl9pPr>
          </a:lstStyle>
          <a:p>
            <a:r>
              <a:rPr lang="en-ZA" dirty="0">
                <a:latin typeface="Futura Md BT" panose="020B0602020204020303" pitchFamily="34" charset="0"/>
              </a:rPr>
              <a:t>Socio-Economic</a:t>
            </a:r>
          </a:p>
          <a:p>
            <a:r>
              <a:rPr lang="en-ZA" dirty="0">
                <a:latin typeface="Futura Md BT" panose="020B0602020204020303" pitchFamily="34" charset="0"/>
              </a:rPr>
              <a:t>Water Requirements </a:t>
            </a:r>
          </a:p>
        </p:txBody>
      </p:sp>
      <p:sp>
        <p:nvSpPr>
          <p:cNvPr id="19" name="Oval 18"/>
          <p:cNvSpPr/>
          <p:nvPr/>
        </p:nvSpPr>
        <p:spPr bwMode="auto">
          <a:xfrm>
            <a:off x="3028951" y="1916113"/>
            <a:ext cx="3497263" cy="3505200"/>
          </a:xfrm>
          <a:prstGeom prst="ellipse">
            <a:avLst/>
          </a:prstGeom>
          <a:noFill/>
          <a:ln w="57150" cap="flat" cmpd="sng" algn="ctr">
            <a:solidFill>
              <a:srgbClr val="FF0000"/>
            </a:solidFill>
            <a:prstDash val="solid"/>
            <a:round/>
            <a:headEnd type="none" w="med" len="med"/>
            <a:tailEnd type="none" w="med" len="med"/>
          </a:ln>
          <a:effectLst/>
        </p:spPr>
        <p:txBody>
          <a:bodyPr/>
          <a:lstStyle/>
          <a:p>
            <a:pPr marL="342900" indent="-342900" fontAlgn="auto">
              <a:spcBef>
                <a:spcPts val="0"/>
              </a:spcBef>
              <a:spcAft>
                <a:spcPts val="0"/>
              </a:spcAft>
              <a:defRPr/>
            </a:pPr>
            <a:endParaRPr lang="en-ZA" sz="1800" kern="0" dirty="0">
              <a:solidFill>
                <a:sysClr val="windowText" lastClr="000000"/>
              </a:solidFill>
              <a:effectLst>
                <a:outerShdw blurRad="38100" dist="38100" dir="2700000" algn="tl">
                  <a:srgbClr val="000000">
                    <a:alpha val="43137"/>
                  </a:srgbClr>
                </a:outerShdw>
              </a:effectLst>
            </a:endParaRPr>
          </a:p>
        </p:txBody>
      </p:sp>
      <p:cxnSp>
        <p:nvCxnSpPr>
          <p:cNvPr id="47117" name="Straight Arrow Connector 12"/>
          <p:cNvCxnSpPr>
            <a:cxnSpLocks noChangeShapeType="1"/>
          </p:cNvCxnSpPr>
          <p:nvPr/>
        </p:nvCxnSpPr>
        <p:spPr bwMode="auto">
          <a:xfrm rot="16200000" flipH="1">
            <a:off x="2771775" y="2060574"/>
            <a:ext cx="781050" cy="781051"/>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sp>
        <p:nvSpPr>
          <p:cNvPr id="22" name="Arc 21"/>
          <p:cNvSpPr/>
          <p:nvPr/>
        </p:nvSpPr>
        <p:spPr bwMode="auto">
          <a:xfrm rot="9062512">
            <a:off x="3892549" y="3352800"/>
            <a:ext cx="1568451" cy="1543050"/>
          </a:xfrm>
          <a:prstGeom prst="arc">
            <a:avLst/>
          </a:prstGeom>
          <a:noFill/>
          <a:ln w="57150" cap="flat" cmpd="sng" algn="ctr">
            <a:solidFill>
              <a:srgbClr val="0000CC">
                <a:lumMod val="75000"/>
              </a:srgbClr>
            </a:solidFill>
            <a:prstDash val="solid"/>
            <a:round/>
            <a:headEnd type="triangle" w="med" len="med"/>
            <a:tailEnd type="triangle" w="med" len="med"/>
          </a:ln>
          <a:effectLst/>
        </p:spPr>
        <p:txBody>
          <a:bodyPr/>
          <a:lstStyle/>
          <a:p>
            <a:pPr marL="342900" indent="-342900" fontAlgn="auto">
              <a:spcBef>
                <a:spcPts val="0"/>
              </a:spcBef>
              <a:spcAft>
                <a:spcPts val="0"/>
              </a:spcAft>
              <a:defRPr/>
            </a:pPr>
            <a:endParaRPr lang="en-ZA" sz="1800" kern="0" dirty="0">
              <a:solidFill>
                <a:sysClr val="windowText" lastClr="000000"/>
              </a:solidFill>
              <a:effectLst>
                <a:outerShdw blurRad="38100" dist="38100" dir="2700000" algn="tl">
                  <a:srgbClr val="000000">
                    <a:alpha val="43137"/>
                  </a:srgbClr>
                </a:outerShdw>
              </a:effectLst>
            </a:endParaRPr>
          </a:p>
        </p:txBody>
      </p:sp>
      <p:sp>
        <p:nvSpPr>
          <p:cNvPr id="23" name="Oval 22"/>
          <p:cNvSpPr/>
          <p:nvPr/>
        </p:nvSpPr>
        <p:spPr bwMode="auto">
          <a:xfrm>
            <a:off x="4337051" y="4776788"/>
            <a:ext cx="144463" cy="142875"/>
          </a:xfrm>
          <a:prstGeom prst="ellipse">
            <a:avLst/>
          </a:prstGeom>
          <a:solidFill>
            <a:srgbClr val="000099"/>
          </a:solidFill>
          <a:ln w="9525" cap="flat" cmpd="sng" algn="ctr">
            <a:noFill/>
            <a:prstDash val="solid"/>
            <a:round/>
            <a:headEnd type="none" w="med" len="med"/>
            <a:tailEnd type="none" w="med" len="med"/>
          </a:ln>
          <a:effectLst/>
        </p:spPr>
        <p:txBody>
          <a:bodyPr/>
          <a:lstStyle/>
          <a:p>
            <a:pPr marL="342900" indent="-342900" fontAlgn="auto">
              <a:spcBef>
                <a:spcPts val="0"/>
              </a:spcBef>
              <a:spcAft>
                <a:spcPts val="0"/>
              </a:spcAft>
              <a:defRPr/>
            </a:pPr>
            <a:endParaRPr lang="en-ZA" sz="1800" kern="0" dirty="0">
              <a:solidFill>
                <a:sysClr val="windowText" lastClr="000000"/>
              </a:solidFill>
              <a:effectLst>
                <a:outerShdw blurRad="38100" dist="38100" dir="2700000" algn="tl">
                  <a:srgbClr val="000000">
                    <a:alpha val="43137"/>
                  </a:srgbClr>
                </a:outerShdw>
              </a:effectLst>
            </a:endParaRPr>
          </a:p>
        </p:txBody>
      </p:sp>
      <p:cxnSp>
        <p:nvCxnSpPr>
          <p:cNvPr id="47120" name="Straight Arrow Connector 12"/>
          <p:cNvCxnSpPr>
            <a:cxnSpLocks noChangeShapeType="1"/>
          </p:cNvCxnSpPr>
          <p:nvPr/>
        </p:nvCxnSpPr>
        <p:spPr bwMode="auto">
          <a:xfrm rot="16200000" flipH="1">
            <a:off x="2446338" y="2232024"/>
            <a:ext cx="781050" cy="781051"/>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cxnSp>
        <p:nvCxnSpPr>
          <p:cNvPr id="25" name="Straight Arrow Connector 24"/>
          <p:cNvCxnSpPr/>
          <p:nvPr/>
        </p:nvCxnSpPr>
        <p:spPr bwMode="auto">
          <a:xfrm rot="16200000" flipH="1">
            <a:off x="2082006" y="1913731"/>
            <a:ext cx="646113" cy="1517651"/>
          </a:xfrm>
          <a:prstGeom prst="straightConnector1">
            <a:avLst/>
          </a:prstGeom>
          <a:solidFill>
            <a:srgbClr val="FFFFFF"/>
          </a:solidFill>
          <a:ln w="57150" cap="flat" cmpd="sng" algn="ctr">
            <a:solidFill>
              <a:srgbClr val="FF0000"/>
            </a:solidFill>
            <a:prstDash val="solid"/>
            <a:round/>
            <a:headEnd type="none" w="med" len="med"/>
            <a:tailEnd type="arrow"/>
          </a:ln>
          <a:effectLst/>
        </p:spPr>
      </p:cxnSp>
      <p:sp>
        <p:nvSpPr>
          <p:cNvPr id="26" name="TextBox 25"/>
          <p:cNvSpPr txBox="1"/>
          <p:nvPr/>
        </p:nvSpPr>
        <p:spPr>
          <a:xfrm>
            <a:off x="134471" y="1601427"/>
            <a:ext cx="2969092" cy="707886"/>
          </a:xfrm>
          <a:prstGeom prst="rect">
            <a:avLst/>
          </a:prstGeom>
          <a:solidFill>
            <a:schemeClr val="bg1"/>
          </a:solidFill>
          <a:ln w="76200">
            <a:solidFill>
              <a:srgbClr val="FF0000"/>
            </a:solidFill>
          </a:ln>
          <a:effectLst>
            <a:outerShdw dist="38100" sx="1000" sy="1000" algn="l" rotWithShape="0">
              <a:prstClr val="black"/>
            </a:outerShdw>
            <a:softEdge rad="31750"/>
          </a:effectLst>
        </p:spPr>
        <p:txBody>
          <a:bodyPr wrap="square">
            <a:spAutoFit/>
          </a:bodyPr>
          <a:lstStyle/>
          <a:p>
            <a:pPr algn="ctr">
              <a:defRPr/>
            </a:pPr>
            <a:r>
              <a:rPr lang="en-ZA" sz="2000" b="1" dirty="0">
                <a:solidFill>
                  <a:srgbClr val="FF0000"/>
                </a:solidFill>
                <a:latin typeface="Futura Md BT" panose="020B0602020204020303" pitchFamily="34" charset="0"/>
                <a:cs typeface="Calibri" pitchFamily="34" charset="0"/>
              </a:rPr>
              <a:t>Catchment Resource Availability</a:t>
            </a:r>
          </a:p>
        </p:txBody>
      </p:sp>
      <p:sp>
        <p:nvSpPr>
          <p:cNvPr id="27" name="Rounded Rectangle 26"/>
          <p:cNvSpPr/>
          <p:nvPr/>
        </p:nvSpPr>
        <p:spPr bwMode="auto">
          <a:xfrm>
            <a:off x="789776" y="3600401"/>
            <a:ext cx="1549976" cy="548680"/>
          </a:xfrm>
          <a:prstGeom prst="roundRect">
            <a:avLst/>
          </a:prstGeom>
          <a:solidFill>
            <a:srgbClr val="92D050"/>
          </a:solidFill>
          <a:ln w="15875" cap="flat" cmpd="sng" algn="ctr">
            <a:solidFill>
              <a:schemeClr val="tx1"/>
            </a:solidFill>
            <a:prstDash val="solid"/>
            <a:round/>
            <a:headEnd type="none" w="med" len="med"/>
            <a:tailEnd type="none" w="med" len="med"/>
          </a:ln>
          <a:effectLst/>
          <a:scene3d>
            <a:camera prst="orthographicFront"/>
            <a:lightRig rig="threePt" dir="t"/>
          </a:scene3d>
          <a:sp3d>
            <a:bevelT prst="relaxedInset"/>
          </a:sp3d>
        </p:spPr>
        <p:txBody>
          <a:bodyPr/>
          <a:lstStyle/>
          <a:p>
            <a:pPr marL="342900" indent="-342900" fontAlgn="auto">
              <a:spcBef>
                <a:spcPts val="0"/>
              </a:spcBef>
              <a:spcAft>
                <a:spcPts val="0"/>
              </a:spcAft>
              <a:defRPr/>
            </a:pPr>
            <a:endParaRPr lang="en-ZA" sz="2400" kern="0" dirty="0">
              <a:solidFill>
                <a:sysClr val="windowText" lastClr="000000"/>
              </a:solidFill>
              <a:effectLst>
                <a:outerShdw blurRad="38100" dist="38100" dir="2700000" algn="tl">
                  <a:srgbClr val="000000">
                    <a:alpha val="43137"/>
                  </a:srgbClr>
                </a:outerShdw>
              </a:effectLst>
              <a:latin typeface="+mj-lt"/>
            </a:endParaRPr>
          </a:p>
        </p:txBody>
      </p:sp>
      <p:sp>
        <p:nvSpPr>
          <p:cNvPr id="47128" name="TextBox 54"/>
          <p:cNvSpPr txBox="1">
            <a:spLocks noChangeArrowheads="1"/>
          </p:cNvSpPr>
          <p:nvPr/>
        </p:nvSpPr>
        <p:spPr bwMode="auto">
          <a:xfrm>
            <a:off x="657562" y="3686882"/>
            <a:ext cx="16711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000">
                <a:solidFill>
                  <a:schemeClr val="tx2"/>
                </a:solidFill>
                <a:latin typeface="Tahoma" pitchFamily="34" charset="0"/>
                <a:cs typeface="Arial" charset="0"/>
              </a:defRPr>
            </a:lvl1pPr>
            <a:lvl2pPr marL="742950" indent="-285750" eaLnBrk="0" hangingPunct="0">
              <a:defRPr sz="3000">
                <a:solidFill>
                  <a:schemeClr val="tx2"/>
                </a:solidFill>
                <a:latin typeface="Tahoma" pitchFamily="34" charset="0"/>
                <a:cs typeface="Arial" charset="0"/>
              </a:defRPr>
            </a:lvl2pPr>
            <a:lvl3pPr marL="1143000" indent="-228600" eaLnBrk="0" hangingPunct="0">
              <a:defRPr sz="3000">
                <a:solidFill>
                  <a:schemeClr val="tx2"/>
                </a:solidFill>
                <a:latin typeface="Tahoma" pitchFamily="34" charset="0"/>
                <a:cs typeface="Arial" charset="0"/>
              </a:defRPr>
            </a:lvl3pPr>
            <a:lvl4pPr marL="1600200" indent="-228600" eaLnBrk="0" hangingPunct="0">
              <a:defRPr sz="3000">
                <a:solidFill>
                  <a:schemeClr val="tx2"/>
                </a:solidFill>
                <a:latin typeface="Tahoma" pitchFamily="34" charset="0"/>
                <a:cs typeface="Arial" charset="0"/>
              </a:defRPr>
            </a:lvl4pPr>
            <a:lvl5pPr marL="2057400" indent="-228600" eaLnBrk="0" hangingPunct="0">
              <a:defRPr sz="3000">
                <a:solidFill>
                  <a:schemeClr val="tx2"/>
                </a:solidFill>
                <a:latin typeface="Tahoma" pitchFamily="34" charset="0"/>
                <a:cs typeface="Arial" charset="0"/>
              </a:defRPr>
            </a:lvl5pPr>
            <a:lvl6pPr marL="2514600" indent="-228600" eaLnBrk="0" fontAlgn="base" hangingPunct="0">
              <a:spcBef>
                <a:spcPct val="0"/>
              </a:spcBef>
              <a:spcAft>
                <a:spcPct val="0"/>
              </a:spcAft>
              <a:defRPr sz="3000">
                <a:solidFill>
                  <a:schemeClr val="tx2"/>
                </a:solidFill>
                <a:latin typeface="Tahoma" pitchFamily="34" charset="0"/>
                <a:cs typeface="Arial" charset="0"/>
              </a:defRPr>
            </a:lvl6pPr>
            <a:lvl7pPr marL="2971800" indent="-228600" eaLnBrk="0" fontAlgn="base" hangingPunct="0">
              <a:spcBef>
                <a:spcPct val="0"/>
              </a:spcBef>
              <a:spcAft>
                <a:spcPct val="0"/>
              </a:spcAft>
              <a:defRPr sz="3000">
                <a:solidFill>
                  <a:schemeClr val="tx2"/>
                </a:solidFill>
                <a:latin typeface="Tahoma" pitchFamily="34" charset="0"/>
                <a:cs typeface="Arial" charset="0"/>
              </a:defRPr>
            </a:lvl7pPr>
            <a:lvl8pPr marL="3429000" indent="-228600" eaLnBrk="0" fontAlgn="base" hangingPunct="0">
              <a:spcBef>
                <a:spcPct val="0"/>
              </a:spcBef>
              <a:spcAft>
                <a:spcPct val="0"/>
              </a:spcAft>
              <a:defRPr sz="3000">
                <a:solidFill>
                  <a:schemeClr val="tx2"/>
                </a:solidFill>
                <a:latin typeface="Tahoma" pitchFamily="34" charset="0"/>
                <a:cs typeface="Arial" charset="0"/>
              </a:defRPr>
            </a:lvl8pPr>
            <a:lvl9pPr marL="3886200" indent="-228600" eaLnBrk="0" fontAlgn="base" hangingPunct="0">
              <a:spcBef>
                <a:spcPct val="0"/>
              </a:spcBef>
              <a:spcAft>
                <a:spcPct val="0"/>
              </a:spcAft>
              <a:defRPr sz="3000">
                <a:solidFill>
                  <a:schemeClr val="tx2"/>
                </a:solidFill>
                <a:latin typeface="Tahoma" pitchFamily="34" charset="0"/>
                <a:cs typeface="Arial" charset="0"/>
              </a:defRPr>
            </a:lvl9pPr>
          </a:lstStyle>
          <a:p>
            <a:pPr algn="ctr" eaLnBrk="1" hangingPunct="1"/>
            <a:r>
              <a:rPr lang="en-ZA" sz="2000" b="1" dirty="0">
                <a:solidFill>
                  <a:schemeClr val="tx1"/>
                </a:solidFill>
                <a:latin typeface="Futura Md BT" panose="020B0602020204020303" pitchFamily="34" charset="0"/>
                <a:cs typeface="Calibri" pitchFamily="34" charset="0"/>
              </a:rPr>
              <a:t>Protection</a:t>
            </a:r>
          </a:p>
        </p:txBody>
      </p:sp>
      <p:sp>
        <p:nvSpPr>
          <p:cNvPr id="29" name="TextBox 34"/>
          <p:cNvSpPr txBox="1">
            <a:spLocks noChangeArrowheads="1"/>
          </p:cNvSpPr>
          <p:nvPr/>
        </p:nvSpPr>
        <p:spPr bwMode="auto">
          <a:xfrm>
            <a:off x="225778" y="5013325"/>
            <a:ext cx="3001611" cy="707886"/>
          </a:xfrm>
          <a:prstGeom prst="rect">
            <a:avLst/>
          </a:prstGeom>
          <a:solidFill>
            <a:schemeClr val="bg1"/>
          </a:solidFill>
          <a:ln w="57150">
            <a:solidFill>
              <a:schemeClr val="tx2">
                <a:lumMod val="75000"/>
              </a:schemeClr>
            </a:solidFill>
            <a:miter lim="800000"/>
            <a:headEnd/>
            <a:tailEnd/>
          </a:ln>
        </p:spPr>
        <p:txBody>
          <a:bodyPr wrap="square">
            <a:spAutoFit/>
          </a:bodyPr>
          <a:lstStyle/>
          <a:p>
            <a:pPr algn="ctr" fontAlgn="auto">
              <a:spcBef>
                <a:spcPts val="0"/>
              </a:spcBef>
              <a:spcAft>
                <a:spcPts val="0"/>
              </a:spcAft>
              <a:defRPr/>
            </a:pPr>
            <a:r>
              <a:rPr lang="en-ZA" sz="2000" b="1" kern="0" dirty="0">
                <a:solidFill>
                  <a:schemeClr val="tx2">
                    <a:lumMod val="75000"/>
                  </a:schemeClr>
                </a:solidFill>
                <a:latin typeface="Futura Md BT" panose="020B0602020204020303" pitchFamily="34" charset="0"/>
              </a:rPr>
              <a:t>Water Resource Class </a:t>
            </a:r>
          </a:p>
          <a:p>
            <a:pPr algn="ctr" fontAlgn="auto">
              <a:spcBef>
                <a:spcPts val="0"/>
              </a:spcBef>
              <a:spcAft>
                <a:spcPts val="0"/>
              </a:spcAft>
              <a:defRPr/>
            </a:pPr>
            <a:r>
              <a:rPr lang="en-ZA" sz="2000" b="1" kern="0" dirty="0">
                <a:solidFill>
                  <a:schemeClr val="tx2">
                    <a:lumMod val="75000"/>
                  </a:schemeClr>
                </a:solidFill>
                <a:latin typeface="Futura Md BT" panose="020B0602020204020303" pitchFamily="34" charset="0"/>
              </a:rPr>
              <a:t>(Decision)</a:t>
            </a:r>
          </a:p>
        </p:txBody>
      </p:sp>
      <p:cxnSp>
        <p:nvCxnSpPr>
          <p:cNvPr id="30" name="Straight Arrow Connector 29"/>
          <p:cNvCxnSpPr>
            <a:stCxn id="29" idx="3"/>
          </p:cNvCxnSpPr>
          <p:nvPr/>
        </p:nvCxnSpPr>
        <p:spPr bwMode="auto">
          <a:xfrm flipV="1">
            <a:off x="3227389" y="4875220"/>
            <a:ext cx="1143001" cy="492048"/>
          </a:xfrm>
          <a:prstGeom prst="straightConnector1">
            <a:avLst/>
          </a:prstGeom>
          <a:solidFill>
            <a:srgbClr val="FFFFFF"/>
          </a:solidFill>
          <a:ln w="19050" cap="flat" cmpd="sng" algn="ctr">
            <a:solidFill>
              <a:schemeClr val="tx1"/>
            </a:solidFill>
            <a:prstDash val="solid"/>
            <a:round/>
            <a:headEnd type="none" w="med" len="med"/>
            <a:tailEnd type="arrow"/>
          </a:ln>
          <a:effectLst>
            <a:outerShdw blurRad="50800" dist="38100" dir="5400000" algn="t" rotWithShape="0">
              <a:schemeClr val="bg1">
                <a:alpha val="0"/>
              </a:schemeClr>
            </a:outerShdw>
          </a:effectLst>
        </p:spPr>
      </p:cxnSp>
      <p:sp>
        <p:nvSpPr>
          <p:cNvPr id="31" name="Rounded Rectangle 30"/>
          <p:cNvSpPr/>
          <p:nvPr/>
        </p:nvSpPr>
        <p:spPr bwMode="auto">
          <a:xfrm>
            <a:off x="7308304" y="3530036"/>
            <a:ext cx="1368152" cy="432048"/>
          </a:xfrm>
          <a:prstGeom prst="roundRect">
            <a:avLst/>
          </a:prstGeom>
          <a:solidFill>
            <a:srgbClr val="FFC000"/>
          </a:solidFill>
          <a:ln w="9525" cap="flat" cmpd="sng" algn="ctr">
            <a:noFill/>
            <a:prstDash val="solid"/>
            <a:round/>
            <a:headEnd type="none" w="med" len="med"/>
            <a:tailEnd type="none" w="med" len="med"/>
          </a:ln>
          <a:effectLst>
            <a:outerShdw blurRad="50800" dist="38100" dir="16260000" algn="l" rotWithShape="0">
              <a:prstClr val="black">
                <a:alpha val="0"/>
              </a:prstClr>
            </a:outerShdw>
          </a:effectLst>
          <a:scene3d>
            <a:camera prst="orthographicFront"/>
            <a:lightRig rig="threePt" dir="t"/>
          </a:scene3d>
          <a:sp3d>
            <a:bevelT prst="relaxedInset"/>
          </a:sp3d>
        </p:spPr>
        <p:txBody>
          <a:bodyPr/>
          <a:lstStyle/>
          <a:p>
            <a:pPr marL="342900" indent="-342900" fontAlgn="auto">
              <a:spcBef>
                <a:spcPts val="0"/>
              </a:spcBef>
              <a:spcAft>
                <a:spcPts val="0"/>
              </a:spcAft>
              <a:defRPr/>
            </a:pPr>
            <a:endParaRPr lang="en-ZA" sz="2400" kern="0" dirty="0">
              <a:solidFill>
                <a:schemeClr val="tx1"/>
              </a:solidFill>
              <a:effectLst>
                <a:outerShdw blurRad="38100" dist="38100" dir="2700000" algn="tl">
                  <a:srgbClr val="000000">
                    <a:alpha val="43137"/>
                  </a:srgbClr>
                </a:outerShdw>
              </a:effectLst>
            </a:endParaRPr>
          </a:p>
        </p:txBody>
      </p:sp>
      <p:sp>
        <p:nvSpPr>
          <p:cNvPr id="47134" name="TextBox 56"/>
          <p:cNvSpPr txBox="1">
            <a:spLocks noChangeArrowheads="1"/>
          </p:cNvSpPr>
          <p:nvPr/>
        </p:nvSpPr>
        <p:spPr bwMode="auto">
          <a:xfrm>
            <a:off x="7418388" y="3602039"/>
            <a:ext cx="11525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2"/>
                </a:solidFill>
                <a:latin typeface="Tahoma" pitchFamily="34" charset="0"/>
                <a:cs typeface="Arial" charset="0"/>
              </a:defRPr>
            </a:lvl1pPr>
            <a:lvl2pPr marL="742950" indent="-285750" eaLnBrk="0" hangingPunct="0">
              <a:defRPr sz="3000">
                <a:solidFill>
                  <a:schemeClr val="tx2"/>
                </a:solidFill>
                <a:latin typeface="Tahoma" pitchFamily="34" charset="0"/>
                <a:cs typeface="Arial" charset="0"/>
              </a:defRPr>
            </a:lvl2pPr>
            <a:lvl3pPr marL="1143000" indent="-228600" eaLnBrk="0" hangingPunct="0">
              <a:defRPr sz="3000">
                <a:solidFill>
                  <a:schemeClr val="tx2"/>
                </a:solidFill>
                <a:latin typeface="Tahoma" pitchFamily="34" charset="0"/>
                <a:cs typeface="Arial" charset="0"/>
              </a:defRPr>
            </a:lvl3pPr>
            <a:lvl4pPr marL="1600200" indent="-228600" eaLnBrk="0" hangingPunct="0">
              <a:defRPr sz="3000">
                <a:solidFill>
                  <a:schemeClr val="tx2"/>
                </a:solidFill>
                <a:latin typeface="Tahoma" pitchFamily="34" charset="0"/>
                <a:cs typeface="Arial" charset="0"/>
              </a:defRPr>
            </a:lvl4pPr>
            <a:lvl5pPr marL="2057400" indent="-228600" eaLnBrk="0" hangingPunct="0">
              <a:defRPr sz="3000">
                <a:solidFill>
                  <a:schemeClr val="tx2"/>
                </a:solidFill>
                <a:latin typeface="Tahoma" pitchFamily="34" charset="0"/>
                <a:cs typeface="Arial" charset="0"/>
              </a:defRPr>
            </a:lvl5pPr>
            <a:lvl6pPr marL="2514600" indent="-228600" eaLnBrk="0" fontAlgn="base" hangingPunct="0">
              <a:spcBef>
                <a:spcPct val="0"/>
              </a:spcBef>
              <a:spcAft>
                <a:spcPct val="0"/>
              </a:spcAft>
              <a:defRPr sz="3000">
                <a:solidFill>
                  <a:schemeClr val="tx2"/>
                </a:solidFill>
                <a:latin typeface="Tahoma" pitchFamily="34" charset="0"/>
                <a:cs typeface="Arial" charset="0"/>
              </a:defRPr>
            </a:lvl6pPr>
            <a:lvl7pPr marL="2971800" indent="-228600" eaLnBrk="0" fontAlgn="base" hangingPunct="0">
              <a:spcBef>
                <a:spcPct val="0"/>
              </a:spcBef>
              <a:spcAft>
                <a:spcPct val="0"/>
              </a:spcAft>
              <a:defRPr sz="3000">
                <a:solidFill>
                  <a:schemeClr val="tx2"/>
                </a:solidFill>
                <a:latin typeface="Tahoma" pitchFamily="34" charset="0"/>
                <a:cs typeface="Arial" charset="0"/>
              </a:defRPr>
            </a:lvl7pPr>
            <a:lvl8pPr marL="3429000" indent="-228600" eaLnBrk="0" fontAlgn="base" hangingPunct="0">
              <a:spcBef>
                <a:spcPct val="0"/>
              </a:spcBef>
              <a:spcAft>
                <a:spcPct val="0"/>
              </a:spcAft>
              <a:defRPr sz="3000">
                <a:solidFill>
                  <a:schemeClr val="tx2"/>
                </a:solidFill>
                <a:latin typeface="Tahoma" pitchFamily="34" charset="0"/>
                <a:cs typeface="Arial" charset="0"/>
              </a:defRPr>
            </a:lvl8pPr>
            <a:lvl9pPr marL="3886200" indent="-228600" eaLnBrk="0" fontAlgn="base" hangingPunct="0">
              <a:spcBef>
                <a:spcPct val="0"/>
              </a:spcBef>
              <a:spcAft>
                <a:spcPct val="0"/>
              </a:spcAft>
              <a:defRPr sz="3000">
                <a:solidFill>
                  <a:schemeClr val="tx2"/>
                </a:solidFill>
                <a:latin typeface="Tahoma" pitchFamily="34" charset="0"/>
                <a:cs typeface="Arial" charset="0"/>
              </a:defRPr>
            </a:lvl9pPr>
          </a:lstStyle>
          <a:p>
            <a:pPr algn="ctr" eaLnBrk="1" hangingPunct="1"/>
            <a:r>
              <a:rPr lang="en-ZA" sz="2000" b="1" dirty="0">
                <a:solidFill>
                  <a:schemeClr val="tx1"/>
                </a:solidFill>
                <a:latin typeface="Futura Md BT" panose="020B0602020204020303" pitchFamily="34" charset="0"/>
                <a:cs typeface="Calibri" pitchFamily="34" charset="0"/>
              </a:rPr>
              <a:t>Use</a:t>
            </a:r>
          </a:p>
        </p:txBody>
      </p:sp>
      <p:pic>
        <p:nvPicPr>
          <p:cNvPr id="21" name="Picture 8" descr="http://www.sustainabilitycoalition.org/wp-content/uploads/2012/09/tbl.jpe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1307" y="1086243"/>
            <a:ext cx="2613867" cy="214312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earcreekwater.org/images/sustain-h2o-mgmt.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1301" y="5112944"/>
            <a:ext cx="2031351" cy="17179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7"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606904" y="3949080"/>
            <a:ext cx="820144" cy="820144"/>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2221" y="4041221"/>
            <a:ext cx="1178405" cy="762316"/>
          </a:xfrm>
          <a:prstGeom prst="rect">
            <a:avLst/>
          </a:prstGeom>
        </p:spPr>
      </p:pic>
    </p:spTree>
    <p:extLst>
      <p:ext uri="{BB962C8B-B14F-4D97-AF65-F5344CB8AC3E}">
        <p14:creationId xmlns:p14="http://schemas.microsoft.com/office/powerpoint/2010/main" val="2567773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11837" y="1746387"/>
            <a:ext cx="7337091" cy="2647922"/>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34</a:t>
            </a:fld>
            <a:endParaRPr lang="en-US" altLang="en-US" dirty="0">
              <a:solidFill>
                <a:prstClr val="black"/>
              </a:solidFill>
              <a:ea typeface="ＭＳ Ｐゴシック" pitchFamily="34" charset="-128"/>
            </a:endParaRPr>
          </a:p>
        </p:txBody>
      </p:sp>
      <p:sp>
        <p:nvSpPr>
          <p:cNvPr id="3" name="Rectangle 2"/>
          <p:cNvSpPr txBox="1">
            <a:spLocks noChangeArrowheads="1"/>
          </p:cNvSpPr>
          <p:nvPr/>
        </p:nvSpPr>
        <p:spPr>
          <a:xfrm>
            <a:off x="1733481" y="2075346"/>
            <a:ext cx="7215447"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rgbClr val="FF0000"/>
                </a:solidFill>
                <a:latin typeface="Aharoni" panose="02010803020104030203" pitchFamily="2" charset="-79"/>
                <a:cs typeface="Aharoni" panose="02010803020104030203" pitchFamily="2" charset="-79"/>
              </a:rPr>
              <a:t>Water Resource Classes, catchment configuration and implications</a:t>
            </a:r>
          </a:p>
        </p:txBody>
      </p:sp>
    </p:spTree>
    <p:extLst>
      <p:ext uri="{BB962C8B-B14F-4D97-AF65-F5344CB8AC3E}">
        <p14:creationId xmlns:p14="http://schemas.microsoft.com/office/powerpoint/2010/main" val="1184410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map&#10;&#10;Description generated with very high confidence">
            <a:extLst>
              <a:ext uri="{FF2B5EF4-FFF2-40B4-BE49-F238E27FC236}">
                <a16:creationId xmlns:a16="http://schemas.microsoft.com/office/drawing/2014/main" xmlns="" id="{D2BE6557-FFA1-41AA-873E-426D8E9911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5470" y="260810"/>
            <a:ext cx="6905528" cy="6042336"/>
          </a:xfrm>
          <a:prstGeom prst="rect">
            <a:avLst/>
          </a:prstGeom>
        </p:spPr>
      </p:pic>
      <p:sp>
        <p:nvSpPr>
          <p:cNvPr id="2" name="TextBox 1">
            <a:extLst>
              <a:ext uri="{FF2B5EF4-FFF2-40B4-BE49-F238E27FC236}">
                <a16:creationId xmlns:a16="http://schemas.microsoft.com/office/drawing/2014/main" xmlns="" id="{9C8B250F-6126-43D6-904D-6CACBE96383F}"/>
              </a:ext>
            </a:extLst>
          </p:cNvPr>
          <p:cNvSpPr txBox="1"/>
          <p:nvPr/>
        </p:nvSpPr>
        <p:spPr>
          <a:xfrm>
            <a:off x="266330" y="2246050"/>
            <a:ext cx="2409467" cy="3079126"/>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defTabSz="914400">
              <a:lnSpc>
                <a:spcPct val="90000"/>
              </a:lnSpc>
              <a:spcBef>
                <a:spcPct val="0"/>
              </a:spcBef>
              <a:spcAft>
                <a:spcPts val="600"/>
              </a:spcAft>
            </a:pPr>
            <a:r>
              <a:rPr lang="en-US" sz="2300" b="1" kern="1200" dirty="0">
                <a:solidFill>
                  <a:schemeClr val="bg1"/>
                </a:solidFill>
                <a:latin typeface="+mj-lt"/>
                <a:ea typeface="+mj-ea"/>
                <a:cs typeface="+mj-cs"/>
              </a:rPr>
              <a:t>WATER RESOURCE CLASSES FOR T3</a:t>
            </a:r>
          </a:p>
        </p:txBody>
      </p:sp>
    </p:spTree>
    <p:extLst>
      <p:ext uri="{BB962C8B-B14F-4D97-AF65-F5344CB8AC3E}">
        <p14:creationId xmlns:p14="http://schemas.microsoft.com/office/powerpoint/2010/main" val="1882562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xmlns="" id="{C2EC1063-CBA0-42FE-9687-534884D64351}"/>
              </a:ext>
            </a:extLst>
          </p:cNvPr>
          <p:cNvSpPr/>
          <p:nvPr/>
        </p:nvSpPr>
        <p:spPr>
          <a:xfrm>
            <a:off x="0" y="0"/>
            <a:ext cx="9179419" cy="64865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5" name="Title 1"/>
          <p:cNvSpPr txBox="1">
            <a:spLocks/>
          </p:cNvSpPr>
          <p:nvPr/>
        </p:nvSpPr>
        <p:spPr>
          <a:xfrm>
            <a:off x="3853904" y="92349"/>
            <a:ext cx="5319964" cy="463545"/>
          </a:xfrm>
          <a:prstGeom prst="rect">
            <a:avLst/>
          </a:prstGeom>
          <a:solidFill>
            <a:schemeClr val="bg1"/>
          </a:solidFill>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800" b="1" dirty="0">
                <a:solidFill>
                  <a:srgbClr val="FF0000"/>
                </a:solidFill>
                <a:latin typeface="Futura Md BT"/>
                <a:cs typeface="Aharoni" panose="02010803020104030203" pitchFamily="2" charset="-79"/>
              </a:rPr>
              <a:t>DRAFT CLASS: T31- MZIMVUBU</a:t>
            </a:r>
          </a:p>
        </p:txBody>
      </p:sp>
      <p:grpSp>
        <p:nvGrpSpPr>
          <p:cNvPr id="20" name="Group 19"/>
          <p:cNvGrpSpPr/>
          <p:nvPr/>
        </p:nvGrpSpPr>
        <p:grpSpPr>
          <a:xfrm>
            <a:off x="7090825" y="4942538"/>
            <a:ext cx="1953126" cy="1359568"/>
            <a:chOff x="180474" y="4692316"/>
            <a:chExt cx="1953126" cy="1359568"/>
          </a:xfrm>
        </p:grpSpPr>
        <p:sp>
          <p:nvSpPr>
            <p:cNvPr id="19" name="Rectangle 18"/>
            <p:cNvSpPr/>
            <p:nvPr/>
          </p:nvSpPr>
          <p:spPr>
            <a:xfrm>
              <a:off x="180474" y="4692316"/>
              <a:ext cx="1588168" cy="135956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pSp>
          <p:nvGrpSpPr>
            <p:cNvPr id="18" name="Group 17"/>
            <p:cNvGrpSpPr/>
            <p:nvPr/>
          </p:nvGrpSpPr>
          <p:grpSpPr>
            <a:xfrm>
              <a:off x="273050" y="4746120"/>
              <a:ext cx="1860550" cy="1208193"/>
              <a:chOff x="273050" y="4746120"/>
              <a:chExt cx="1860550" cy="1208193"/>
            </a:xfrm>
          </p:grpSpPr>
          <p:grpSp>
            <p:nvGrpSpPr>
              <p:cNvPr id="6" name="Group 5"/>
              <p:cNvGrpSpPr/>
              <p:nvPr/>
            </p:nvGrpSpPr>
            <p:grpSpPr>
              <a:xfrm>
                <a:off x="273050" y="5181565"/>
                <a:ext cx="1860550" cy="369332"/>
                <a:chOff x="438150" y="1262194"/>
                <a:chExt cx="1860550" cy="369332"/>
              </a:xfrm>
            </p:grpSpPr>
            <p:sp>
              <p:nvSpPr>
                <p:cNvPr id="7" name="Oval 6"/>
                <p:cNvSpPr/>
                <p:nvPr/>
              </p:nvSpPr>
              <p:spPr>
                <a:xfrm>
                  <a:off x="438150" y="1288110"/>
                  <a:ext cx="317500" cy="317500"/>
                </a:xfrm>
                <a:prstGeom prst="ellipse">
                  <a:avLst/>
                </a:prstGeom>
                <a:solidFill>
                  <a:srgbClr val="66FF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8" name="TextBox 7"/>
                <p:cNvSpPr txBox="1"/>
                <p:nvPr/>
              </p:nvSpPr>
              <p:spPr>
                <a:xfrm>
                  <a:off x="977900" y="1262194"/>
                  <a:ext cx="1320800" cy="369332"/>
                </a:xfrm>
                <a:prstGeom prst="rect">
                  <a:avLst/>
                </a:prstGeom>
                <a:noFill/>
              </p:spPr>
              <p:txBody>
                <a:bodyPr wrap="square" rtlCol="0">
                  <a:spAutoFit/>
                </a:bodyPr>
                <a:lstStyle/>
                <a:p>
                  <a:r>
                    <a:rPr lang="en-ZA" dirty="0"/>
                    <a:t>WRC II</a:t>
                  </a:r>
                </a:p>
              </p:txBody>
            </p:sp>
          </p:grpSp>
          <p:grpSp>
            <p:nvGrpSpPr>
              <p:cNvPr id="9" name="Group 8"/>
              <p:cNvGrpSpPr/>
              <p:nvPr/>
            </p:nvGrpSpPr>
            <p:grpSpPr>
              <a:xfrm>
                <a:off x="273050" y="5584981"/>
                <a:ext cx="1841500" cy="369332"/>
                <a:chOff x="438150" y="1631526"/>
                <a:chExt cx="1841500" cy="369332"/>
              </a:xfrm>
            </p:grpSpPr>
            <p:sp>
              <p:nvSpPr>
                <p:cNvPr id="10" name="Oval 9"/>
                <p:cNvSpPr/>
                <p:nvPr/>
              </p:nvSpPr>
              <p:spPr>
                <a:xfrm>
                  <a:off x="438150" y="1683358"/>
                  <a:ext cx="317500" cy="317500"/>
                </a:xfrm>
                <a:prstGeom prst="ellipse">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1" name="TextBox 10"/>
                <p:cNvSpPr txBox="1"/>
                <p:nvPr/>
              </p:nvSpPr>
              <p:spPr>
                <a:xfrm>
                  <a:off x="958850" y="1631526"/>
                  <a:ext cx="1320800" cy="369332"/>
                </a:xfrm>
                <a:prstGeom prst="rect">
                  <a:avLst/>
                </a:prstGeom>
                <a:noFill/>
              </p:spPr>
              <p:txBody>
                <a:bodyPr wrap="square" rtlCol="0">
                  <a:spAutoFit/>
                </a:bodyPr>
                <a:lstStyle/>
                <a:p>
                  <a:r>
                    <a:rPr lang="en-ZA" dirty="0"/>
                    <a:t>WRC III</a:t>
                  </a:r>
                </a:p>
              </p:txBody>
            </p:sp>
          </p:grpSp>
          <p:grpSp>
            <p:nvGrpSpPr>
              <p:cNvPr id="12" name="Group 11"/>
              <p:cNvGrpSpPr/>
              <p:nvPr/>
            </p:nvGrpSpPr>
            <p:grpSpPr>
              <a:xfrm>
                <a:off x="273050" y="4746120"/>
                <a:ext cx="1841500" cy="369332"/>
                <a:chOff x="405397" y="792665"/>
                <a:chExt cx="1841500" cy="369332"/>
              </a:xfrm>
            </p:grpSpPr>
            <p:sp>
              <p:nvSpPr>
                <p:cNvPr id="13" name="Oval 12"/>
                <p:cNvSpPr/>
                <p:nvPr/>
              </p:nvSpPr>
              <p:spPr>
                <a:xfrm>
                  <a:off x="405397" y="844497"/>
                  <a:ext cx="317500" cy="317500"/>
                </a:xfrm>
                <a:prstGeom prst="ellipse">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4" name="TextBox 13"/>
                <p:cNvSpPr txBox="1"/>
                <p:nvPr/>
              </p:nvSpPr>
              <p:spPr>
                <a:xfrm>
                  <a:off x="926097" y="792665"/>
                  <a:ext cx="1320800" cy="369332"/>
                </a:xfrm>
                <a:prstGeom prst="rect">
                  <a:avLst/>
                </a:prstGeom>
                <a:noFill/>
              </p:spPr>
              <p:txBody>
                <a:bodyPr wrap="square" rtlCol="0">
                  <a:spAutoFit/>
                </a:bodyPr>
                <a:lstStyle/>
                <a:p>
                  <a:r>
                    <a:rPr lang="en-ZA" dirty="0"/>
                    <a:t>WRC I</a:t>
                  </a:r>
                </a:p>
              </p:txBody>
            </p:sp>
          </p:grpSp>
        </p:grpSp>
      </p:grpSp>
      <p:pic>
        <p:nvPicPr>
          <p:cNvPr id="3" name="Picture 2">
            <a:extLst>
              <a:ext uri="{FF2B5EF4-FFF2-40B4-BE49-F238E27FC236}">
                <a16:creationId xmlns:a16="http://schemas.microsoft.com/office/drawing/2014/main" xmlns="" id="{71E9F4E7-F30B-452A-8657-6B43285158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0514" y="522809"/>
            <a:ext cx="3845011" cy="5703923"/>
          </a:xfrm>
          <a:prstGeom prst="rect">
            <a:avLst/>
          </a:prstGeom>
        </p:spPr>
      </p:pic>
      <p:sp>
        <p:nvSpPr>
          <p:cNvPr id="37" name="Rounded Rectangular Callout 23">
            <a:extLst>
              <a:ext uri="{FF2B5EF4-FFF2-40B4-BE49-F238E27FC236}">
                <a16:creationId xmlns:a16="http://schemas.microsoft.com/office/drawing/2014/main" xmlns="" id="{9FE6AF19-BAB4-4767-87A1-C0321B5D3C01}"/>
              </a:ext>
            </a:extLst>
          </p:cNvPr>
          <p:cNvSpPr/>
          <p:nvPr/>
        </p:nvSpPr>
        <p:spPr>
          <a:xfrm>
            <a:off x="153663" y="2756179"/>
            <a:ext cx="2243101" cy="3600449"/>
          </a:xfrm>
          <a:prstGeom prst="wedgeRoundRectCallout">
            <a:avLst>
              <a:gd name="adj1" fmla="val 97250"/>
              <a:gd name="adj2" fmla="val 10624"/>
              <a:gd name="adj3" fmla="val 16667"/>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err="1">
                <a:solidFill>
                  <a:prstClr val="black"/>
                </a:solidFill>
                <a:latin typeface="Futura Md BT" panose="020B0602020204020303"/>
                <a:cs typeface="Arial" charset="0"/>
              </a:rPr>
              <a:t>T31</a:t>
            </a:r>
            <a:r>
              <a:rPr lang="en-ZA" sz="2000" b="1" kern="0" dirty="0">
                <a:solidFill>
                  <a:prstClr val="black"/>
                </a:solidFill>
                <a:latin typeface="Futura Md BT" panose="020B0602020204020303"/>
                <a:cs typeface="Arial" charset="0"/>
              </a:rPr>
              <a:t>-17: </a:t>
            </a:r>
          </a:p>
          <a:p>
            <a:pPr lvl="0" fontAlgn="auto">
              <a:spcBef>
                <a:spcPts val="0"/>
              </a:spcBef>
              <a:spcAft>
                <a:spcPts val="0"/>
              </a:spcAft>
              <a:defRPr/>
            </a:pPr>
            <a:r>
              <a:rPr lang="en-ZA" sz="2000" kern="0" dirty="0">
                <a:solidFill>
                  <a:prstClr val="black"/>
                </a:solidFill>
                <a:latin typeface="Futura Md BT" panose="020B0602020204020303"/>
                <a:cs typeface="Arial" charset="0"/>
              </a:rPr>
              <a:t>Sewage </a:t>
            </a:r>
            <a:r>
              <a:rPr lang="en-ZA" sz="2000" dirty="0">
                <a:solidFill>
                  <a:schemeClr val="tx1"/>
                </a:solidFill>
                <a:latin typeface="Futura Md BT" panose="020B0602020204020303"/>
              </a:rPr>
              <a:t>treatment, erosion control, improved agricultural practices, alien vegetation removal.</a:t>
            </a:r>
          </a:p>
        </p:txBody>
      </p:sp>
      <p:sp>
        <p:nvSpPr>
          <p:cNvPr id="38" name="Arrow: Right 37">
            <a:extLst>
              <a:ext uri="{FF2B5EF4-FFF2-40B4-BE49-F238E27FC236}">
                <a16:creationId xmlns:a16="http://schemas.microsoft.com/office/drawing/2014/main" xmlns="" id="{AB8057F1-96AA-4B9D-BB43-94ED5A145036}"/>
              </a:ext>
            </a:extLst>
          </p:cNvPr>
          <p:cNvSpPr/>
          <p:nvPr/>
        </p:nvSpPr>
        <p:spPr>
          <a:xfrm>
            <a:off x="1173605" y="2337008"/>
            <a:ext cx="483553"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pic>
        <p:nvPicPr>
          <p:cNvPr id="39" name="Picture 38">
            <a:extLst>
              <a:ext uri="{FF2B5EF4-FFF2-40B4-BE49-F238E27FC236}">
                <a16:creationId xmlns:a16="http://schemas.microsoft.com/office/drawing/2014/main" xmlns="" id="{7219AF18-8D70-49AF-B6BA-B006C9CEB3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9416" y="2114549"/>
            <a:ext cx="930531" cy="618338"/>
          </a:xfrm>
          <a:prstGeom prst="rect">
            <a:avLst/>
          </a:prstGeom>
        </p:spPr>
      </p:pic>
      <p:pic>
        <p:nvPicPr>
          <p:cNvPr id="40" name="Picture 39">
            <a:extLst>
              <a:ext uri="{FF2B5EF4-FFF2-40B4-BE49-F238E27FC236}">
                <a16:creationId xmlns:a16="http://schemas.microsoft.com/office/drawing/2014/main" xmlns="" id="{26208022-CEEA-4FCA-94B2-62DC0BF7E1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8877" y="2114549"/>
            <a:ext cx="984927" cy="641629"/>
          </a:xfrm>
          <a:prstGeom prst="rect">
            <a:avLst/>
          </a:prstGeom>
        </p:spPr>
      </p:pic>
      <p:sp>
        <p:nvSpPr>
          <p:cNvPr id="41" name="Rounded Rectangular Callout 23">
            <a:extLst>
              <a:ext uri="{FF2B5EF4-FFF2-40B4-BE49-F238E27FC236}">
                <a16:creationId xmlns:a16="http://schemas.microsoft.com/office/drawing/2014/main" xmlns="" id="{E1AECB10-9B69-464B-B321-5812EF2EC618}"/>
              </a:ext>
            </a:extLst>
          </p:cNvPr>
          <p:cNvSpPr/>
          <p:nvPr/>
        </p:nvSpPr>
        <p:spPr>
          <a:xfrm>
            <a:off x="6090013" y="2766180"/>
            <a:ext cx="2588980" cy="1599329"/>
          </a:xfrm>
          <a:prstGeom prst="wedgeRoundRectCallout">
            <a:avLst>
              <a:gd name="adj1" fmla="val -130185"/>
              <a:gd name="adj2" fmla="val 82078"/>
              <a:gd name="adj3" fmla="val 16667"/>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a:solidFill>
                  <a:prstClr val="black"/>
                </a:solidFill>
                <a:latin typeface="Futura Md BT" panose="020B0602020204020303"/>
                <a:cs typeface="Arial" charset="0"/>
              </a:rPr>
              <a:t>T31-18: </a:t>
            </a:r>
            <a:r>
              <a:rPr lang="en-ZA" sz="2000" b="1" kern="0" dirty="0" err="1">
                <a:solidFill>
                  <a:prstClr val="black"/>
                </a:solidFill>
                <a:latin typeface="Futura Md BT" panose="020B0602020204020303"/>
                <a:cs typeface="Arial" charset="0"/>
              </a:rPr>
              <a:t>Mkemane</a:t>
            </a:r>
            <a:endParaRPr lang="en-ZA" sz="2000" b="1" kern="0" dirty="0">
              <a:solidFill>
                <a:prstClr val="black"/>
              </a:solidFill>
              <a:latin typeface="Futura Md BT" panose="020B0602020204020303"/>
              <a:cs typeface="Arial" charset="0"/>
            </a:endParaRPr>
          </a:p>
          <a:p>
            <a:pPr lvl="0" fontAlgn="auto">
              <a:spcBef>
                <a:spcPts val="0"/>
              </a:spcBef>
              <a:spcAft>
                <a:spcPts val="0"/>
              </a:spcAft>
              <a:defRPr/>
            </a:pPr>
            <a:r>
              <a:rPr lang="en-ZA" sz="2000" kern="0" dirty="0">
                <a:solidFill>
                  <a:prstClr val="black"/>
                </a:solidFill>
                <a:latin typeface="Futura Md BT" panose="020B0602020204020303"/>
                <a:cs typeface="Arial" charset="0"/>
              </a:rPr>
              <a:t>Improve sedimentation (quality) – erosion control</a:t>
            </a:r>
          </a:p>
        </p:txBody>
      </p:sp>
      <p:pic>
        <p:nvPicPr>
          <p:cNvPr id="43" name="Picture 42">
            <a:extLst>
              <a:ext uri="{FF2B5EF4-FFF2-40B4-BE49-F238E27FC236}">
                <a16:creationId xmlns:a16="http://schemas.microsoft.com/office/drawing/2014/main" xmlns="" id="{9C25F36C-A240-482A-948B-BE33EF5C86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59764" y="2068783"/>
            <a:ext cx="1031061" cy="664104"/>
          </a:xfrm>
          <a:prstGeom prst="rect">
            <a:avLst/>
          </a:prstGeom>
        </p:spPr>
      </p:pic>
      <p:pic>
        <p:nvPicPr>
          <p:cNvPr id="44" name="Picture 43">
            <a:extLst>
              <a:ext uri="{FF2B5EF4-FFF2-40B4-BE49-F238E27FC236}">
                <a16:creationId xmlns:a16="http://schemas.microsoft.com/office/drawing/2014/main" xmlns="" id="{CE051021-E6BA-4577-B3F9-223BE0454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3151" y="2068783"/>
            <a:ext cx="930531" cy="618338"/>
          </a:xfrm>
          <a:prstGeom prst="rect">
            <a:avLst/>
          </a:prstGeom>
        </p:spPr>
      </p:pic>
      <p:sp>
        <p:nvSpPr>
          <p:cNvPr id="45" name="Arrow: Right 44">
            <a:extLst>
              <a:ext uri="{FF2B5EF4-FFF2-40B4-BE49-F238E27FC236}">
                <a16:creationId xmlns:a16="http://schemas.microsoft.com/office/drawing/2014/main" xmlns="" id="{5D563A76-5807-47B6-8570-F75741BB2AFE}"/>
              </a:ext>
            </a:extLst>
          </p:cNvPr>
          <p:cNvSpPr/>
          <p:nvPr/>
        </p:nvSpPr>
        <p:spPr>
          <a:xfrm>
            <a:off x="7146638" y="2302480"/>
            <a:ext cx="483553"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graphicFrame>
        <p:nvGraphicFramePr>
          <p:cNvPr id="26" name="Table 25">
            <a:extLst>
              <a:ext uri="{FF2B5EF4-FFF2-40B4-BE49-F238E27FC236}">
                <a16:creationId xmlns:a16="http://schemas.microsoft.com/office/drawing/2014/main" xmlns="" id="{0B11FF7B-9DD2-4C62-B4ED-7D9F226573CF}"/>
              </a:ext>
            </a:extLst>
          </p:cNvPr>
          <p:cNvGraphicFramePr>
            <a:graphicFrameLocks noGrp="1"/>
          </p:cNvGraphicFramePr>
          <p:nvPr>
            <p:extLst>
              <p:ext uri="{D42A27DB-BD31-4B8C-83A1-F6EECF244321}">
                <p14:modId xmlns:p14="http://schemas.microsoft.com/office/powerpoint/2010/main" val="2201272297"/>
              </p:ext>
            </p:extLst>
          </p:nvPr>
        </p:nvGraphicFramePr>
        <p:xfrm>
          <a:off x="68877" y="479560"/>
          <a:ext cx="3019424" cy="949960"/>
        </p:xfrm>
        <a:graphic>
          <a:graphicData uri="http://schemas.openxmlformats.org/drawingml/2006/table">
            <a:tbl>
              <a:tblPr firstRow="1" bandRow="1">
                <a:tableStyleId>{5C22544A-7EE6-4342-B048-85BDC9FD1C3A}</a:tableStyleId>
              </a:tblPr>
              <a:tblGrid>
                <a:gridCol w="3019424">
                  <a:extLst>
                    <a:ext uri="{9D8B030D-6E8A-4147-A177-3AD203B41FA5}">
                      <a16:colId xmlns:a16="http://schemas.microsoft.com/office/drawing/2014/main" xmlns="" val="3790026485"/>
                    </a:ext>
                  </a:extLst>
                </a:gridCol>
              </a:tblGrid>
              <a:tr h="370840">
                <a:tc>
                  <a:txBody>
                    <a:bodyPr/>
                    <a:lstStyle/>
                    <a:p>
                      <a:r>
                        <a:rPr lang="en-ZA" dirty="0">
                          <a:solidFill>
                            <a:srgbClr val="C5FFC5"/>
                          </a:solidFill>
                          <a:latin typeface="Futura Md BT" panose="020B0602020204020303"/>
                        </a:rPr>
                        <a:t>CLASS 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xmlns="" val="183472196"/>
                  </a:ext>
                </a:extLst>
              </a:tr>
              <a:tr h="370840">
                <a:tc>
                  <a:txBody>
                    <a:bodyPr/>
                    <a:lstStyle/>
                    <a:p>
                      <a:r>
                        <a:rPr lang="en-ZA" sz="1600" b="1" dirty="0">
                          <a:solidFill>
                            <a:schemeClr val="tx1"/>
                          </a:solidFill>
                          <a:latin typeface="Futura Md BT" panose="020B0602020204020303"/>
                        </a:rPr>
                        <a:t>No direct impact on users/ economy and ecology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FC5"/>
                    </a:solidFill>
                  </a:tcPr>
                </a:tc>
                <a:extLst>
                  <a:ext uri="{0D108BD9-81ED-4DB2-BD59-A6C34878D82A}">
                    <a16:rowId xmlns:a16="http://schemas.microsoft.com/office/drawing/2014/main" xmlns="" val="501873884"/>
                  </a:ext>
                </a:extLst>
              </a:tr>
            </a:tbl>
          </a:graphicData>
        </a:graphic>
      </p:graphicFrame>
    </p:spTree>
    <p:extLst>
      <p:ext uri="{BB962C8B-B14F-4D97-AF65-F5344CB8AC3E}">
        <p14:creationId xmlns:p14="http://schemas.microsoft.com/office/powerpoint/2010/main" val="379760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1+#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0-#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0-#ppt_w/2"/>
                                          </p:val>
                                        </p:tav>
                                        <p:tav tm="100000">
                                          <p:val>
                                            <p:strVal val="#ppt_x"/>
                                          </p:val>
                                        </p:tav>
                                      </p:tavLst>
                                    </p:anim>
                                    <p:anim calcmode="lin" valueType="num">
                                      <p:cBhvr additive="base">
                                        <p:cTn id="16"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1+#ppt_w/2"/>
                                          </p:val>
                                        </p:tav>
                                        <p:tav tm="100000">
                                          <p:val>
                                            <p:strVal val="#ppt_x"/>
                                          </p:val>
                                        </p:tav>
                                      </p:tavLst>
                                    </p:anim>
                                    <p:anim calcmode="lin" valueType="num">
                                      <p:cBhvr additive="base">
                                        <p:cTn id="22" dur="500" fill="hold"/>
                                        <p:tgtEl>
                                          <p:spTgt spid="41"/>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0-#ppt_w/2"/>
                                          </p:val>
                                        </p:tav>
                                        <p:tav tm="100000">
                                          <p:val>
                                            <p:strVal val="#ppt_x"/>
                                          </p:val>
                                        </p:tav>
                                      </p:tavLst>
                                    </p:anim>
                                    <p:anim calcmode="lin" valueType="num">
                                      <p:cBhvr additive="base">
                                        <p:cTn id="26" dur="500" fill="hold"/>
                                        <p:tgtEl>
                                          <p:spTgt spid="43"/>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0-#ppt_w/2"/>
                                          </p:val>
                                        </p:tav>
                                        <p:tav tm="100000">
                                          <p:val>
                                            <p:strVal val="#ppt_x"/>
                                          </p:val>
                                        </p:tav>
                                      </p:tavLst>
                                    </p:anim>
                                    <p:anim calcmode="lin" valueType="num">
                                      <p:cBhvr additive="base">
                                        <p:cTn id="30"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D6B4C752-E222-4586-867A-DAB4B052DD35}"/>
              </a:ext>
            </a:extLst>
          </p:cNvPr>
          <p:cNvSpPr/>
          <p:nvPr/>
        </p:nvSpPr>
        <p:spPr>
          <a:xfrm>
            <a:off x="26181" y="40220"/>
            <a:ext cx="9179419" cy="64865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37</a:t>
            </a:fld>
            <a:endParaRPr lang="en-US" altLang="en-US" dirty="0">
              <a:solidFill>
                <a:prstClr val="black"/>
              </a:solidFill>
              <a:ea typeface="ＭＳ Ｐゴシック" pitchFamily="34" charset="-128"/>
            </a:endParaRPr>
          </a:p>
        </p:txBody>
      </p:sp>
      <p:sp>
        <p:nvSpPr>
          <p:cNvPr id="13" name="Title 1"/>
          <p:cNvSpPr txBox="1">
            <a:spLocks/>
          </p:cNvSpPr>
          <p:nvPr/>
        </p:nvSpPr>
        <p:spPr>
          <a:xfrm>
            <a:off x="5870697" y="61927"/>
            <a:ext cx="3262926" cy="538655"/>
          </a:xfrm>
          <a:prstGeom prst="rect">
            <a:avLst/>
          </a:prstGeom>
          <a:solidFill>
            <a:schemeClr val="bg1"/>
          </a:solidFill>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800" b="1" dirty="0">
                <a:solidFill>
                  <a:srgbClr val="FF0000"/>
                </a:solidFill>
                <a:latin typeface="Futura Md BT"/>
                <a:cs typeface="Aharoni" panose="02010803020104030203" pitchFamily="2" charset="-79"/>
              </a:rPr>
              <a:t>DRAFT CLASS: T32 - MZINTLAVA</a:t>
            </a:r>
          </a:p>
        </p:txBody>
      </p:sp>
      <p:pic>
        <p:nvPicPr>
          <p:cNvPr id="4" name="Picture 3">
            <a:extLst>
              <a:ext uri="{FF2B5EF4-FFF2-40B4-BE49-F238E27FC236}">
                <a16:creationId xmlns:a16="http://schemas.microsoft.com/office/drawing/2014/main" xmlns="" id="{F85672EA-8BBC-4496-901A-5C2F84F5D6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97308"/>
            <a:ext cx="2543175" cy="6466279"/>
          </a:xfrm>
          <a:prstGeom prst="rect">
            <a:avLst/>
          </a:prstGeom>
        </p:spPr>
      </p:pic>
      <p:sp>
        <p:nvSpPr>
          <p:cNvPr id="20" name="Rounded Rectangular Callout 23">
            <a:extLst>
              <a:ext uri="{FF2B5EF4-FFF2-40B4-BE49-F238E27FC236}">
                <a16:creationId xmlns:a16="http://schemas.microsoft.com/office/drawing/2014/main" xmlns="" id="{A9CC60E9-A066-4C9B-B569-D89A46F1DC9C}"/>
              </a:ext>
            </a:extLst>
          </p:cNvPr>
          <p:cNvSpPr/>
          <p:nvPr/>
        </p:nvSpPr>
        <p:spPr>
          <a:xfrm>
            <a:off x="0" y="1475546"/>
            <a:ext cx="3124200" cy="1088703"/>
          </a:xfrm>
          <a:prstGeom prst="wedgeRoundRectCallout">
            <a:avLst>
              <a:gd name="adj1" fmla="val 79889"/>
              <a:gd name="adj2" fmla="val -97186"/>
              <a:gd name="adj3" fmla="val 16667"/>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a:solidFill>
                  <a:prstClr val="black"/>
                </a:solidFill>
                <a:latin typeface="Futura Md BT" panose="020B0602020204020303"/>
                <a:cs typeface="Arial" charset="0"/>
              </a:rPr>
              <a:t>T32-1: </a:t>
            </a:r>
            <a:r>
              <a:rPr lang="en-ZA" sz="2000" b="1" kern="0" dirty="0" err="1">
                <a:solidFill>
                  <a:prstClr val="black"/>
                </a:solidFill>
                <a:latin typeface="Futura Md BT" panose="020B0602020204020303"/>
                <a:cs typeface="Arial" charset="0"/>
              </a:rPr>
              <a:t>Mzintlava</a:t>
            </a:r>
            <a:endParaRPr lang="en-ZA" sz="2000" b="1" kern="0" dirty="0">
              <a:solidFill>
                <a:prstClr val="black"/>
              </a:solidFill>
              <a:latin typeface="Futura Md BT" panose="020B0602020204020303"/>
              <a:cs typeface="Arial" charset="0"/>
            </a:endParaRPr>
          </a:p>
          <a:p>
            <a:pPr lvl="0" fontAlgn="auto">
              <a:spcBef>
                <a:spcPts val="0"/>
              </a:spcBef>
              <a:spcAft>
                <a:spcPts val="0"/>
              </a:spcAft>
              <a:defRPr/>
            </a:pPr>
            <a:r>
              <a:rPr lang="en-ZA" sz="2000" kern="0" dirty="0">
                <a:solidFill>
                  <a:prstClr val="black"/>
                </a:solidFill>
                <a:latin typeface="Futura Md BT" panose="020B0602020204020303"/>
                <a:cs typeface="Arial" charset="0"/>
              </a:rPr>
              <a:t>Control and management of dams</a:t>
            </a:r>
          </a:p>
        </p:txBody>
      </p:sp>
      <p:sp>
        <p:nvSpPr>
          <p:cNvPr id="21" name="Rounded Rectangular Callout 23">
            <a:extLst>
              <a:ext uri="{FF2B5EF4-FFF2-40B4-BE49-F238E27FC236}">
                <a16:creationId xmlns:a16="http://schemas.microsoft.com/office/drawing/2014/main" xmlns="" id="{C9FC8E12-BEE3-4987-A5BB-D7F7D6DE4857}"/>
              </a:ext>
            </a:extLst>
          </p:cNvPr>
          <p:cNvSpPr/>
          <p:nvPr/>
        </p:nvSpPr>
        <p:spPr>
          <a:xfrm>
            <a:off x="5950437" y="2139896"/>
            <a:ext cx="3124200" cy="848554"/>
          </a:xfrm>
          <a:prstGeom prst="wedgeRoundRectCallout">
            <a:avLst>
              <a:gd name="adj1" fmla="val -103343"/>
              <a:gd name="adj2" fmla="val -50123"/>
              <a:gd name="adj3" fmla="val 16667"/>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a:solidFill>
                  <a:prstClr val="black"/>
                </a:solidFill>
                <a:latin typeface="Futura Md BT" panose="020B0602020204020303"/>
                <a:cs typeface="Arial" charset="0"/>
              </a:rPr>
              <a:t>T32-4: Mill Stream </a:t>
            </a:r>
          </a:p>
          <a:p>
            <a:pPr lvl="0" fontAlgn="auto">
              <a:spcBef>
                <a:spcPts val="0"/>
              </a:spcBef>
              <a:spcAft>
                <a:spcPts val="0"/>
              </a:spcAft>
              <a:defRPr/>
            </a:pPr>
            <a:r>
              <a:rPr lang="en-ZA" sz="2000" kern="0" dirty="0">
                <a:solidFill>
                  <a:prstClr val="black"/>
                </a:solidFill>
                <a:latin typeface="Futura Md BT" panose="020B0602020204020303"/>
                <a:cs typeface="Arial" charset="0"/>
              </a:rPr>
              <a:t>Control flow and non-flow activities</a:t>
            </a:r>
          </a:p>
        </p:txBody>
      </p:sp>
      <p:sp>
        <p:nvSpPr>
          <p:cNvPr id="22" name="Rounded Rectangular Callout 23">
            <a:extLst>
              <a:ext uri="{FF2B5EF4-FFF2-40B4-BE49-F238E27FC236}">
                <a16:creationId xmlns:a16="http://schemas.microsoft.com/office/drawing/2014/main" xmlns="" id="{67155DAE-2EAB-4DFD-8500-BD4A7FE21402}"/>
              </a:ext>
            </a:extLst>
          </p:cNvPr>
          <p:cNvSpPr/>
          <p:nvPr/>
        </p:nvSpPr>
        <p:spPr>
          <a:xfrm>
            <a:off x="5861297" y="1021505"/>
            <a:ext cx="3124200" cy="641629"/>
          </a:xfrm>
          <a:prstGeom prst="wedgeRoundRectCallout">
            <a:avLst>
              <a:gd name="adj1" fmla="val -108221"/>
              <a:gd name="adj2" fmla="val 41922"/>
              <a:gd name="adj3" fmla="val 16667"/>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err="1">
                <a:solidFill>
                  <a:prstClr val="black"/>
                </a:solidFill>
                <a:latin typeface="Futura Md BT" panose="020B0602020204020303"/>
                <a:cs typeface="Arial" charset="0"/>
              </a:rPr>
              <a:t>T32</a:t>
            </a:r>
            <a:r>
              <a:rPr lang="en-ZA" sz="2000" b="1" kern="0" dirty="0">
                <a:solidFill>
                  <a:prstClr val="black"/>
                </a:solidFill>
                <a:latin typeface="Futura Md BT" panose="020B0602020204020303"/>
                <a:cs typeface="Arial" charset="0"/>
              </a:rPr>
              <a:t>-3: </a:t>
            </a:r>
          </a:p>
          <a:p>
            <a:pPr lvl="0" fontAlgn="auto">
              <a:spcBef>
                <a:spcPts val="0"/>
              </a:spcBef>
              <a:spcAft>
                <a:spcPts val="0"/>
              </a:spcAft>
              <a:defRPr/>
            </a:pPr>
            <a:r>
              <a:rPr lang="en-ZA" sz="2000" kern="0" dirty="0">
                <a:solidFill>
                  <a:prstClr val="black"/>
                </a:solidFill>
                <a:latin typeface="Futura Md BT" panose="020B0602020204020303"/>
                <a:cs typeface="Arial" charset="0"/>
              </a:rPr>
              <a:t>Control irrigation etc.</a:t>
            </a:r>
          </a:p>
        </p:txBody>
      </p:sp>
      <p:sp>
        <p:nvSpPr>
          <p:cNvPr id="23" name="Arrow: Right 22">
            <a:extLst>
              <a:ext uri="{FF2B5EF4-FFF2-40B4-BE49-F238E27FC236}">
                <a16:creationId xmlns:a16="http://schemas.microsoft.com/office/drawing/2014/main" xmlns="" id="{EB2EB616-2DDA-4542-BB5B-7C7DE60935C9}"/>
              </a:ext>
            </a:extLst>
          </p:cNvPr>
          <p:cNvSpPr/>
          <p:nvPr/>
        </p:nvSpPr>
        <p:spPr>
          <a:xfrm>
            <a:off x="1104728" y="1243965"/>
            <a:ext cx="483553"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pic>
        <p:nvPicPr>
          <p:cNvPr id="24" name="Picture 23">
            <a:extLst>
              <a:ext uri="{FF2B5EF4-FFF2-40B4-BE49-F238E27FC236}">
                <a16:creationId xmlns:a16="http://schemas.microsoft.com/office/drawing/2014/main" xmlns="" id="{95497C33-44BC-411F-B981-0D8C589060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539" y="1021506"/>
            <a:ext cx="930531" cy="618338"/>
          </a:xfrm>
          <a:prstGeom prst="rect">
            <a:avLst/>
          </a:prstGeom>
        </p:spPr>
      </p:pic>
      <p:pic>
        <p:nvPicPr>
          <p:cNvPr id="25" name="Picture 24">
            <a:extLst>
              <a:ext uri="{FF2B5EF4-FFF2-40B4-BE49-F238E27FC236}">
                <a16:creationId xmlns:a16="http://schemas.microsoft.com/office/drawing/2014/main" xmlns="" id="{ABB501A6-1B2E-4DAA-8A92-0563639675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021506"/>
            <a:ext cx="984927" cy="641629"/>
          </a:xfrm>
          <a:prstGeom prst="rect">
            <a:avLst/>
          </a:prstGeom>
        </p:spPr>
      </p:pic>
      <p:sp>
        <p:nvSpPr>
          <p:cNvPr id="26" name="Arrow: Right 25">
            <a:extLst>
              <a:ext uri="{FF2B5EF4-FFF2-40B4-BE49-F238E27FC236}">
                <a16:creationId xmlns:a16="http://schemas.microsoft.com/office/drawing/2014/main" xmlns="" id="{6F5F4E37-212C-4768-9A99-A031448964D6}"/>
              </a:ext>
            </a:extLst>
          </p:cNvPr>
          <p:cNvSpPr/>
          <p:nvPr/>
        </p:nvSpPr>
        <p:spPr>
          <a:xfrm>
            <a:off x="7220613" y="1821108"/>
            <a:ext cx="483553"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pic>
        <p:nvPicPr>
          <p:cNvPr id="27" name="Picture 26">
            <a:extLst>
              <a:ext uri="{FF2B5EF4-FFF2-40B4-BE49-F238E27FC236}">
                <a16:creationId xmlns:a16="http://schemas.microsoft.com/office/drawing/2014/main" xmlns="" id="{34F0D6B4-7D43-4880-BD26-A129217ED7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6424" y="1598649"/>
            <a:ext cx="930531" cy="618338"/>
          </a:xfrm>
          <a:prstGeom prst="rect">
            <a:avLst/>
          </a:prstGeom>
        </p:spPr>
      </p:pic>
      <p:pic>
        <p:nvPicPr>
          <p:cNvPr id="28" name="Picture 27">
            <a:extLst>
              <a:ext uri="{FF2B5EF4-FFF2-40B4-BE49-F238E27FC236}">
                <a16:creationId xmlns:a16="http://schemas.microsoft.com/office/drawing/2014/main" xmlns="" id="{5E9D0211-47F4-4C0B-8760-5BBF7A3B59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15885" y="1598649"/>
            <a:ext cx="984927" cy="641629"/>
          </a:xfrm>
          <a:prstGeom prst="rect">
            <a:avLst/>
          </a:prstGeom>
        </p:spPr>
      </p:pic>
      <p:sp>
        <p:nvSpPr>
          <p:cNvPr id="29" name="Rounded Rectangular Callout 23">
            <a:extLst>
              <a:ext uri="{FF2B5EF4-FFF2-40B4-BE49-F238E27FC236}">
                <a16:creationId xmlns:a16="http://schemas.microsoft.com/office/drawing/2014/main" xmlns="" id="{A8C8843F-C5C9-4FD0-BB79-5807685C79EE}"/>
              </a:ext>
            </a:extLst>
          </p:cNvPr>
          <p:cNvSpPr/>
          <p:nvPr/>
        </p:nvSpPr>
        <p:spPr>
          <a:xfrm>
            <a:off x="26181" y="3647246"/>
            <a:ext cx="3124200" cy="1401004"/>
          </a:xfrm>
          <a:prstGeom prst="wedgeRoundRectCallout">
            <a:avLst>
              <a:gd name="adj1" fmla="val 72877"/>
              <a:gd name="adj2" fmla="val -54316"/>
              <a:gd name="adj3" fmla="val 16667"/>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a:solidFill>
                  <a:prstClr val="black"/>
                </a:solidFill>
                <a:latin typeface="Futura Md BT" panose="020B0602020204020303"/>
                <a:cs typeface="Arial" charset="0"/>
              </a:rPr>
              <a:t>T32-11: </a:t>
            </a:r>
            <a:r>
              <a:rPr lang="en-ZA" sz="2000" b="1" kern="0" dirty="0" err="1">
                <a:solidFill>
                  <a:prstClr val="black"/>
                </a:solidFill>
                <a:latin typeface="Futura Md BT" panose="020B0602020204020303"/>
                <a:cs typeface="Arial" charset="0"/>
              </a:rPr>
              <a:t>Mzalweni</a:t>
            </a:r>
            <a:endParaRPr lang="en-ZA" sz="2000" b="1" kern="0" dirty="0">
              <a:solidFill>
                <a:prstClr val="black"/>
              </a:solidFill>
              <a:latin typeface="Futura Md BT" panose="020B0602020204020303"/>
              <a:cs typeface="Arial" charset="0"/>
            </a:endParaRPr>
          </a:p>
          <a:p>
            <a:pPr lvl="0" fontAlgn="auto">
              <a:spcBef>
                <a:spcPts val="0"/>
              </a:spcBef>
              <a:spcAft>
                <a:spcPts val="0"/>
              </a:spcAft>
              <a:defRPr/>
            </a:pPr>
            <a:r>
              <a:rPr lang="en-ZA" sz="2000" kern="0" dirty="0">
                <a:solidFill>
                  <a:prstClr val="black"/>
                </a:solidFill>
                <a:latin typeface="Futura Md BT" panose="020B0602020204020303"/>
                <a:cs typeface="Arial" charset="0"/>
              </a:rPr>
              <a:t>Erosion control, improve agriculture, alien veg removal</a:t>
            </a:r>
          </a:p>
        </p:txBody>
      </p:sp>
      <p:pic>
        <p:nvPicPr>
          <p:cNvPr id="30" name="Picture 29">
            <a:extLst>
              <a:ext uri="{FF2B5EF4-FFF2-40B4-BE49-F238E27FC236}">
                <a16:creationId xmlns:a16="http://schemas.microsoft.com/office/drawing/2014/main" xmlns="" id="{917AE15A-85B6-42B7-8B60-0B904FBD86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7898" y="3143443"/>
            <a:ext cx="1031061" cy="664104"/>
          </a:xfrm>
          <a:prstGeom prst="rect">
            <a:avLst/>
          </a:prstGeom>
        </p:spPr>
      </p:pic>
      <p:sp>
        <p:nvSpPr>
          <p:cNvPr id="31" name="Arrow: Right 30">
            <a:extLst>
              <a:ext uri="{FF2B5EF4-FFF2-40B4-BE49-F238E27FC236}">
                <a16:creationId xmlns:a16="http://schemas.microsoft.com/office/drawing/2014/main" xmlns="" id="{57C2B855-B351-4A70-895D-483C38D08D90}"/>
              </a:ext>
            </a:extLst>
          </p:cNvPr>
          <p:cNvSpPr/>
          <p:nvPr/>
        </p:nvSpPr>
        <p:spPr>
          <a:xfrm>
            <a:off x="1323889" y="3354358"/>
            <a:ext cx="483553"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pic>
        <p:nvPicPr>
          <p:cNvPr id="42" name="Picture 41">
            <a:extLst>
              <a:ext uri="{FF2B5EF4-FFF2-40B4-BE49-F238E27FC236}">
                <a16:creationId xmlns:a16="http://schemas.microsoft.com/office/drawing/2014/main" xmlns="" id="{D7501B8F-1743-4C63-8C5B-E63DDBD9BE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2708" y="3154680"/>
            <a:ext cx="984927" cy="641629"/>
          </a:xfrm>
          <a:prstGeom prst="rect">
            <a:avLst/>
          </a:prstGeom>
        </p:spPr>
      </p:pic>
      <p:sp>
        <p:nvSpPr>
          <p:cNvPr id="45" name="Rounded Rectangular Callout 23">
            <a:extLst>
              <a:ext uri="{FF2B5EF4-FFF2-40B4-BE49-F238E27FC236}">
                <a16:creationId xmlns:a16="http://schemas.microsoft.com/office/drawing/2014/main" xmlns="" id="{1DE72E18-EB48-40E3-AC0B-0679C185FF95}"/>
              </a:ext>
            </a:extLst>
          </p:cNvPr>
          <p:cNvSpPr/>
          <p:nvPr/>
        </p:nvSpPr>
        <p:spPr>
          <a:xfrm>
            <a:off x="5751616" y="3796309"/>
            <a:ext cx="3124200" cy="979022"/>
          </a:xfrm>
          <a:prstGeom prst="wedgeRoundRectCallout">
            <a:avLst>
              <a:gd name="adj1" fmla="val -71635"/>
              <a:gd name="adj2" fmla="val 23189"/>
              <a:gd name="adj3" fmla="val 16667"/>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a:solidFill>
                  <a:prstClr val="black"/>
                </a:solidFill>
                <a:latin typeface="Futura Md BT" panose="020B0602020204020303"/>
                <a:cs typeface="Arial" charset="0"/>
              </a:rPr>
              <a:t>T32-12: </a:t>
            </a:r>
            <a:r>
              <a:rPr lang="en-ZA" sz="2000" b="1" kern="0" dirty="0" err="1">
                <a:solidFill>
                  <a:prstClr val="black"/>
                </a:solidFill>
                <a:latin typeface="Futura Md BT" panose="020B0602020204020303"/>
                <a:cs typeface="Arial" charset="0"/>
              </a:rPr>
              <a:t>Mzintlavana</a:t>
            </a:r>
            <a:endParaRPr lang="en-ZA" sz="2000" b="1" kern="0" dirty="0">
              <a:solidFill>
                <a:prstClr val="black"/>
              </a:solidFill>
              <a:latin typeface="Futura Md BT" panose="020B0602020204020303"/>
              <a:cs typeface="Arial" charset="0"/>
            </a:endParaRPr>
          </a:p>
          <a:p>
            <a:pPr lvl="0" fontAlgn="auto">
              <a:spcBef>
                <a:spcPts val="0"/>
              </a:spcBef>
              <a:spcAft>
                <a:spcPts val="0"/>
              </a:spcAft>
              <a:defRPr/>
            </a:pPr>
            <a:r>
              <a:rPr lang="en-ZA" sz="2000" kern="0" dirty="0">
                <a:solidFill>
                  <a:prstClr val="black"/>
                </a:solidFill>
                <a:latin typeface="Futura Md BT" panose="020B0602020204020303"/>
                <a:cs typeface="Arial" charset="0"/>
              </a:rPr>
              <a:t>Erosion control, alien veg removal</a:t>
            </a:r>
          </a:p>
        </p:txBody>
      </p:sp>
      <p:pic>
        <p:nvPicPr>
          <p:cNvPr id="46" name="Picture 45">
            <a:extLst>
              <a:ext uri="{FF2B5EF4-FFF2-40B4-BE49-F238E27FC236}">
                <a16:creationId xmlns:a16="http://schemas.microsoft.com/office/drawing/2014/main" xmlns="" id="{43E7719C-8B20-4A03-9D2C-E14082D9CB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027600" y="3248200"/>
            <a:ext cx="930531" cy="618338"/>
          </a:xfrm>
          <a:prstGeom prst="rect">
            <a:avLst/>
          </a:prstGeom>
        </p:spPr>
      </p:pic>
      <p:sp>
        <p:nvSpPr>
          <p:cNvPr id="47" name="Arrow: Right 46">
            <a:extLst>
              <a:ext uri="{FF2B5EF4-FFF2-40B4-BE49-F238E27FC236}">
                <a16:creationId xmlns:a16="http://schemas.microsoft.com/office/drawing/2014/main" xmlns="" id="{9F891E35-41A9-4DAD-88CB-5F46804056B8}"/>
              </a:ext>
            </a:extLst>
          </p:cNvPr>
          <p:cNvSpPr/>
          <p:nvPr/>
        </p:nvSpPr>
        <p:spPr>
          <a:xfrm>
            <a:off x="7061228" y="3488542"/>
            <a:ext cx="483553"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pic>
        <p:nvPicPr>
          <p:cNvPr id="48" name="Picture 47">
            <a:extLst>
              <a:ext uri="{FF2B5EF4-FFF2-40B4-BE49-F238E27FC236}">
                <a16:creationId xmlns:a16="http://schemas.microsoft.com/office/drawing/2014/main" xmlns="" id="{992B51A0-7FEE-4FEF-9136-B022AA905C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0012" y="3240066"/>
            <a:ext cx="1047304" cy="677506"/>
          </a:xfrm>
          <a:prstGeom prst="rect">
            <a:avLst/>
          </a:prstGeom>
        </p:spPr>
      </p:pic>
      <p:sp>
        <p:nvSpPr>
          <p:cNvPr id="50" name="Rounded Rectangular Callout 23">
            <a:extLst>
              <a:ext uri="{FF2B5EF4-FFF2-40B4-BE49-F238E27FC236}">
                <a16:creationId xmlns:a16="http://schemas.microsoft.com/office/drawing/2014/main" xmlns="" id="{269FDF08-BB9F-46BA-873D-C54CDF93A8EC}"/>
              </a:ext>
            </a:extLst>
          </p:cNvPr>
          <p:cNvSpPr/>
          <p:nvPr/>
        </p:nvSpPr>
        <p:spPr>
          <a:xfrm>
            <a:off x="5230639" y="5583190"/>
            <a:ext cx="3124200" cy="979022"/>
          </a:xfrm>
          <a:prstGeom prst="wedgeRoundRectCallout">
            <a:avLst>
              <a:gd name="adj1" fmla="val -76818"/>
              <a:gd name="adj2" fmla="val -25457"/>
              <a:gd name="adj3" fmla="val 16667"/>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a:solidFill>
                  <a:prstClr val="black"/>
                </a:solidFill>
                <a:latin typeface="Futura Md BT" panose="020B0602020204020303"/>
                <a:cs typeface="Arial" charset="0"/>
              </a:rPr>
              <a:t>T32-13: </a:t>
            </a:r>
            <a:r>
              <a:rPr lang="en-ZA" sz="2000" b="1" kern="0" dirty="0" err="1">
                <a:solidFill>
                  <a:prstClr val="black"/>
                </a:solidFill>
                <a:latin typeface="Futura Md BT" panose="020B0602020204020303"/>
                <a:cs typeface="Arial" charset="0"/>
              </a:rPr>
              <a:t>Mzintlava</a:t>
            </a:r>
            <a:endParaRPr lang="en-ZA" sz="2000" b="1" kern="0" dirty="0">
              <a:solidFill>
                <a:prstClr val="black"/>
              </a:solidFill>
              <a:latin typeface="Futura Md BT" panose="020B0602020204020303"/>
              <a:cs typeface="Arial" charset="0"/>
            </a:endParaRPr>
          </a:p>
          <a:p>
            <a:pPr lvl="0" fontAlgn="auto">
              <a:spcBef>
                <a:spcPts val="0"/>
              </a:spcBef>
              <a:spcAft>
                <a:spcPts val="0"/>
              </a:spcAft>
              <a:defRPr/>
            </a:pPr>
            <a:r>
              <a:rPr lang="en-ZA" sz="2000" kern="0" dirty="0">
                <a:solidFill>
                  <a:prstClr val="black"/>
                </a:solidFill>
                <a:latin typeface="Futura Md BT" panose="020B0602020204020303"/>
                <a:cs typeface="Arial" charset="0"/>
              </a:rPr>
              <a:t>Improve riparian buffer (floodplain agriculture)</a:t>
            </a:r>
          </a:p>
        </p:txBody>
      </p:sp>
      <p:sp>
        <p:nvSpPr>
          <p:cNvPr id="51" name="Arrow: Right 50">
            <a:extLst>
              <a:ext uri="{FF2B5EF4-FFF2-40B4-BE49-F238E27FC236}">
                <a16:creationId xmlns:a16="http://schemas.microsoft.com/office/drawing/2014/main" xmlns="" id="{68D2CA38-1E24-416F-802A-C42965F616A1}"/>
              </a:ext>
            </a:extLst>
          </p:cNvPr>
          <p:cNvSpPr/>
          <p:nvPr/>
        </p:nvSpPr>
        <p:spPr>
          <a:xfrm>
            <a:off x="7033832" y="5256549"/>
            <a:ext cx="483553"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pic>
        <p:nvPicPr>
          <p:cNvPr id="52" name="Picture 51">
            <a:extLst>
              <a:ext uri="{FF2B5EF4-FFF2-40B4-BE49-F238E27FC236}">
                <a16:creationId xmlns:a16="http://schemas.microsoft.com/office/drawing/2014/main" xmlns="" id="{0F3E1C79-0B7C-4753-8150-DBDA08CFCF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2616" y="5008073"/>
            <a:ext cx="1047304" cy="677506"/>
          </a:xfrm>
          <a:prstGeom prst="rect">
            <a:avLst/>
          </a:prstGeom>
        </p:spPr>
      </p:pic>
      <p:pic>
        <p:nvPicPr>
          <p:cNvPr id="53" name="Picture 52">
            <a:extLst>
              <a:ext uri="{FF2B5EF4-FFF2-40B4-BE49-F238E27FC236}">
                <a16:creationId xmlns:a16="http://schemas.microsoft.com/office/drawing/2014/main" xmlns="" id="{91A67109-CFC4-4A9B-9AB4-EC02F26BBF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870697" y="5048250"/>
            <a:ext cx="984927" cy="641629"/>
          </a:xfrm>
          <a:prstGeom prst="rect">
            <a:avLst/>
          </a:prstGeom>
        </p:spPr>
      </p:pic>
      <p:sp>
        <p:nvSpPr>
          <p:cNvPr id="3" name="TextBox 2">
            <a:extLst>
              <a:ext uri="{FF2B5EF4-FFF2-40B4-BE49-F238E27FC236}">
                <a16:creationId xmlns:a16="http://schemas.microsoft.com/office/drawing/2014/main" xmlns="" id="{ECE0C15F-1CA1-4248-91AF-10E931825D35}"/>
              </a:ext>
            </a:extLst>
          </p:cNvPr>
          <p:cNvSpPr txBox="1"/>
          <p:nvPr/>
        </p:nvSpPr>
        <p:spPr>
          <a:xfrm>
            <a:off x="304800" y="5382454"/>
            <a:ext cx="3019425" cy="923330"/>
          </a:xfrm>
          <a:prstGeom prst="rect">
            <a:avLst/>
          </a:prstGeom>
          <a:solidFill>
            <a:schemeClr val="bg1">
              <a:lumMod val="85000"/>
            </a:schemeClr>
          </a:solidFill>
          <a:ln w="38100">
            <a:solidFill>
              <a:schemeClr val="tx1"/>
            </a:solidFill>
          </a:ln>
        </p:spPr>
        <p:txBody>
          <a:bodyPr wrap="square" rtlCol="0">
            <a:spAutoFit/>
          </a:bodyPr>
          <a:lstStyle/>
          <a:p>
            <a:r>
              <a:rPr lang="en-ZA" b="1" dirty="0">
                <a:latin typeface="Futura Md BT" panose="020B0602020204020303"/>
              </a:rPr>
              <a:t>Note: T32_b can only achieve Class II IF the improvements are made</a:t>
            </a:r>
          </a:p>
        </p:txBody>
      </p:sp>
      <p:graphicFrame>
        <p:nvGraphicFramePr>
          <p:cNvPr id="6" name="Table 5">
            <a:extLst>
              <a:ext uri="{FF2B5EF4-FFF2-40B4-BE49-F238E27FC236}">
                <a16:creationId xmlns:a16="http://schemas.microsoft.com/office/drawing/2014/main" xmlns="" id="{2E9DC266-92A7-4472-8AD9-CE06F4985145}"/>
              </a:ext>
            </a:extLst>
          </p:cNvPr>
          <p:cNvGraphicFramePr>
            <a:graphicFrameLocks noGrp="1"/>
          </p:cNvGraphicFramePr>
          <p:nvPr>
            <p:extLst>
              <p:ext uri="{D42A27DB-BD31-4B8C-83A1-F6EECF244321}">
                <p14:modId xmlns:p14="http://schemas.microsoft.com/office/powerpoint/2010/main" val="453044470"/>
              </p:ext>
            </p:extLst>
          </p:nvPr>
        </p:nvGraphicFramePr>
        <p:xfrm>
          <a:off x="164937" y="32394"/>
          <a:ext cx="3019424" cy="949960"/>
        </p:xfrm>
        <a:graphic>
          <a:graphicData uri="http://schemas.openxmlformats.org/drawingml/2006/table">
            <a:tbl>
              <a:tblPr firstRow="1" bandRow="1">
                <a:tableStyleId>{5C22544A-7EE6-4342-B048-85BDC9FD1C3A}</a:tableStyleId>
              </a:tblPr>
              <a:tblGrid>
                <a:gridCol w="3019424">
                  <a:extLst>
                    <a:ext uri="{9D8B030D-6E8A-4147-A177-3AD203B41FA5}">
                      <a16:colId xmlns:a16="http://schemas.microsoft.com/office/drawing/2014/main" xmlns="" val="3790026485"/>
                    </a:ext>
                  </a:extLst>
                </a:gridCol>
              </a:tblGrid>
              <a:tr h="370840">
                <a:tc>
                  <a:txBody>
                    <a:bodyPr/>
                    <a:lstStyle/>
                    <a:p>
                      <a:r>
                        <a:rPr lang="en-ZA" dirty="0">
                          <a:solidFill>
                            <a:srgbClr val="C5FFC5"/>
                          </a:solidFill>
                          <a:latin typeface="Futura Md BT" panose="020B0602020204020303"/>
                        </a:rPr>
                        <a:t>CLASS 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xmlns="" val="183472196"/>
                  </a:ext>
                </a:extLst>
              </a:tr>
              <a:tr h="370840">
                <a:tc>
                  <a:txBody>
                    <a:bodyPr/>
                    <a:lstStyle/>
                    <a:p>
                      <a:r>
                        <a:rPr lang="en-ZA" sz="1600" b="1" dirty="0">
                          <a:solidFill>
                            <a:schemeClr val="tx1"/>
                          </a:solidFill>
                          <a:latin typeface="Futura Md BT" panose="020B0602020204020303"/>
                        </a:rPr>
                        <a:t>No direct impact on users/ economy and ecology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FC5"/>
                    </a:solidFill>
                  </a:tcPr>
                </a:tc>
                <a:extLst>
                  <a:ext uri="{0D108BD9-81ED-4DB2-BD59-A6C34878D82A}">
                    <a16:rowId xmlns:a16="http://schemas.microsoft.com/office/drawing/2014/main" xmlns="" val="501873884"/>
                  </a:ext>
                </a:extLst>
              </a:tr>
            </a:tbl>
          </a:graphicData>
        </a:graphic>
      </p:graphicFrame>
    </p:spTree>
    <p:extLst>
      <p:ext uri="{BB962C8B-B14F-4D97-AF65-F5344CB8AC3E}">
        <p14:creationId xmlns:p14="http://schemas.microsoft.com/office/powerpoint/2010/main" val="31836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0-#ppt_w/2"/>
                                          </p:val>
                                        </p:tav>
                                        <p:tav tm="100000">
                                          <p:val>
                                            <p:strVal val="#ppt_x"/>
                                          </p:val>
                                        </p:tav>
                                      </p:tavLst>
                                    </p:anim>
                                    <p:anim calcmode="lin" valueType="num">
                                      <p:cBhvr additive="base">
                                        <p:cTn id="24" dur="500" fill="hold"/>
                                        <p:tgtEl>
                                          <p:spTgt spid="24"/>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0-#ppt_w/2"/>
                                          </p:val>
                                        </p:tav>
                                        <p:tav tm="100000">
                                          <p:val>
                                            <p:strVal val="#ppt_x"/>
                                          </p:val>
                                        </p:tav>
                                      </p:tavLst>
                                    </p:anim>
                                    <p:anim calcmode="lin" valueType="num">
                                      <p:cBhvr additive="base">
                                        <p:cTn id="28" dur="500" fill="hold"/>
                                        <p:tgtEl>
                                          <p:spTgt spid="25"/>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0-#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0-#ppt_w/2"/>
                                          </p:val>
                                        </p:tav>
                                        <p:tav tm="100000">
                                          <p:val>
                                            <p:strVal val="#ppt_x"/>
                                          </p:val>
                                        </p:tav>
                                      </p:tavLst>
                                    </p:anim>
                                    <p:anim calcmode="lin" valueType="num">
                                      <p:cBhvr additive="base">
                                        <p:cTn id="36"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1+#ppt_w/2"/>
                                          </p:val>
                                        </p:tav>
                                        <p:tav tm="100000">
                                          <p:val>
                                            <p:strVal val="#ppt_x"/>
                                          </p:val>
                                        </p:tav>
                                      </p:tavLst>
                                    </p:anim>
                                    <p:anim calcmode="lin" valueType="num">
                                      <p:cBhvr additive="base">
                                        <p:cTn id="42" dur="500" fill="hold"/>
                                        <p:tgtEl>
                                          <p:spTgt spid="29"/>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0-#ppt_w/2"/>
                                          </p:val>
                                        </p:tav>
                                        <p:tav tm="100000">
                                          <p:val>
                                            <p:strVal val="#ppt_x"/>
                                          </p:val>
                                        </p:tav>
                                      </p:tavLst>
                                    </p:anim>
                                    <p:anim calcmode="lin" valueType="num">
                                      <p:cBhvr additive="base">
                                        <p:cTn id="46" dur="500" fill="hold"/>
                                        <p:tgtEl>
                                          <p:spTgt spid="30"/>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0-#ppt_w/2"/>
                                          </p:val>
                                        </p:tav>
                                        <p:tav tm="100000">
                                          <p:val>
                                            <p:strVal val="#ppt_x"/>
                                          </p:val>
                                        </p:tav>
                                      </p:tavLst>
                                    </p:anim>
                                    <p:anim calcmode="lin" valueType="num">
                                      <p:cBhvr additive="base">
                                        <p:cTn id="50"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fill="hold"/>
                                        <p:tgtEl>
                                          <p:spTgt spid="45"/>
                                        </p:tgtEl>
                                        <p:attrNameLst>
                                          <p:attrName>ppt_x</p:attrName>
                                        </p:attrNameLst>
                                      </p:cBhvr>
                                      <p:tavLst>
                                        <p:tav tm="0">
                                          <p:val>
                                            <p:strVal val="1+#ppt_w/2"/>
                                          </p:val>
                                        </p:tav>
                                        <p:tav tm="100000">
                                          <p:val>
                                            <p:strVal val="#ppt_x"/>
                                          </p:val>
                                        </p:tav>
                                      </p:tavLst>
                                    </p:anim>
                                    <p:anim calcmode="lin" valueType="num">
                                      <p:cBhvr additive="base">
                                        <p:cTn id="56" dur="500" fill="hold"/>
                                        <p:tgtEl>
                                          <p:spTgt spid="4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500" fill="hold"/>
                                        <p:tgtEl>
                                          <p:spTgt spid="46"/>
                                        </p:tgtEl>
                                        <p:attrNameLst>
                                          <p:attrName>ppt_x</p:attrName>
                                        </p:attrNameLst>
                                      </p:cBhvr>
                                      <p:tavLst>
                                        <p:tav tm="0">
                                          <p:val>
                                            <p:strVal val="0-#ppt_w/2"/>
                                          </p:val>
                                        </p:tav>
                                        <p:tav tm="100000">
                                          <p:val>
                                            <p:strVal val="#ppt_x"/>
                                          </p:val>
                                        </p:tav>
                                      </p:tavLst>
                                    </p:anim>
                                    <p:anim calcmode="lin" valueType="num">
                                      <p:cBhvr additive="base">
                                        <p:cTn id="60"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additive="base">
                                        <p:cTn id="65" dur="500" fill="hold"/>
                                        <p:tgtEl>
                                          <p:spTgt spid="50"/>
                                        </p:tgtEl>
                                        <p:attrNameLst>
                                          <p:attrName>ppt_x</p:attrName>
                                        </p:attrNameLst>
                                      </p:cBhvr>
                                      <p:tavLst>
                                        <p:tav tm="0">
                                          <p:val>
                                            <p:strVal val="1+#ppt_w/2"/>
                                          </p:val>
                                        </p:tav>
                                        <p:tav tm="100000">
                                          <p:val>
                                            <p:strVal val="#ppt_x"/>
                                          </p:val>
                                        </p:tav>
                                      </p:tavLst>
                                    </p:anim>
                                    <p:anim calcmode="lin" valueType="num">
                                      <p:cBhvr additive="base">
                                        <p:cTn id="66" dur="500" fill="hold"/>
                                        <p:tgtEl>
                                          <p:spTgt spid="50"/>
                                        </p:tgtEl>
                                        <p:attrNameLst>
                                          <p:attrName>ppt_y</p:attrName>
                                        </p:attrNameLst>
                                      </p:cBhvr>
                                      <p:tavLst>
                                        <p:tav tm="0">
                                          <p:val>
                                            <p:strVal val="#ppt_y"/>
                                          </p:val>
                                        </p:tav>
                                        <p:tav tm="100000">
                                          <p:val>
                                            <p:strVal val="#ppt_y"/>
                                          </p:val>
                                        </p:tav>
                                      </p:tavLst>
                                    </p:anim>
                                  </p:childTnLst>
                                </p:cTn>
                              </p:par>
                              <p:par>
                                <p:cTn id="67" presetID="2" presetClass="entr" presetSubtype="8"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additive="base">
                                        <p:cTn id="69" dur="500" fill="hold"/>
                                        <p:tgtEl>
                                          <p:spTgt spid="53"/>
                                        </p:tgtEl>
                                        <p:attrNameLst>
                                          <p:attrName>ppt_x</p:attrName>
                                        </p:attrNameLst>
                                      </p:cBhvr>
                                      <p:tavLst>
                                        <p:tav tm="0">
                                          <p:val>
                                            <p:strVal val="0-#ppt_w/2"/>
                                          </p:val>
                                        </p:tav>
                                        <p:tav tm="100000">
                                          <p:val>
                                            <p:strVal val="#ppt_x"/>
                                          </p:val>
                                        </p:tav>
                                      </p:tavLst>
                                    </p:anim>
                                    <p:anim calcmode="lin" valueType="num">
                                      <p:cBhvr additive="base">
                                        <p:cTn id="70"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9" grpId="0" animBg="1"/>
      <p:bldP spid="45" grpId="0" animBg="1"/>
      <p:bldP spid="5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72786A5E-60F2-41AF-84A2-35046B2215A0}"/>
              </a:ext>
            </a:extLst>
          </p:cNvPr>
          <p:cNvSpPr/>
          <p:nvPr/>
        </p:nvSpPr>
        <p:spPr>
          <a:xfrm>
            <a:off x="0" y="0"/>
            <a:ext cx="9179419" cy="64865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6" name="Picture 5">
            <a:extLst>
              <a:ext uri="{FF2B5EF4-FFF2-40B4-BE49-F238E27FC236}">
                <a16:creationId xmlns:a16="http://schemas.microsoft.com/office/drawing/2014/main" xmlns="" id="{C1F3FEAA-407B-4B63-B097-D3630A888A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1" t="1788" r="810" b="3230"/>
          <a:stretch/>
        </p:blipFill>
        <p:spPr>
          <a:xfrm>
            <a:off x="131976" y="98784"/>
            <a:ext cx="6403734" cy="6249972"/>
          </a:xfrm>
          <a:prstGeom prst="rect">
            <a:avLst/>
          </a:prstGeom>
        </p:spPr>
      </p:pic>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38</a:t>
            </a:fld>
            <a:endParaRPr lang="en-US" altLang="en-US" dirty="0">
              <a:solidFill>
                <a:prstClr val="black"/>
              </a:solidFill>
              <a:ea typeface="ＭＳ Ｐゴシック" pitchFamily="34" charset="-128"/>
            </a:endParaRPr>
          </a:p>
        </p:txBody>
      </p:sp>
      <p:sp>
        <p:nvSpPr>
          <p:cNvPr id="3" name="Title 1"/>
          <p:cNvSpPr txBox="1">
            <a:spLocks/>
          </p:cNvSpPr>
          <p:nvPr/>
        </p:nvSpPr>
        <p:spPr>
          <a:xfrm>
            <a:off x="5576604" y="282527"/>
            <a:ext cx="3436070" cy="485543"/>
          </a:xfrm>
          <a:prstGeom prst="rect">
            <a:avLst/>
          </a:prstGeom>
          <a:solidFill>
            <a:schemeClr val="bg1"/>
          </a:solidFill>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800" b="1" dirty="0">
                <a:solidFill>
                  <a:srgbClr val="FF0000"/>
                </a:solidFill>
                <a:latin typeface="Futura Md BT"/>
                <a:cs typeface="Aharoni" panose="02010803020104030203" pitchFamily="2" charset="-79"/>
              </a:rPr>
              <a:t>DRAFT CLASS: T33 - KINIRA</a:t>
            </a:r>
          </a:p>
        </p:txBody>
      </p:sp>
      <p:sp>
        <p:nvSpPr>
          <p:cNvPr id="17" name="Rounded Rectangular Callout 23">
            <a:extLst>
              <a:ext uri="{FF2B5EF4-FFF2-40B4-BE49-F238E27FC236}">
                <a16:creationId xmlns:a16="http://schemas.microsoft.com/office/drawing/2014/main" xmlns="" id="{CA63ABDD-9B96-43B9-8A67-B756AA619B4E}"/>
              </a:ext>
            </a:extLst>
          </p:cNvPr>
          <p:cNvSpPr/>
          <p:nvPr/>
        </p:nvSpPr>
        <p:spPr>
          <a:xfrm>
            <a:off x="5814974" y="2939489"/>
            <a:ext cx="3124200" cy="979022"/>
          </a:xfrm>
          <a:prstGeom prst="wedgeRoundRectCallout">
            <a:avLst>
              <a:gd name="adj1" fmla="val -54791"/>
              <a:gd name="adj2" fmla="val 118975"/>
              <a:gd name="adj3" fmla="val 16667"/>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a:solidFill>
                  <a:prstClr val="black"/>
                </a:solidFill>
                <a:latin typeface="Futura Md BT" panose="020B0602020204020303"/>
                <a:cs typeface="Arial" charset="0"/>
              </a:rPr>
              <a:t>T33-13: </a:t>
            </a:r>
            <a:r>
              <a:rPr lang="en-ZA" sz="2000" b="1" kern="0" dirty="0" err="1">
                <a:solidFill>
                  <a:prstClr val="black"/>
                </a:solidFill>
                <a:latin typeface="Futura Md BT" panose="020B0602020204020303"/>
                <a:cs typeface="Arial" charset="0"/>
              </a:rPr>
              <a:t>Caba</a:t>
            </a:r>
            <a:endParaRPr lang="en-ZA" sz="2000" b="1" kern="0" dirty="0">
              <a:solidFill>
                <a:prstClr val="black"/>
              </a:solidFill>
              <a:latin typeface="Futura Md BT" panose="020B0602020204020303"/>
              <a:cs typeface="Arial" charset="0"/>
            </a:endParaRPr>
          </a:p>
          <a:p>
            <a:pPr lvl="0" fontAlgn="auto">
              <a:spcBef>
                <a:spcPts val="0"/>
              </a:spcBef>
              <a:spcAft>
                <a:spcPts val="0"/>
              </a:spcAft>
              <a:defRPr/>
            </a:pPr>
            <a:r>
              <a:rPr lang="en-ZA" sz="2000" kern="0" dirty="0">
                <a:solidFill>
                  <a:prstClr val="black"/>
                </a:solidFill>
                <a:latin typeface="Futura Md BT" panose="020B0602020204020303"/>
                <a:cs typeface="Arial" charset="0"/>
              </a:rPr>
              <a:t>Improve WWTW, erosion, riparian buffer.</a:t>
            </a:r>
          </a:p>
        </p:txBody>
      </p:sp>
      <p:sp>
        <p:nvSpPr>
          <p:cNvPr id="18" name="Arrow: Right 17">
            <a:extLst>
              <a:ext uri="{FF2B5EF4-FFF2-40B4-BE49-F238E27FC236}">
                <a16:creationId xmlns:a16="http://schemas.microsoft.com/office/drawing/2014/main" xmlns="" id="{FA2B4588-401D-4E3E-A9AC-D1750F713EB5}"/>
              </a:ext>
            </a:extLst>
          </p:cNvPr>
          <p:cNvSpPr/>
          <p:nvPr/>
        </p:nvSpPr>
        <p:spPr>
          <a:xfrm>
            <a:off x="7294639" y="2270159"/>
            <a:ext cx="483553"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pic>
        <p:nvPicPr>
          <p:cNvPr id="19" name="Picture 18">
            <a:extLst>
              <a:ext uri="{FF2B5EF4-FFF2-40B4-BE49-F238E27FC236}">
                <a16:creationId xmlns:a16="http://schemas.microsoft.com/office/drawing/2014/main" xmlns="" id="{BFC46AD8-0020-4166-888E-9B4F1737E4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3423" y="2021683"/>
            <a:ext cx="1047304" cy="677506"/>
          </a:xfrm>
          <a:prstGeom prst="rect">
            <a:avLst/>
          </a:prstGeom>
        </p:spPr>
      </p:pic>
      <p:pic>
        <p:nvPicPr>
          <p:cNvPr id="20" name="Picture 19">
            <a:extLst>
              <a:ext uri="{FF2B5EF4-FFF2-40B4-BE49-F238E27FC236}">
                <a16:creationId xmlns:a16="http://schemas.microsoft.com/office/drawing/2014/main" xmlns="" id="{26EBDA29-ED43-45CA-82FE-4D7816BE78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31504" y="2061860"/>
            <a:ext cx="984927" cy="641629"/>
          </a:xfrm>
          <a:prstGeom prst="rect">
            <a:avLst/>
          </a:prstGeom>
        </p:spPr>
      </p:pic>
      <p:graphicFrame>
        <p:nvGraphicFramePr>
          <p:cNvPr id="22" name="Table 21">
            <a:extLst>
              <a:ext uri="{FF2B5EF4-FFF2-40B4-BE49-F238E27FC236}">
                <a16:creationId xmlns:a16="http://schemas.microsoft.com/office/drawing/2014/main" xmlns="" id="{B504EFC2-7549-4A33-9494-8771055A9EA4}"/>
              </a:ext>
            </a:extLst>
          </p:cNvPr>
          <p:cNvGraphicFramePr>
            <a:graphicFrameLocks noGrp="1"/>
          </p:cNvGraphicFramePr>
          <p:nvPr>
            <p:extLst>
              <p:ext uri="{D42A27DB-BD31-4B8C-83A1-F6EECF244321}">
                <p14:modId xmlns:p14="http://schemas.microsoft.com/office/powerpoint/2010/main" val="1324493263"/>
              </p:ext>
            </p:extLst>
          </p:nvPr>
        </p:nvGraphicFramePr>
        <p:xfrm>
          <a:off x="131976" y="5000321"/>
          <a:ext cx="3019424" cy="944880"/>
        </p:xfrm>
        <a:graphic>
          <a:graphicData uri="http://schemas.openxmlformats.org/drawingml/2006/table">
            <a:tbl>
              <a:tblPr firstRow="1" bandRow="1">
                <a:tableStyleId>{5C22544A-7EE6-4342-B048-85BDC9FD1C3A}</a:tableStyleId>
              </a:tblPr>
              <a:tblGrid>
                <a:gridCol w="3019424">
                  <a:extLst>
                    <a:ext uri="{9D8B030D-6E8A-4147-A177-3AD203B41FA5}">
                      <a16:colId xmlns:a16="http://schemas.microsoft.com/office/drawing/2014/main" xmlns="" val="3790026485"/>
                    </a:ext>
                  </a:extLst>
                </a:gridCol>
              </a:tblGrid>
              <a:tr h="0">
                <a:tc>
                  <a:txBody>
                    <a:bodyPr/>
                    <a:lstStyle/>
                    <a:p>
                      <a:r>
                        <a:rPr lang="en-ZA" dirty="0">
                          <a:solidFill>
                            <a:srgbClr val="C5FFC5"/>
                          </a:solidFill>
                          <a:latin typeface="Futura Md BT" panose="020B0602020204020303"/>
                        </a:rPr>
                        <a:t>CLASS 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xmlns="" val="183472196"/>
                  </a:ext>
                </a:extLst>
              </a:tr>
              <a:tr h="370840">
                <a:tc>
                  <a:txBody>
                    <a:bodyPr/>
                    <a:lstStyle/>
                    <a:p>
                      <a:r>
                        <a:rPr lang="en-ZA" sz="1600" b="1" dirty="0">
                          <a:solidFill>
                            <a:schemeClr val="tx1"/>
                          </a:solidFill>
                          <a:latin typeface="Futura Md BT" panose="020B0602020204020303"/>
                        </a:rPr>
                        <a:t>No direct impact on users/ economy and ecology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FC5"/>
                    </a:solidFill>
                  </a:tcPr>
                </a:tc>
                <a:extLst>
                  <a:ext uri="{0D108BD9-81ED-4DB2-BD59-A6C34878D82A}">
                    <a16:rowId xmlns:a16="http://schemas.microsoft.com/office/drawing/2014/main" xmlns="" val="501873884"/>
                  </a:ext>
                </a:extLst>
              </a:tr>
            </a:tbl>
          </a:graphicData>
        </a:graphic>
      </p:graphicFrame>
    </p:spTree>
    <p:extLst>
      <p:ext uri="{BB962C8B-B14F-4D97-AF65-F5344CB8AC3E}">
        <p14:creationId xmlns:p14="http://schemas.microsoft.com/office/powerpoint/2010/main" val="93342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F555DE46-D3B5-410D-B666-7F1CE31217D4}"/>
              </a:ext>
            </a:extLst>
          </p:cNvPr>
          <p:cNvSpPr/>
          <p:nvPr/>
        </p:nvSpPr>
        <p:spPr>
          <a:xfrm>
            <a:off x="0" y="0"/>
            <a:ext cx="9179419" cy="64865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39</a:t>
            </a:fld>
            <a:endParaRPr lang="en-US" altLang="en-US" dirty="0">
              <a:solidFill>
                <a:prstClr val="black"/>
              </a:solidFill>
              <a:ea typeface="ＭＳ Ｐゴシック" pitchFamily="34" charset="-128"/>
            </a:endParaRPr>
          </a:p>
        </p:txBody>
      </p:sp>
      <p:pic>
        <p:nvPicPr>
          <p:cNvPr id="4" name="Picture 3">
            <a:extLst>
              <a:ext uri="{FF2B5EF4-FFF2-40B4-BE49-F238E27FC236}">
                <a16:creationId xmlns:a16="http://schemas.microsoft.com/office/drawing/2014/main" xmlns="" id="{B6BCCC4A-FED9-4C5A-9E85-7C93FF10DD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8" t="1787" r="1734" b="3630"/>
          <a:stretch/>
        </p:blipFill>
        <p:spPr>
          <a:xfrm>
            <a:off x="32315" y="160255"/>
            <a:ext cx="7626285" cy="5869189"/>
          </a:xfrm>
          <a:prstGeom prst="rect">
            <a:avLst/>
          </a:prstGeom>
        </p:spPr>
      </p:pic>
      <p:sp>
        <p:nvSpPr>
          <p:cNvPr id="18" name="Title 1"/>
          <p:cNvSpPr txBox="1">
            <a:spLocks/>
          </p:cNvSpPr>
          <p:nvPr/>
        </p:nvSpPr>
        <p:spPr>
          <a:xfrm>
            <a:off x="5829849" y="20322"/>
            <a:ext cx="3349570" cy="479692"/>
          </a:xfrm>
          <a:prstGeom prst="rect">
            <a:avLst/>
          </a:prstGeom>
          <a:solidFill>
            <a:schemeClr val="bg1"/>
          </a:solidFill>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800" b="1" dirty="0">
                <a:solidFill>
                  <a:srgbClr val="FF0000"/>
                </a:solidFill>
                <a:latin typeface="Futura Md BT"/>
              </a:rPr>
              <a:t>DRAFT CLASS: T34 - THINA</a:t>
            </a:r>
          </a:p>
        </p:txBody>
      </p:sp>
      <p:sp>
        <p:nvSpPr>
          <p:cNvPr id="15" name="Rounded Rectangular Callout 23">
            <a:extLst>
              <a:ext uri="{FF2B5EF4-FFF2-40B4-BE49-F238E27FC236}">
                <a16:creationId xmlns:a16="http://schemas.microsoft.com/office/drawing/2014/main" xmlns="" id="{5D30E58F-8B07-4BF8-AE3B-36365C781F1F}"/>
              </a:ext>
            </a:extLst>
          </p:cNvPr>
          <p:cNvSpPr/>
          <p:nvPr/>
        </p:nvSpPr>
        <p:spPr>
          <a:xfrm>
            <a:off x="6210299" y="2359045"/>
            <a:ext cx="2969119" cy="1689025"/>
          </a:xfrm>
          <a:prstGeom prst="wedgeRoundRectCallout">
            <a:avLst>
              <a:gd name="adj1" fmla="val -148869"/>
              <a:gd name="adj2" fmla="val -82497"/>
              <a:gd name="adj3" fmla="val 16667"/>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a:solidFill>
                  <a:prstClr val="black"/>
                </a:solidFill>
                <a:latin typeface="Futura Md BT" panose="020B0602020204020303"/>
                <a:cs typeface="Arial" charset="0"/>
              </a:rPr>
              <a:t>T34-5: Thina </a:t>
            </a:r>
          </a:p>
          <a:p>
            <a:pPr lvl="0" fontAlgn="auto">
              <a:spcBef>
                <a:spcPts val="0"/>
              </a:spcBef>
              <a:spcAft>
                <a:spcPts val="0"/>
              </a:spcAft>
              <a:defRPr/>
            </a:pPr>
            <a:r>
              <a:rPr lang="en-ZA" sz="2000" kern="0" dirty="0">
                <a:solidFill>
                  <a:prstClr val="black"/>
                </a:solidFill>
                <a:latin typeface="Futura Md BT" panose="020B0602020204020303"/>
                <a:cs typeface="Arial" charset="0"/>
              </a:rPr>
              <a:t>Control and management of dam (supply EWR).  Improve WWTW.</a:t>
            </a:r>
          </a:p>
        </p:txBody>
      </p:sp>
      <p:sp>
        <p:nvSpPr>
          <p:cNvPr id="16" name="Arrow: Right 15">
            <a:extLst>
              <a:ext uri="{FF2B5EF4-FFF2-40B4-BE49-F238E27FC236}">
                <a16:creationId xmlns:a16="http://schemas.microsoft.com/office/drawing/2014/main" xmlns="" id="{AE9119AB-F6BE-4E40-8CFA-C3FC7E15A2CB}"/>
              </a:ext>
            </a:extLst>
          </p:cNvPr>
          <p:cNvSpPr/>
          <p:nvPr/>
        </p:nvSpPr>
        <p:spPr>
          <a:xfrm>
            <a:off x="7363238" y="2030655"/>
            <a:ext cx="428630"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pic>
        <p:nvPicPr>
          <p:cNvPr id="19" name="Picture 18">
            <a:extLst>
              <a:ext uri="{FF2B5EF4-FFF2-40B4-BE49-F238E27FC236}">
                <a16:creationId xmlns:a16="http://schemas.microsoft.com/office/drawing/2014/main" xmlns="" id="{D7B24A0A-8704-4511-983C-9F7539B2F8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9818" y="1808196"/>
            <a:ext cx="824839" cy="618338"/>
          </a:xfrm>
          <a:prstGeom prst="rect">
            <a:avLst/>
          </a:prstGeom>
        </p:spPr>
      </p:pic>
      <p:pic>
        <p:nvPicPr>
          <p:cNvPr id="20" name="Picture 19">
            <a:extLst>
              <a:ext uri="{FF2B5EF4-FFF2-40B4-BE49-F238E27FC236}">
                <a16:creationId xmlns:a16="http://schemas.microsoft.com/office/drawing/2014/main" xmlns="" id="{EBA21002-5774-4854-BDCC-0F0556656A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15456" y="1808196"/>
            <a:ext cx="873057" cy="641629"/>
          </a:xfrm>
          <a:prstGeom prst="rect">
            <a:avLst/>
          </a:prstGeom>
        </p:spPr>
      </p:pic>
      <p:graphicFrame>
        <p:nvGraphicFramePr>
          <p:cNvPr id="22" name="Table 21">
            <a:extLst>
              <a:ext uri="{FF2B5EF4-FFF2-40B4-BE49-F238E27FC236}">
                <a16:creationId xmlns:a16="http://schemas.microsoft.com/office/drawing/2014/main" xmlns="" id="{0ACCAD85-D2A5-4430-A729-F95D04144C53}"/>
              </a:ext>
            </a:extLst>
          </p:cNvPr>
          <p:cNvGraphicFramePr>
            <a:graphicFrameLocks noGrp="1"/>
          </p:cNvGraphicFramePr>
          <p:nvPr>
            <p:extLst>
              <p:ext uri="{D42A27DB-BD31-4B8C-83A1-F6EECF244321}">
                <p14:modId xmlns:p14="http://schemas.microsoft.com/office/powerpoint/2010/main" val="2214656764"/>
              </p:ext>
            </p:extLst>
          </p:nvPr>
        </p:nvGraphicFramePr>
        <p:xfrm>
          <a:off x="2335745" y="36804"/>
          <a:ext cx="3019424" cy="944880"/>
        </p:xfrm>
        <a:graphic>
          <a:graphicData uri="http://schemas.openxmlformats.org/drawingml/2006/table">
            <a:tbl>
              <a:tblPr firstRow="1" bandRow="1">
                <a:tableStyleId>{5C22544A-7EE6-4342-B048-85BDC9FD1C3A}</a:tableStyleId>
              </a:tblPr>
              <a:tblGrid>
                <a:gridCol w="3019424">
                  <a:extLst>
                    <a:ext uri="{9D8B030D-6E8A-4147-A177-3AD203B41FA5}">
                      <a16:colId xmlns:a16="http://schemas.microsoft.com/office/drawing/2014/main" xmlns="" val="3790026485"/>
                    </a:ext>
                  </a:extLst>
                </a:gridCol>
              </a:tblGrid>
              <a:tr h="184159">
                <a:tc>
                  <a:txBody>
                    <a:bodyPr/>
                    <a:lstStyle/>
                    <a:p>
                      <a:r>
                        <a:rPr lang="en-ZA" dirty="0">
                          <a:solidFill>
                            <a:schemeClr val="accent5">
                              <a:lumMod val="60000"/>
                              <a:lumOff val="40000"/>
                            </a:schemeClr>
                          </a:solidFill>
                          <a:latin typeface="Futura Md BT" panose="020B0602020204020303"/>
                        </a:rPr>
                        <a:t>CLASS 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xmlns="" val="183472196"/>
                  </a:ext>
                </a:extLst>
              </a:tr>
              <a:tr h="370840">
                <a:tc>
                  <a:txBody>
                    <a:bodyPr/>
                    <a:lstStyle/>
                    <a:p>
                      <a:r>
                        <a:rPr lang="en-ZA" sz="1600" b="1" dirty="0">
                          <a:solidFill>
                            <a:schemeClr val="tx1"/>
                          </a:solidFill>
                          <a:latin typeface="Futura Md BT" panose="020B0602020204020303"/>
                        </a:rPr>
                        <a:t>No direct impact on users/ economy and ecology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501873884"/>
                  </a:ext>
                </a:extLst>
              </a:tr>
            </a:tbl>
          </a:graphicData>
        </a:graphic>
      </p:graphicFrame>
      <p:graphicFrame>
        <p:nvGraphicFramePr>
          <p:cNvPr id="24" name="Table 23">
            <a:extLst>
              <a:ext uri="{FF2B5EF4-FFF2-40B4-BE49-F238E27FC236}">
                <a16:creationId xmlns:a16="http://schemas.microsoft.com/office/drawing/2014/main" xmlns="" id="{D3576E98-4DAA-4928-8107-6F06167924FB}"/>
              </a:ext>
            </a:extLst>
          </p:cNvPr>
          <p:cNvGraphicFramePr>
            <a:graphicFrameLocks noGrp="1"/>
          </p:cNvGraphicFramePr>
          <p:nvPr>
            <p:extLst>
              <p:ext uri="{D42A27DB-BD31-4B8C-83A1-F6EECF244321}">
                <p14:modId xmlns:p14="http://schemas.microsoft.com/office/powerpoint/2010/main" val="4133936086"/>
              </p:ext>
            </p:extLst>
          </p:nvPr>
        </p:nvGraphicFramePr>
        <p:xfrm>
          <a:off x="1066800" y="4627340"/>
          <a:ext cx="3019424" cy="949960"/>
        </p:xfrm>
        <a:graphic>
          <a:graphicData uri="http://schemas.openxmlformats.org/drawingml/2006/table">
            <a:tbl>
              <a:tblPr firstRow="1" bandRow="1">
                <a:tableStyleId>{5C22544A-7EE6-4342-B048-85BDC9FD1C3A}</a:tableStyleId>
              </a:tblPr>
              <a:tblGrid>
                <a:gridCol w="3019424">
                  <a:extLst>
                    <a:ext uri="{9D8B030D-6E8A-4147-A177-3AD203B41FA5}">
                      <a16:colId xmlns:a16="http://schemas.microsoft.com/office/drawing/2014/main" xmlns="" val="3790026485"/>
                    </a:ext>
                  </a:extLst>
                </a:gridCol>
              </a:tblGrid>
              <a:tr h="370840">
                <a:tc>
                  <a:txBody>
                    <a:bodyPr/>
                    <a:lstStyle/>
                    <a:p>
                      <a:r>
                        <a:rPr lang="en-ZA" dirty="0">
                          <a:solidFill>
                            <a:srgbClr val="C5FFC5"/>
                          </a:solidFill>
                          <a:latin typeface="Futura Md BT" panose="020B0602020204020303"/>
                        </a:rPr>
                        <a:t>CLASS 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xmlns="" val="183472196"/>
                  </a:ext>
                </a:extLst>
              </a:tr>
              <a:tr h="370840">
                <a:tc>
                  <a:txBody>
                    <a:bodyPr/>
                    <a:lstStyle/>
                    <a:p>
                      <a:r>
                        <a:rPr lang="en-ZA" sz="1600" b="1" dirty="0">
                          <a:solidFill>
                            <a:schemeClr val="tx1"/>
                          </a:solidFill>
                          <a:latin typeface="Futura Md BT" panose="020B0602020204020303"/>
                        </a:rPr>
                        <a:t>No direct impact on users/ economy and ecology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FC5"/>
                    </a:solidFill>
                  </a:tcPr>
                </a:tc>
                <a:extLst>
                  <a:ext uri="{0D108BD9-81ED-4DB2-BD59-A6C34878D82A}">
                    <a16:rowId xmlns:a16="http://schemas.microsoft.com/office/drawing/2014/main" xmlns="" val="501873884"/>
                  </a:ext>
                </a:extLst>
              </a:tr>
            </a:tbl>
          </a:graphicData>
        </a:graphic>
      </p:graphicFrame>
    </p:spTree>
    <p:extLst>
      <p:ext uri="{BB962C8B-B14F-4D97-AF65-F5344CB8AC3E}">
        <p14:creationId xmlns:p14="http://schemas.microsoft.com/office/powerpoint/2010/main" val="371427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map&#10;&#10;Description generated with very high confidence">
            <a:extLst>
              <a:ext uri="{FF2B5EF4-FFF2-40B4-BE49-F238E27FC236}">
                <a16:creationId xmlns:a16="http://schemas.microsoft.com/office/drawing/2014/main" xmlns="" id="{9421DEA3-3454-41BC-BC80-9AA6F67829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3620"/>
            <a:ext cx="9144000" cy="6470760"/>
          </a:xfrm>
          <a:prstGeom prst="rect">
            <a:avLst/>
          </a:prstGeom>
        </p:spPr>
      </p:pic>
    </p:spTree>
    <p:extLst>
      <p:ext uri="{BB962C8B-B14F-4D97-AF65-F5344CB8AC3E}">
        <p14:creationId xmlns:p14="http://schemas.microsoft.com/office/powerpoint/2010/main" val="19118124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2400" y="1410809"/>
            <a:ext cx="7721600" cy="5224819"/>
          </a:xfrm>
        </p:spPr>
        <p:txBody>
          <a:bodyPr/>
          <a:lstStyle/>
          <a:p>
            <a:pPr marL="541338" lvl="1" indent="-541338">
              <a:buFont typeface="Wingdings" panose="05000000000000000000" pitchFamily="2" charset="2"/>
              <a:buChar char="Ø"/>
            </a:pPr>
            <a:r>
              <a:rPr lang="en-ZA" sz="2400" b="1" dirty="0">
                <a:latin typeface="Futura Bk BT" panose="020B0502020204020303" pitchFamily="34" charset="0"/>
              </a:rPr>
              <a:t>The planned MWP includes 2 dams, </a:t>
            </a:r>
            <a:r>
              <a:rPr lang="en-ZA" sz="2400" b="1" dirty="0" err="1">
                <a:latin typeface="Futura Bk BT" panose="020B0502020204020303" pitchFamily="34" charset="0"/>
              </a:rPr>
              <a:t>Lalini</a:t>
            </a:r>
            <a:r>
              <a:rPr lang="en-ZA" sz="2400" b="1" dirty="0">
                <a:latin typeface="Futura Bk BT" panose="020B0502020204020303" pitchFamily="34" charset="0"/>
              </a:rPr>
              <a:t> &amp; </a:t>
            </a:r>
            <a:r>
              <a:rPr lang="en-ZA" sz="2400" b="1" dirty="0" err="1">
                <a:latin typeface="Futura Bk BT" panose="020B0502020204020303" pitchFamily="34" charset="0"/>
              </a:rPr>
              <a:t>Ntabelanga</a:t>
            </a:r>
            <a:r>
              <a:rPr lang="en-ZA" sz="2400" b="1" dirty="0">
                <a:latin typeface="Futura Bk BT" panose="020B0502020204020303" pitchFamily="34" charset="0"/>
              </a:rPr>
              <a:t>, which will supply users and generate hydropower.</a:t>
            </a:r>
          </a:p>
          <a:p>
            <a:pPr marL="541338" lvl="1" indent="-541338">
              <a:buFont typeface="Wingdings" panose="05000000000000000000" pitchFamily="2" charset="2"/>
              <a:buChar char="Ø"/>
            </a:pPr>
            <a:r>
              <a:rPr lang="en-ZA" sz="2400" b="1" dirty="0">
                <a:latin typeface="Futura Bk BT" panose="020B0502020204020303" pitchFamily="34" charset="0"/>
              </a:rPr>
              <a:t>Various scenarios of downstream releases were tested to determine an optimised way of managing dams that will ensure protection (maintain the ecological target) and maximise use.</a:t>
            </a:r>
          </a:p>
          <a:p>
            <a:pPr marL="541338" lvl="1" indent="-541338">
              <a:buFont typeface="Wingdings" panose="05000000000000000000" pitchFamily="2" charset="2"/>
              <a:buChar char="Ø"/>
            </a:pPr>
            <a:r>
              <a:rPr lang="en-ZA" sz="2400" b="1" dirty="0">
                <a:latin typeface="Futura Bk BT" panose="020B0502020204020303" pitchFamily="34" charset="0"/>
              </a:rPr>
              <a:t>The scenario recommended is Sc 69.</a:t>
            </a:r>
          </a:p>
          <a:p>
            <a:pPr marL="541338" lvl="1" indent="-541338">
              <a:buFont typeface="Wingdings" panose="05000000000000000000" pitchFamily="2" charset="2"/>
              <a:buChar char="Ø"/>
            </a:pPr>
            <a:r>
              <a:rPr lang="en-ZA" sz="2400" b="1" dirty="0">
                <a:latin typeface="Futura Bk BT" panose="020B0502020204020303" pitchFamily="34" charset="0"/>
              </a:rPr>
              <a:t>The Class will be the same whether the </a:t>
            </a:r>
            <a:r>
              <a:rPr lang="en-ZA" sz="2400" b="1" dirty="0" err="1">
                <a:latin typeface="Futura Bk BT" panose="020B0502020204020303" pitchFamily="34" charset="0"/>
              </a:rPr>
              <a:t>MWP</a:t>
            </a:r>
            <a:r>
              <a:rPr lang="en-ZA" sz="2400" b="1" dirty="0">
                <a:latin typeface="Futura Bk BT" panose="020B0502020204020303" pitchFamily="34" charset="0"/>
              </a:rPr>
              <a:t> is built or not.  However, the EWRs will differ.  The recommendations will include a </a:t>
            </a:r>
            <a:r>
              <a:rPr lang="en-ZA" sz="2400" b="1" i="1" dirty="0">
                <a:latin typeface="Futura Bk BT" panose="020B0502020204020303" pitchFamily="34" charset="0"/>
              </a:rPr>
              <a:t>with and without dams</a:t>
            </a:r>
            <a:r>
              <a:rPr lang="en-ZA" sz="2400" b="1" dirty="0">
                <a:latin typeface="Futura Bk BT" panose="020B0502020204020303" pitchFamily="34" charset="0"/>
              </a:rPr>
              <a:t> option.</a:t>
            </a:r>
          </a:p>
          <a:p>
            <a:pPr marL="0" indent="0">
              <a:spcAft>
                <a:spcPts val="1800"/>
              </a:spcAft>
              <a:buNone/>
            </a:pPr>
            <a:endParaRPr lang="en-ZA" sz="2800" dirty="0"/>
          </a:p>
        </p:txBody>
      </p:sp>
      <p:sp>
        <p:nvSpPr>
          <p:cNvPr id="6" name="Title 1"/>
          <p:cNvSpPr txBox="1">
            <a:spLocks/>
          </p:cNvSpPr>
          <p:nvPr/>
        </p:nvSpPr>
        <p:spPr>
          <a:xfrm>
            <a:off x="1987061" y="136159"/>
            <a:ext cx="7024018" cy="538655"/>
          </a:xfrm>
          <a:prstGeom prst="rect">
            <a:avLst/>
          </a:prstGeom>
          <a:solidFill>
            <a:schemeClr val="bg1"/>
          </a:solidFill>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3600" b="1" dirty="0">
                <a:solidFill>
                  <a:srgbClr val="FF0000"/>
                </a:solidFill>
                <a:latin typeface="Aharoni" panose="02010803020104030203" pitchFamily="2" charset="-79"/>
                <a:cs typeface="Aharoni" panose="02010803020104030203" pitchFamily="2" charset="-79"/>
              </a:rPr>
              <a:t>DRAFT CLASS: T35 – </a:t>
            </a:r>
            <a:r>
              <a:rPr lang="en-GB" sz="3600" b="1" dirty="0" err="1">
                <a:solidFill>
                  <a:srgbClr val="FF0000"/>
                </a:solidFill>
                <a:latin typeface="Aharoni" panose="02010803020104030203" pitchFamily="2" charset="-79"/>
                <a:cs typeface="Aharoni" panose="02010803020104030203" pitchFamily="2" charset="-79"/>
              </a:rPr>
              <a:t>Tsitsa</a:t>
            </a:r>
            <a:endParaRPr lang="en-GB" sz="3600" b="1" dirty="0">
              <a:solidFill>
                <a:srgbClr val="FF0000"/>
              </a:solidFill>
              <a:latin typeface="Aharoni" panose="02010803020104030203" pitchFamily="2" charset="-79"/>
              <a:cs typeface="Aharoni" panose="02010803020104030203" pitchFamily="2" charset="-79"/>
            </a:endParaRPr>
          </a:p>
          <a:p>
            <a:r>
              <a:rPr lang="en-GB" sz="3600" b="1" dirty="0">
                <a:solidFill>
                  <a:srgbClr val="FF0000"/>
                </a:solidFill>
                <a:latin typeface="Aharoni" panose="02010803020104030203" pitchFamily="2" charset="-79"/>
                <a:cs typeface="Aharoni" panose="02010803020104030203" pitchFamily="2" charset="-79"/>
              </a:rPr>
              <a:t>Implications for future use</a:t>
            </a:r>
          </a:p>
          <a:p>
            <a:endParaRPr lang="en-GB" sz="2800" b="1"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359876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5010A3AA-7DC5-4BE9-A69F-0B709E45A8AF}"/>
              </a:ext>
            </a:extLst>
          </p:cNvPr>
          <p:cNvSpPr/>
          <p:nvPr/>
        </p:nvSpPr>
        <p:spPr>
          <a:xfrm>
            <a:off x="0" y="0"/>
            <a:ext cx="9179419" cy="64865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6" name="Picture 5">
            <a:extLst>
              <a:ext uri="{FF2B5EF4-FFF2-40B4-BE49-F238E27FC236}">
                <a16:creationId xmlns:a16="http://schemas.microsoft.com/office/drawing/2014/main" xmlns="" id="{4D1494B8-B7CE-41DE-B08B-1BD5EF533D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09" y="82631"/>
            <a:ext cx="9144000" cy="5160579"/>
          </a:xfrm>
          <a:prstGeom prst="rect">
            <a:avLst/>
          </a:prstGeom>
        </p:spPr>
      </p:pic>
      <p:sp>
        <p:nvSpPr>
          <p:cNvPr id="21" name="Rounded Rectangular Callout 23">
            <a:extLst>
              <a:ext uri="{FF2B5EF4-FFF2-40B4-BE49-F238E27FC236}">
                <a16:creationId xmlns:a16="http://schemas.microsoft.com/office/drawing/2014/main" xmlns="" id="{153DFCE9-C0D9-4D30-A5A4-4D6BEE017ADA}"/>
              </a:ext>
            </a:extLst>
          </p:cNvPr>
          <p:cNvSpPr/>
          <p:nvPr/>
        </p:nvSpPr>
        <p:spPr>
          <a:xfrm>
            <a:off x="62919" y="4429125"/>
            <a:ext cx="2070681" cy="1379894"/>
          </a:xfrm>
          <a:prstGeom prst="wedgeRoundRectCallout">
            <a:avLst>
              <a:gd name="adj1" fmla="val 18984"/>
              <a:gd name="adj2" fmla="val -96918"/>
              <a:gd name="adj3" fmla="val 16667"/>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a:solidFill>
                  <a:prstClr val="black"/>
                </a:solidFill>
                <a:latin typeface="Futura Md BT" panose="020B0602020204020303"/>
                <a:cs typeface="Arial" charset="0"/>
              </a:rPr>
              <a:t>MRU Gat </a:t>
            </a:r>
            <a:r>
              <a:rPr lang="en-ZA" sz="2000" b="1" kern="0" dirty="0" err="1">
                <a:solidFill>
                  <a:prstClr val="black"/>
                </a:solidFill>
                <a:latin typeface="Futura Md BT" panose="020B0602020204020303"/>
                <a:cs typeface="Arial" charset="0"/>
              </a:rPr>
              <a:t>IFR1</a:t>
            </a:r>
            <a:r>
              <a:rPr lang="en-ZA" sz="2000" b="1" kern="0" dirty="0">
                <a:solidFill>
                  <a:prstClr val="black"/>
                </a:solidFill>
                <a:latin typeface="Futura Md BT" panose="020B0602020204020303"/>
                <a:cs typeface="Arial" charset="0"/>
              </a:rPr>
              <a:t>: </a:t>
            </a:r>
          </a:p>
          <a:p>
            <a:pPr lvl="0" fontAlgn="auto">
              <a:spcBef>
                <a:spcPts val="0"/>
              </a:spcBef>
              <a:spcAft>
                <a:spcPts val="0"/>
              </a:spcAft>
              <a:defRPr/>
            </a:pPr>
            <a:r>
              <a:rPr lang="en-ZA" sz="2000" kern="0" dirty="0">
                <a:solidFill>
                  <a:prstClr val="black"/>
                </a:solidFill>
                <a:latin typeface="Futura Md BT" panose="020B0602020204020303"/>
                <a:cs typeface="Arial" charset="0"/>
              </a:rPr>
              <a:t>Improve flows – manage dams</a:t>
            </a:r>
          </a:p>
        </p:txBody>
      </p:sp>
      <p:sp>
        <p:nvSpPr>
          <p:cNvPr id="18" name="Title 1"/>
          <p:cNvSpPr txBox="1">
            <a:spLocks/>
          </p:cNvSpPr>
          <p:nvPr/>
        </p:nvSpPr>
        <p:spPr>
          <a:xfrm>
            <a:off x="97547" y="111136"/>
            <a:ext cx="2667670" cy="909869"/>
          </a:xfrm>
          <a:prstGeom prst="rect">
            <a:avLst/>
          </a:prstGeom>
          <a:solidFill>
            <a:schemeClr val="bg1"/>
          </a:solidFill>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800" b="1" dirty="0">
                <a:solidFill>
                  <a:srgbClr val="FF0000"/>
                </a:solidFill>
                <a:latin typeface="Futura Md BT"/>
                <a:cs typeface="Aharoni" panose="02010803020104030203" pitchFamily="2" charset="-79"/>
              </a:rPr>
              <a:t>DRAFT CLASS: T35 - TSITSA</a:t>
            </a:r>
          </a:p>
        </p:txBody>
      </p:sp>
      <p:pic>
        <p:nvPicPr>
          <p:cNvPr id="22" name="Picture 21">
            <a:extLst>
              <a:ext uri="{FF2B5EF4-FFF2-40B4-BE49-F238E27FC236}">
                <a16:creationId xmlns:a16="http://schemas.microsoft.com/office/drawing/2014/main" xmlns="" id="{2EEC5AA1-8B1A-4C8B-B53A-4166575040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51323" y="5800803"/>
            <a:ext cx="930531" cy="618338"/>
          </a:xfrm>
          <a:prstGeom prst="rect">
            <a:avLst/>
          </a:prstGeom>
        </p:spPr>
      </p:pic>
      <p:sp>
        <p:nvSpPr>
          <p:cNvPr id="29" name="Arrow: Right 28">
            <a:extLst>
              <a:ext uri="{FF2B5EF4-FFF2-40B4-BE49-F238E27FC236}">
                <a16:creationId xmlns:a16="http://schemas.microsoft.com/office/drawing/2014/main" xmlns="" id="{9525187C-9679-44D7-A86D-FF634FDA477B}"/>
              </a:ext>
            </a:extLst>
          </p:cNvPr>
          <p:cNvSpPr/>
          <p:nvPr/>
        </p:nvSpPr>
        <p:spPr>
          <a:xfrm>
            <a:off x="1384951" y="6041145"/>
            <a:ext cx="483553"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pic>
        <p:nvPicPr>
          <p:cNvPr id="30" name="Picture 29">
            <a:extLst>
              <a:ext uri="{FF2B5EF4-FFF2-40B4-BE49-F238E27FC236}">
                <a16:creationId xmlns:a16="http://schemas.microsoft.com/office/drawing/2014/main" xmlns="" id="{752E9993-69D0-47EA-A83A-70CAAB48E6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735" y="5792669"/>
            <a:ext cx="1047304" cy="677506"/>
          </a:xfrm>
          <a:prstGeom prst="rect">
            <a:avLst/>
          </a:prstGeom>
        </p:spPr>
      </p:pic>
      <p:sp>
        <p:nvSpPr>
          <p:cNvPr id="32" name="Arrow: Right 31">
            <a:extLst>
              <a:ext uri="{FF2B5EF4-FFF2-40B4-BE49-F238E27FC236}">
                <a16:creationId xmlns:a16="http://schemas.microsoft.com/office/drawing/2014/main" xmlns="" id="{8EA8009C-562B-44C2-81B4-1D9FB0064302}"/>
              </a:ext>
            </a:extLst>
          </p:cNvPr>
          <p:cNvSpPr/>
          <p:nvPr/>
        </p:nvSpPr>
        <p:spPr>
          <a:xfrm>
            <a:off x="7665230" y="2542467"/>
            <a:ext cx="428630" cy="196710"/>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pic>
        <p:nvPicPr>
          <p:cNvPr id="33" name="Picture 32">
            <a:extLst>
              <a:ext uri="{FF2B5EF4-FFF2-40B4-BE49-F238E27FC236}">
                <a16:creationId xmlns:a16="http://schemas.microsoft.com/office/drawing/2014/main" xmlns="" id="{BFF784AB-13BA-47EB-8E75-7126D2F21A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1810" y="2320008"/>
            <a:ext cx="824839" cy="618338"/>
          </a:xfrm>
          <a:prstGeom prst="rect">
            <a:avLst/>
          </a:prstGeom>
        </p:spPr>
      </p:pic>
      <p:pic>
        <p:nvPicPr>
          <p:cNvPr id="34" name="Picture 33">
            <a:extLst>
              <a:ext uri="{FF2B5EF4-FFF2-40B4-BE49-F238E27FC236}">
                <a16:creationId xmlns:a16="http://schemas.microsoft.com/office/drawing/2014/main" xmlns="" id="{AA4FC7AC-6960-4439-BE8B-F90C40E599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617448" y="2320008"/>
            <a:ext cx="873057" cy="641629"/>
          </a:xfrm>
          <a:prstGeom prst="rect">
            <a:avLst/>
          </a:prstGeom>
        </p:spPr>
      </p:pic>
      <p:sp>
        <p:nvSpPr>
          <p:cNvPr id="10" name="Isosceles Triangle 9">
            <a:extLst>
              <a:ext uri="{FF2B5EF4-FFF2-40B4-BE49-F238E27FC236}">
                <a16:creationId xmlns:a16="http://schemas.microsoft.com/office/drawing/2014/main" xmlns="" id="{456FE0E7-D711-4F46-80F1-F6D90D759733}"/>
              </a:ext>
            </a:extLst>
          </p:cNvPr>
          <p:cNvSpPr/>
          <p:nvPr/>
        </p:nvSpPr>
        <p:spPr>
          <a:xfrm rot="14821865">
            <a:off x="5782727" y="1447593"/>
            <a:ext cx="352425" cy="684850"/>
          </a:xfrm>
          <a:prstGeom prst="triangle">
            <a:avLst>
              <a:gd name="adj" fmla="val 5637"/>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36" name="Isosceles Triangle 35">
            <a:extLst>
              <a:ext uri="{FF2B5EF4-FFF2-40B4-BE49-F238E27FC236}">
                <a16:creationId xmlns:a16="http://schemas.microsoft.com/office/drawing/2014/main" xmlns="" id="{D355F48C-184D-42B3-B58B-1EF8F5AC14CE}"/>
              </a:ext>
            </a:extLst>
          </p:cNvPr>
          <p:cNvSpPr/>
          <p:nvPr/>
        </p:nvSpPr>
        <p:spPr>
          <a:xfrm rot="13195968">
            <a:off x="5614997" y="1961198"/>
            <a:ext cx="352425" cy="1888368"/>
          </a:xfrm>
          <a:prstGeom prst="triangle">
            <a:avLst>
              <a:gd name="adj" fmla="val 0"/>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31" name="Rounded Rectangular Callout 23">
            <a:extLst>
              <a:ext uri="{FF2B5EF4-FFF2-40B4-BE49-F238E27FC236}">
                <a16:creationId xmlns:a16="http://schemas.microsoft.com/office/drawing/2014/main" xmlns="" id="{B2AB2C73-BE0D-41CC-A355-A22CDD7D785F}"/>
              </a:ext>
            </a:extLst>
          </p:cNvPr>
          <p:cNvSpPr/>
          <p:nvPr/>
        </p:nvSpPr>
        <p:spPr>
          <a:xfrm>
            <a:off x="6245976" y="371475"/>
            <a:ext cx="2969119" cy="1927154"/>
          </a:xfrm>
          <a:prstGeom prst="wedgeRoundRectCallout">
            <a:avLst>
              <a:gd name="adj1" fmla="val -111656"/>
              <a:gd name="adj2" fmla="val 103037"/>
              <a:gd name="adj3" fmla="val 16667"/>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fontAlgn="auto">
              <a:spcBef>
                <a:spcPts val="0"/>
              </a:spcBef>
              <a:spcAft>
                <a:spcPts val="0"/>
              </a:spcAft>
              <a:defRPr/>
            </a:pPr>
            <a:r>
              <a:rPr lang="en-ZA" sz="2000" b="1" kern="0" dirty="0">
                <a:solidFill>
                  <a:prstClr val="black"/>
                </a:solidFill>
                <a:latin typeface="Futura Md BT" panose="020B0602020204020303"/>
                <a:cs typeface="Arial" charset="0"/>
              </a:rPr>
              <a:t>T35-10 (</a:t>
            </a:r>
            <a:r>
              <a:rPr lang="en-ZA" sz="2000" b="1" kern="0" dirty="0" err="1">
                <a:solidFill>
                  <a:prstClr val="black"/>
                </a:solidFill>
                <a:latin typeface="Futura Md BT" panose="020B0602020204020303"/>
                <a:cs typeface="Arial" charset="0"/>
              </a:rPr>
              <a:t>Qwakele</a:t>
            </a:r>
            <a:r>
              <a:rPr lang="en-ZA" sz="2000" b="1" kern="0" dirty="0">
                <a:solidFill>
                  <a:prstClr val="black"/>
                </a:solidFill>
                <a:latin typeface="Futura Md BT" panose="020B0602020204020303"/>
                <a:cs typeface="Arial" charset="0"/>
              </a:rPr>
              <a:t>), 11 (</a:t>
            </a:r>
            <a:r>
              <a:rPr lang="en-ZA" sz="2000" b="1" kern="0" dirty="0" err="1">
                <a:solidFill>
                  <a:prstClr val="black"/>
                </a:solidFill>
                <a:latin typeface="Futura Md BT" panose="020B0602020204020303"/>
                <a:cs typeface="Arial" charset="0"/>
              </a:rPr>
              <a:t>Ncolosi</a:t>
            </a:r>
            <a:r>
              <a:rPr lang="en-ZA" sz="2000" b="1" kern="0" dirty="0">
                <a:solidFill>
                  <a:prstClr val="black"/>
                </a:solidFill>
                <a:latin typeface="Futura Md BT" panose="020B0602020204020303"/>
                <a:cs typeface="Arial" charset="0"/>
              </a:rPr>
              <a:t>) &amp; 12 (</a:t>
            </a:r>
            <a:r>
              <a:rPr lang="en-ZA" sz="2000" b="1" kern="0" dirty="0" err="1">
                <a:solidFill>
                  <a:prstClr val="black"/>
                </a:solidFill>
                <a:latin typeface="Futura Md BT" panose="020B0602020204020303"/>
                <a:cs typeface="Arial" charset="0"/>
              </a:rPr>
              <a:t>Culunca</a:t>
            </a:r>
            <a:r>
              <a:rPr lang="en-ZA" sz="2000" b="1" kern="0" dirty="0">
                <a:solidFill>
                  <a:prstClr val="black"/>
                </a:solidFill>
                <a:latin typeface="Futura Md BT" panose="020B0602020204020303"/>
                <a:cs typeface="Arial" charset="0"/>
              </a:rPr>
              <a:t>): </a:t>
            </a:r>
          </a:p>
          <a:p>
            <a:pPr lvl="0" fontAlgn="auto">
              <a:spcBef>
                <a:spcPts val="0"/>
              </a:spcBef>
              <a:spcAft>
                <a:spcPts val="0"/>
              </a:spcAft>
              <a:defRPr/>
            </a:pPr>
            <a:r>
              <a:rPr lang="en-ZA" sz="2000" kern="0" dirty="0">
                <a:solidFill>
                  <a:prstClr val="black"/>
                </a:solidFill>
                <a:latin typeface="Futura Md BT" panose="020B0602020204020303"/>
                <a:cs typeface="Arial" charset="0"/>
              </a:rPr>
              <a:t>Riparian zone (erosion control and buffer zone)</a:t>
            </a:r>
          </a:p>
        </p:txBody>
      </p:sp>
      <p:pic>
        <p:nvPicPr>
          <p:cNvPr id="37" name="Picture 36">
            <a:extLst>
              <a:ext uri="{FF2B5EF4-FFF2-40B4-BE49-F238E27FC236}">
                <a16:creationId xmlns:a16="http://schemas.microsoft.com/office/drawing/2014/main" xmlns="" id="{4F5EAA3B-DFDE-448A-A49D-49E1132998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703397" y="4646090"/>
            <a:ext cx="1031061" cy="664104"/>
          </a:xfrm>
          <a:prstGeom prst="rect">
            <a:avLst/>
          </a:prstGeom>
        </p:spPr>
      </p:pic>
      <p:sp>
        <p:nvSpPr>
          <p:cNvPr id="38" name="Arrow: Right 37">
            <a:extLst>
              <a:ext uri="{FF2B5EF4-FFF2-40B4-BE49-F238E27FC236}">
                <a16:creationId xmlns:a16="http://schemas.microsoft.com/office/drawing/2014/main" xmlns="" id="{B9297F2C-3823-4287-8117-A231011814B3}"/>
              </a:ext>
            </a:extLst>
          </p:cNvPr>
          <p:cNvSpPr/>
          <p:nvPr/>
        </p:nvSpPr>
        <p:spPr>
          <a:xfrm rot="16940651">
            <a:off x="4475796" y="4455239"/>
            <a:ext cx="865299" cy="166847"/>
          </a:xfrm>
          <a:prstGeom prs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pic>
        <p:nvPicPr>
          <p:cNvPr id="39" name="Picture 38">
            <a:extLst>
              <a:ext uri="{FF2B5EF4-FFF2-40B4-BE49-F238E27FC236}">
                <a16:creationId xmlns:a16="http://schemas.microsoft.com/office/drawing/2014/main" xmlns="" id="{679E8AF8-2488-4323-A2A2-D4A882DBE6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5073" y="4672083"/>
            <a:ext cx="984927" cy="641629"/>
          </a:xfrm>
          <a:prstGeom prst="rect">
            <a:avLst/>
          </a:prstGeom>
        </p:spPr>
      </p:pic>
      <p:graphicFrame>
        <p:nvGraphicFramePr>
          <p:cNvPr id="40" name="Table 39">
            <a:extLst>
              <a:ext uri="{FF2B5EF4-FFF2-40B4-BE49-F238E27FC236}">
                <a16:creationId xmlns:a16="http://schemas.microsoft.com/office/drawing/2014/main" xmlns="" id="{D613E228-915A-47FF-B0C0-724DAD799A8E}"/>
              </a:ext>
            </a:extLst>
          </p:cNvPr>
          <p:cNvGraphicFramePr>
            <a:graphicFrameLocks noGrp="1"/>
          </p:cNvGraphicFramePr>
          <p:nvPr>
            <p:extLst>
              <p:ext uri="{D42A27DB-BD31-4B8C-83A1-F6EECF244321}">
                <p14:modId xmlns:p14="http://schemas.microsoft.com/office/powerpoint/2010/main" val="1675842093"/>
              </p:ext>
            </p:extLst>
          </p:nvPr>
        </p:nvGraphicFramePr>
        <p:xfrm>
          <a:off x="3031039" y="25637"/>
          <a:ext cx="3019424" cy="944880"/>
        </p:xfrm>
        <a:graphic>
          <a:graphicData uri="http://schemas.openxmlformats.org/drawingml/2006/table">
            <a:tbl>
              <a:tblPr firstRow="1" bandRow="1">
                <a:tableStyleId>{5C22544A-7EE6-4342-B048-85BDC9FD1C3A}</a:tableStyleId>
              </a:tblPr>
              <a:tblGrid>
                <a:gridCol w="3019424">
                  <a:extLst>
                    <a:ext uri="{9D8B030D-6E8A-4147-A177-3AD203B41FA5}">
                      <a16:colId xmlns:a16="http://schemas.microsoft.com/office/drawing/2014/main" xmlns="" val="3790026485"/>
                    </a:ext>
                  </a:extLst>
                </a:gridCol>
              </a:tblGrid>
              <a:tr h="184159">
                <a:tc>
                  <a:txBody>
                    <a:bodyPr/>
                    <a:lstStyle/>
                    <a:p>
                      <a:r>
                        <a:rPr lang="en-ZA" dirty="0">
                          <a:solidFill>
                            <a:schemeClr val="accent5">
                              <a:lumMod val="60000"/>
                              <a:lumOff val="40000"/>
                            </a:schemeClr>
                          </a:solidFill>
                          <a:latin typeface="Futura Md BT" panose="020B0602020204020303"/>
                        </a:rPr>
                        <a:t>CLASS 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xmlns="" val="183472196"/>
                  </a:ext>
                </a:extLst>
              </a:tr>
              <a:tr h="370840">
                <a:tc>
                  <a:txBody>
                    <a:bodyPr/>
                    <a:lstStyle/>
                    <a:p>
                      <a:r>
                        <a:rPr lang="en-ZA" sz="1600" b="1" dirty="0">
                          <a:solidFill>
                            <a:schemeClr val="tx1"/>
                          </a:solidFill>
                          <a:latin typeface="Futura Md BT" panose="020B0602020204020303"/>
                        </a:rPr>
                        <a:t>No direct impact on users/ economy and ecology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501873884"/>
                  </a:ext>
                </a:extLst>
              </a:tr>
            </a:tbl>
          </a:graphicData>
        </a:graphic>
      </p:graphicFrame>
      <p:graphicFrame>
        <p:nvGraphicFramePr>
          <p:cNvPr id="41" name="Table 40">
            <a:extLst>
              <a:ext uri="{FF2B5EF4-FFF2-40B4-BE49-F238E27FC236}">
                <a16:creationId xmlns:a16="http://schemas.microsoft.com/office/drawing/2014/main" xmlns="" id="{AE9C3CCA-8953-4AF4-8B21-A749AB90D26D}"/>
              </a:ext>
            </a:extLst>
          </p:cNvPr>
          <p:cNvGraphicFramePr>
            <a:graphicFrameLocks noGrp="1"/>
          </p:cNvGraphicFramePr>
          <p:nvPr>
            <p:extLst>
              <p:ext uri="{D42A27DB-BD31-4B8C-83A1-F6EECF244321}">
                <p14:modId xmlns:p14="http://schemas.microsoft.com/office/powerpoint/2010/main" val="2220185179"/>
              </p:ext>
            </p:extLst>
          </p:nvPr>
        </p:nvGraphicFramePr>
        <p:xfrm>
          <a:off x="6007929" y="5434894"/>
          <a:ext cx="3019424" cy="949960"/>
        </p:xfrm>
        <a:graphic>
          <a:graphicData uri="http://schemas.openxmlformats.org/drawingml/2006/table">
            <a:tbl>
              <a:tblPr firstRow="1" bandRow="1">
                <a:tableStyleId>{5C22544A-7EE6-4342-B048-85BDC9FD1C3A}</a:tableStyleId>
              </a:tblPr>
              <a:tblGrid>
                <a:gridCol w="3019424">
                  <a:extLst>
                    <a:ext uri="{9D8B030D-6E8A-4147-A177-3AD203B41FA5}">
                      <a16:colId xmlns:a16="http://schemas.microsoft.com/office/drawing/2014/main" xmlns="" val="3790026485"/>
                    </a:ext>
                  </a:extLst>
                </a:gridCol>
              </a:tblGrid>
              <a:tr h="370840">
                <a:tc>
                  <a:txBody>
                    <a:bodyPr/>
                    <a:lstStyle/>
                    <a:p>
                      <a:r>
                        <a:rPr lang="en-ZA" dirty="0">
                          <a:solidFill>
                            <a:srgbClr val="C5FFC5"/>
                          </a:solidFill>
                          <a:latin typeface="Futura Md BT" panose="020B0602020204020303"/>
                        </a:rPr>
                        <a:t>CLASS 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xmlns="" val="183472196"/>
                  </a:ext>
                </a:extLst>
              </a:tr>
              <a:tr h="370840">
                <a:tc>
                  <a:txBody>
                    <a:bodyPr/>
                    <a:lstStyle/>
                    <a:p>
                      <a:r>
                        <a:rPr lang="en-ZA" sz="1600" b="1" dirty="0">
                          <a:solidFill>
                            <a:schemeClr val="tx1"/>
                          </a:solidFill>
                          <a:latin typeface="Futura Md BT" panose="020B0602020204020303"/>
                        </a:rPr>
                        <a:t>No direct impact on users/ economy and ecology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FC5"/>
                    </a:solidFill>
                  </a:tcPr>
                </a:tc>
                <a:extLst>
                  <a:ext uri="{0D108BD9-81ED-4DB2-BD59-A6C34878D82A}">
                    <a16:rowId xmlns:a16="http://schemas.microsoft.com/office/drawing/2014/main" xmlns="" val="501873884"/>
                  </a:ext>
                </a:extLst>
              </a:tr>
            </a:tbl>
          </a:graphicData>
        </a:graphic>
      </p:graphicFrame>
    </p:spTree>
    <p:extLst>
      <p:ext uri="{BB962C8B-B14F-4D97-AF65-F5344CB8AC3E}">
        <p14:creationId xmlns:p14="http://schemas.microsoft.com/office/powerpoint/2010/main" val="44570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1+#ppt_w/2"/>
                                          </p:val>
                                        </p:tav>
                                        <p:tav tm="100000">
                                          <p:val>
                                            <p:strVal val="#ppt_x"/>
                                          </p:val>
                                        </p:tav>
                                      </p:tavLst>
                                    </p:anim>
                                    <p:anim calcmode="lin" valueType="num">
                                      <p:cBhvr additive="base">
                                        <p:cTn id="18" dur="500" fill="hold"/>
                                        <p:tgtEl>
                                          <p:spTgt spid="31"/>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0-#ppt_w/2"/>
                                          </p:val>
                                        </p:tav>
                                        <p:tav tm="100000">
                                          <p:val>
                                            <p:strVal val="#ppt_x"/>
                                          </p:val>
                                        </p:tav>
                                      </p:tavLst>
                                    </p:anim>
                                    <p:anim calcmode="lin" valueType="num">
                                      <p:cBhvr additive="base">
                                        <p:cTn id="22" dur="500" fill="hold"/>
                                        <p:tgtEl>
                                          <p:spTgt spid="3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0-#ppt_w/2"/>
                                          </p:val>
                                        </p:tav>
                                        <p:tav tm="100000">
                                          <p:val>
                                            <p:strVal val="#ppt_x"/>
                                          </p:val>
                                        </p:tav>
                                      </p:tavLst>
                                    </p:anim>
                                    <p:anim calcmode="lin" valueType="num">
                                      <p:cBhvr additive="base">
                                        <p:cTn id="26" dur="500" fill="hold"/>
                                        <p:tgtEl>
                                          <p:spTgt spid="34"/>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0-#ppt_w/2"/>
                                          </p:val>
                                        </p:tav>
                                        <p:tav tm="100000">
                                          <p:val>
                                            <p:strVal val="#ppt_x"/>
                                          </p:val>
                                        </p:tav>
                                      </p:tavLst>
                                    </p:anim>
                                    <p:anim calcmode="lin" valueType="num">
                                      <p:cBhvr additive="base">
                                        <p:cTn id="30" dur="500" fill="hold"/>
                                        <p:tgtEl>
                                          <p:spTgt spid="37"/>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fill="hold"/>
                                        <p:tgtEl>
                                          <p:spTgt spid="39"/>
                                        </p:tgtEl>
                                        <p:attrNameLst>
                                          <p:attrName>ppt_x</p:attrName>
                                        </p:attrNameLst>
                                      </p:cBhvr>
                                      <p:tavLst>
                                        <p:tav tm="0">
                                          <p:val>
                                            <p:strVal val="0-#ppt_w/2"/>
                                          </p:val>
                                        </p:tav>
                                        <p:tav tm="100000">
                                          <p:val>
                                            <p:strVal val="#ppt_x"/>
                                          </p:val>
                                        </p:tav>
                                      </p:tavLst>
                                    </p:anim>
                                    <p:anim calcmode="lin" valueType="num">
                                      <p:cBhvr additive="base">
                                        <p:cTn id="34"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5010A3AA-7DC5-4BE9-A69F-0B709E45A8AF}"/>
              </a:ext>
            </a:extLst>
          </p:cNvPr>
          <p:cNvSpPr/>
          <p:nvPr/>
        </p:nvSpPr>
        <p:spPr>
          <a:xfrm>
            <a:off x="0" y="0"/>
            <a:ext cx="9179419" cy="64865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6" name="Picture 5">
            <a:extLst>
              <a:ext uri="{FF2B5EF4-FFF2-40B4-BE49-F238E27FC236}">
                <a16:creationId xmlns:a16="http://schemas.microsoft.com/office/drawing/2014/main" xmlns="" id="{4D1494B8-B7CE-41DE-B08B-1BD5EF533D0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056" t="33160"/>
          <a:stretch/>
        </p:blipFill>
        <p:spPr>
          <a:xfrm>
            <a:off x="0" y="0"/>
            <a:ext cx="6761408" cy="3449324"/>
          </a:xfrm>
          <a:prstGeom prst="rect">
            <a:avLst/>
          </a:prstGeom>
        </p:spPr>
      </p:pic>
      <p:sp>
        <p:nvSpPr>
          <p:cNvPr id="18" name="Title 1"/>
          <p:cNvSpPr txBox="1">
            <a:spLocks/>
          </p:cNvSpPr>
          <p:nvPr/>
        </p:nvSpPr>
        <p:spPr>
          <a:xfrm>
            <a:off x="3924300" y="0"/>
            <a:ext cx="5086350" cy="520677"/>
          </a:xfrm>
          <a:prstGeom prst="rect">
            <a:avLst/>
          </a:prstGeom>
          <a:solidFill>
            <a:schemeClr val="bg1"/>
          </a:solidFill>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800" b="1" dirty="0">
                <a:solidFill>
                  <a:srgbClr val="FF0000"/>
                </a:solidFill>
                <a:latin typeface="Futura Md BT"/>
                <a:cs typeface="Aharoni" panose="02010803020104030203" pitchFamily="2" charset="-79"/>
              </a:rPr>
              <a:t>DRAFT CLASS: T35 - TSITSA</a:t>
            </a:r>
          </a:p>
          <a:p>
            <a:r>
              <a:rPr lang="en-GB" sz="2800" b="1" dirty="0">
                <a:solidFill>
                  <a:srgbClr val="FF0000"/>
                </a:solidFill>
                <a:latin typeface="Futura Md BT"/>
                <a:cs typeface="Aharoni" panose="02010803020104030203" pitchFamily="2" charset="-79"/>
              </a:rPr>
              <a:t>(MRU </a:t>
            </a:r>
            <a:r>
              <a:rPr lang="en-GB" sz="2800" b="1" dirty="0" err="1">
                <a:solidFill>
                  <a:srgbClr val="FF0000"/>
                </a:solidFill>
                <a:latin typeface="Futura Md BT"/>
                <a:cs typeface="Aharoni" panose="02010803020104030203" pitchFamily="2" charset="-79"/>
              </a:rPr>
              <a:t>Tsitsa_d</a:t>
            </a:r>
            <a:r>
              <a:rPr lang="en-GB" sz="2800" b="1" dirty="0">
                <a:solidFill>
                  <a:srgbClr val="FF0000"/>
                </a:solidFill>
                <a:latin typeface="Futura Md BT"/>
                <a:cs typeface="Aharoni" panose="02010803020104030203" pitchFamily="2" charset="-79"/>
              </a:rPr>
              <a:t>)</a:t>
            </a:r>
          </a:p>
        </p:txBody>
      </p:sp>
      <p:graphicFrame>
        <p:nvGraphicFramePr>
          <p:cNvPr id="24" name="Table 23">
            <a:extLst>
              <a:ext uri="{FF2B5EF4-FFF2-40B4-BE49-F238E27FC236}">
                <a16:creationId xmlns:a16="http://schemas.microsoft.com/office/drawing/2014/main" xmlns="" id="{C59907D9-6D2D-47EC-BB90-DCDA7FBC3EE1}"/>
              </a:ext>
            </a:extLst>
          </p:cNvPr>
          <p:cNvGraphicFramePr>
            <a:graphicFrameLocks noGrp="1"/>
          </p:cNvGraphicFramePr>
          <p:nvPr>
            <p:extLst>
              <p:ext uri="{D42A27DB-BD31-4B8C-83A1-F6EECF244321}">
                <p14:modId xmlns:p14="http://schemas.microsoft.com/office/powerpoint/2010/main" val="1529582000"/>
              </p:ext>
            </p:extLst>
          </p:nvPr>
        </p:nvGraphicFramePr>
        <p:xfrm>
          <a:off x="70338" y="3243262"/>
          <a:ext cx="8877299" cy="3479800"/>
        </p:xfrm>
        <a:graphic>
          <a:graphicData uri="http://schemas.openxmlformats.org/drawingml/2006/table">
            <a:tbl>
              <a:tblPr firstRow="1" bandRow="1">
                <a:tableStyleId>{5C22544A-7EE6-4342-B048-85BDC9FD1C3A}</a:tableStyleId>
              </a:tblPr>
              <a:tblGrid>
                <a:gridCol w="8877299">
                  <a:extLst>
                    <a:ext uri="{9D8B030D-6E8A-4147-A177-3AD203B41FA5}">
                      <a16:colId xmlns:a16="http://schemas.microsoft.com/office/drawing/2014/main" xmlns="" val="3790026485"/>
                    </a:ext>
                  </a:extLst>
                </a:gridCol>
              </a:tblGrid>
              <a:tr h="370840">
                <a:tc>
                  <a:txBody>
                    <a:bodyPr/>
                    <a:lstStyle/>
                    <a:p>
                      <a:r>
                        <a:rPr lang="en-ZA" dirty="0">
                          <a:solidFill>
                            <a:srgbClr val="C5FFC5"/>
                          </a:solidFill>
                          <a:latin typeface="Futura Md BT" panose="020B0602020204020303"/>
                        </a:rPr>
                        <a:t>CLASS II : </a:t>
                      </a:r>
                      <a:r>
                        <a:rPr lang="en-ZA" dirty="0" err="1">
                          <a:solidFill>
                            <a:srgbClr val="C5FFC5"/>
                          </a:solidFill>
                          <a:latin typeface="Futura Md BT" panose="020B0602020204020303"/>
                        </a:rPr>
                        <a:t>T35_d</a:t>
                      </a:r>
                      <a:endParaRPr lang="en-ZA" dirty="0">
                        <a:solidFill>
                          <a:srgbClr val="C5FFC5"/>
                        </a:solidFill>
                        <a:latin typeface="Futura Md BT" panose="020B06020202040203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xmlns="" val="183472196"/>
                  </a:ext>
                </a:extLst>
              </a:tr>
              <a:tr h="370840">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ZA" sz="1800" b="1" dirty="0">
                          <a:solidFill>
                            <a:schemeClr val="tx1"/>
                          </a:solidFill>
                          <a:latin typeface="Futura Md BT" panose="020B0602020204020303"/>
                        </a:rPr>
                        <a:t>Immediately applicable (pre-MWP): </a:t>
                      </a:r>
                      <a:r>
                        <a:rPr lang="en-ZA" sz="1800" b="0" dirty="0">
                          <a:solidFill>
                            <a:schemeClr val="tx1"/>
                          </a:solidFill>
                          <a:latin typeface="Futura Md BT" panose="020B0602020204020303"/>
                        </a:rPr>
                        <a:t>No direct impact on users/ economy and ecology</a:t>
                      </a:r>
                    </a:p>
                    <a:p>
                      <a:r>
                        <a:rPr lang="en-ZA" sz="1800" b="1" dirty="0">
                          <a:solidFill>
                            <a:schemeClr val="tx1"/>
                          </a:solidFill>
                          <a:latin typeface="Futura Md BT" panose="020B0602020204020303"/>
                        </a:rPr>
                        <a:t>Future implications (Sc 69):</a:t>
                      </a:r>
                    </a:p>
                    <a:p>
                      <a:r>
                        <a:rPr lang="en-ZA" sz="1800" b="1" dirty="0" err="1">
                          <a:solidFill>
                            <a:schemeClr val="tx1"/>
                          </a:solidFill>
                          <a:latin typeface="Futura Md BT" panose="020B0602020204020303"/>
                        </a:rPr>
                        <a:t>MzimEWR1</a:t>
                      </a:r>
                      <a:r>
                        <a:rPr lang="en-ZA" sz="1800" b="1" dirty="0">
                          <a:solidFill>
                            <a:schemeClr val="tx1"/>
                          </a:solidFill>
                          <a:latin typeface="Futura Md BT" panose="020B0602020204020303"/>
                        </a:rPr>
                        <a:t>: </a:t>
                      </a:r>
                      <a:r>
                        <a:rPr lang="en-ZA" sz="1800" b="0" dirty="0">
                          <a:solidFill>
                            <a:schemeClr val="tx1"/>
                          </a:solidFill>
                          <a:latin typeface="Futura Md BT" panose="020B0602020204020303"/>
                        </a:rPr>
                        <a:t>The overall ecological target will be met.  However, the geomorphological and riparian vegetation target will not be met.  This impact on the drivers does not impact on the responses and is deemed an acceptable balance.</a:t>
                      </a:r>
                    </a:p>
                    <a:p>
                      <a:r>
                        <a:rPr lang="en-ZA" sz="1800" b="1" dirty="0">
                          <a:solidFill>
                            <a:schemeClr val="tx1"/>
                          </a:solidFill>
                          <a:latin typeface="Futura Md BT" panose="020B0602020204020303"/>
                        </a:rPr>
                        <a:t>MzimEWR1-Lalini: </a:t>
                      </a:r>
                      <a:r>
                        <a:rPr lang="en-ZA" sz="1800" b="0" dirty="0">
                          <a:solidFill>
                            <a:schemeClr val="tx1"/>
                          </a:solidFill>
                          <a:latin typeface="Futura Md BT" panose="020B0602020204020303"/>
                        </a:rPr>
                        <a:t>River reach of 18 km will have minimal flow to keep </a:t>
                      </a:r>
                      <a:r>
                        <a:rPr lang="en-ZA" sz="1800" b="0" dirty="0" err="1">
                          <a:solidFill>
                            <a:schemeClr val="tx1"/>
                          </a:solidFill>
                          <a:latin typeface="Futura Md BT" panose="020B0602020204020303"/>
                        </a:rPr>
                        <a:t>Tsitsa</a:t>
                      </a:r>
                      <a:r>
                        <a:rPr lang="en-ZA" sz="1800" b="0" dirty="0">
                          <a:solidFill>
                            <a:schemeClr val="tx1"/>
                          </a:solidFill>
                          <a:latin typeface="Futura Md BT" panose="020B0602020204020303"/>
                        </a:rPr>
                        <a:t> Falls flowing (aesthetic and recreation).  Ecological objectives for this reach will not be achieved.  The rest of the RU will achieve the ecological objective.  As long as reach stays perennial, this is deemed an acceptable balance.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FFC5"/>
                    </a:solidFill>
                  </a:tcPr>
                </a:tc>
                <a:extLst>
                  <a:ext uri="{0D108BD9-81ED-4DB2-BD59-A6C34878D82A}">
                    <a16:rowId xmlns:a16="http://schemas.microsoft.com/office/drawing/2014/main" xmlns="" val="501873884"/>
                  </a:ext>
                </a:extLst>
              </a:tr>
            </a:tbl>
          </a:graphicData>
        </a:graphic>
      </p:graphicFrame>
      <p:sp>
        <p:nvSpPr>
          <p:cNvPr id="25" name="Isosceles Triangle 24">
            <a:extLst>
              <a:ext uri="{FF2B5EF4-FFF2-40B4-BE49-F238E27FC236}">
                <a16:creationId xmlns:a16="http://schemas.microsoft.com/office/drawing/2014/main" xmlns="" id="{51313910-C8F3-4B54-907F-37437E1067EE}"/>
              </a:ext>
            </a:extLst>
          </p:cNvPr>
          <p:cNvSpPr/>
          <p:nvPr/>
        </p:nvSpPr>
        <p:spPr>
          <a:xfrm rot="19213539">
            <a:off x="7054712" y="1629908"/>
            <a:ext cx="352425" cy="1888368"/>
          </a:xfrm>
          <a:prstGeom prst="triangle">
            <a:avLst>
              <a:gd name="adj" fmla="val 0"/>
            </a:avLst>
          </a:prstGeom>
          <a:solidFill>
            <a:srgbClr val="C5FF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7923768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5F7EE9BB-B972-40FD-8AF9-1271C54E08DF}"/>
              </a:ext>
            </a:extLst>
          </p:cNvPr>
          <p:cNvSpPr/>
          <p:nvPr/>
        </p:nvSpPr>
        <p:spPr>
          <a:xfrm>
            <a:off x="0" y="0"/>
            <a:ext cx="9179419" cy="64865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43</a:t>
            </a:fld>
            <a:endParaRPr lang="en-US" altLang="en-US" dirty="0">
              <a:solidFill>
                <a:prstClr val="black"/>
              </a:solidFill>
              <a:ea typeface="ＭＳ Ｐゴシック" pitchFamily="34" charset="-128"/>
            </a:endParaRPr>
          </a:p>
        </p:txBody>
      </p:sp>
      <p:sp>
        <p:nvSpPr>
          <p:cNvPr id="18" name="Title 1"/>
          <p:cNvSpPr txBox="1">
            <a:spLocks/>
          </p:cNvSpPr>
          <p:nvPr/>
        </p:nvSpPr>
        <p:spPr>
          <a:xfrm>
            <a:off x="168442" y="-27384"/>
            <a:ext cx="8518358" cy="783771"/>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3200" b="1" dirty="0"/>
              <a:t>DRAFT CLASS: </a:t>
            </a:r>
            <a:r>
              <a:rPr lang="en-GB" sz="3200" b="1" dirty="0" err="1"/>
              <a:t>T36</a:t>
            </a:r>
            <a:r>
              <a:rPr lang="en-GB" sz="3200" b="1" dirty="0"/>
              <a:t>: </a:t>
            </a:r>
            <a:r>
              <a:rPr lang="en-GB" sz="3200" b="1" dirty="0" err="1"/>
              <a:t>MZIMVUBU</a:t>
            </a:r>
            <a:endParaRPr lang="en-GB" sz="3200" b="1" dirty="0"/>
          </a:p>
        </p:txBody>
      </p:sp>
      <p:sp>
        <p:nvSpPr>
          <p:cNvPr id="11" name="Rectangle 10">
            <a:extLst>
              <a:ext uri="{FF2B5EF4-FFF2-40B4-BE49-F238E27FC236}">
                <a16:creationId xmlns:a16="http://schemas.microsoft.com/office/drawing/2014/main" xmlns="" id="{9860A83C-ED39-4826-8762-706A31FD4AD1}"/>
              </a:ext>
            </a:extLst>
          </p:cNvPr>
          <p:cNvSpPr/>
          <p:nvPr/>
        </p:nvSpPr>
        <p:spPr>
          <a:xfrm>
            <a:off x="0" y="0"/>
            <a:ext cx="9179419" cy="64865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4" name="Picture 3">
            <a:extLst>
              <a:ext uri="{FF2B5EF4-FFF2-40B4-BE49-F238E27FC236}">
                <a16:creationId xmlns:a16="http://schemas.microsoft.com/office/drawing/2014/main" xmlns="" id="{12259F43-B693-4EC5-AFC2-3FE12EAB2A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8359" y="217102"/>
            <a:ext cx="5781060" cy="4667002"/>
          </a:xfrm>
          <a:prstGeom prst="rect">
            <a:avLst/>
          </a:prstGeom>
        </p:spPr>
      </p:pic>
      <p:sp>
        <p:nvSpPr>
          <p:cNvPr id="16" name="Title 1">
            <a:extLst>
              <a:ext uri="{FF2B5EF4-FFF2-40B4-BE49-F238E27FC236}">
                <a16:creationId xmlns:a16="http://schemas.microsoft.com/office/drawing/2014/main" xmlns="" id="{3A2C574E-1459-4AF3-AE80-431D3088CCEA}"/>
              </a:ext>
            </a:extLst>
          </p:cNvPr>
          <p:cNvSpPr txBox="1">
            <a:spLocks/>
          </p:cNvSpPr>
          <p:nvPr/>
        </p:nvSpPr>
        <p:spPr>
          <a:xfrm>
            <a:off x="5626592" y="135780"/>
            <a:ext cx="3517408" cy="862353"/>
          </a:xfrm>
          <a:prstGeom prst="rect">
            <a:avLst/>
          </a:prstGeom>
          <a:solidFill>
            <a:schemeClr val="bg1"/>
          </a:solidFill>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800" b="1" dirty="0">
                <a:solidFill>
                  <a:srgbClr val="FF0000"/>
                </a:solidFill>
                <a:latin typeface="Futura Md BT"/>
                <a:cs typeface="Aharoni" panose="02010803020104030203" pitchFamily="2" charset="-79"/>
              </a:rPr>
              <a:t>DRAFT CLASS: T36 - </a:t>
            </a:r>
            <a:r>
              <a:rPr lang="en-GB" sz="2800" b="1" dirty="0" err="1">
                <a:solidFill>
                  <a:srgbClr val="FF0000"/>
                </a:solidFill>
                <a:latin typeface="Futura Md BT"/>
                <a:cs typeface="Aharoni" panose="02010803020104030203" pitchFamily="2" charset="-79"/>
              </a:rPr>
              <a:t>Mzimvubu</a:t>
            </a:r>
            <a:endParaRPr lang="en-GB" sz="2800" b="1" dirty="0">
              <a:solidFill>
                <a:srgbClr val="FF0000"/>
              </a:solidFill>
              <a:latin typeface="Futura Md BT"/>
              <a:cs typeface="Aharoni" panose="02010803020104030203" pitchFamily="2" charset="-79"/>
            </a:endParaRPr>
          </a:p>
        </p:txBody>
      </p:sp>
      <p:graphicFrame>
        <p:nvGraphicFramePr>
          <p:cNvPr id="19" name="Table 18">
            <a:extLst>
              <a:ext uri="{FF2B5EF4-FFF2-40B4-BE49-F238E27FC236}">
                <a16:creationId xmlns:a16="http://schemas.microsoft.com/office/drawing/2014/main" xmlns="" id="{18915832-8E43-4BA8-9A80-2BEF11D49C33}"/>
              </a:ext>
            </a:extLst>
          </p:cNvPr>
          <p:cNvGraphicFramePr>
            <a:graphicFrameLocks noGrp="1"/>
          </p:cNvGraphicFramePr>
          <p:nvPr>
            <p:extLst>
              <p:ext uri="{D42A27DB-BD31-4B8C-83A1-F6EECF244321}">
                <p14:modId xmlns:p14="http://schemas.microsoft.com/office/powerpoint/2010/main" val="2047601228"/>
              </p:ext>
            </p:extLst>
          </p:nvPr>
        </p:nvGraphicFramePr>
        <p:xfrm>
          <a:off x="268410" y="781791"/>
          <a:ext cx="3539879" cy="1559560"/>
        </p:xfrm>
        <a:graphic>
          <a:graphicData uri="http://schemas.openxmlformats.org/drawingml/2006/table">
            <a:tbl>
              <a:tblPr firstRow="1" bandRow="1">
                <a:tableStyleId>{5C22544A-7EE6-4342-B048-85BDC9FD1C3A}</a:tableStyleId>
              </a:tblPr>
              <a:tblGrid>
                <a:gridCol w="3539879">
                  <a:extLst>
                    <a:ext uri="{9D8B030D-6E8A-4147-A177-3AD203B41FA5}">
                      <a16:colId xmlns:a16="http://schemas.microsoft.com/office/drawing/2014/main" xmlns="" val="3790026485"/>
                    </a:ext>
                  </a:extLst>
                </a:gridCol>
              </a:tblGrid>
              <a:tr h="370840">
                <a:tc>
                  <a:txBody>
                    <a:bodyPr/>
                    <a:lstStyle/>
                    <a:p>
                      <a:r>
                        <a:rPr lang="en-ZA" dirty="0">
                          <a:solidFill>
                            <a:schemeClr val="accent5">
                              <a:lumMod val="60000"/>
                              <a:lumOff val="40000"/>
                            </a:schemeClr>
                          </a:solidFill>
                          <a:latin typeface="Futura Md BT" panose="020B0602020204020303"/>
                        </a:rPr>
                        <a:t>CLASS I : </a:t>
                      </a:r>
                      <a:r>
                        <a:rPr lang="en-ZA" dirty="0" err="1">
                          <a:solidFill>
                            <a:schemeClr val="accent5">
                              <a:lumMod val="60000"/>
                              <a:lumOff val="40000"/>
                            </a:schemeClr>
                          </a:solidFill>
                          <a:latin typeface="Futura Md BT" panose="020B0602020204020303"/>
                        </a:rPr>
                        <a:t>T36_a</a:t>
                      </a:r>
                      <a:endParaRPr lang="en-ZA" dirty="0">
                        <a:solidFill>
                          <a:schemeClr val="accent5">
                            <a:lumMod val="60000"/>
                            <a:lumOff val="40000"/>
                          </a:schemeClr>
                        </a:solidFill>
                        <a:latin typeface="Futura Md BT" panose="020B06020202040203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xmlns="" val="183472196"/>
                  </a:ext>
                </a:extLst>
              </a:tr>
              <a:tr h="370840">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ZA" sz="1800" b="1" dirty="0">
                          <a:solidFill>
                            <a:schemeClr val="tx1"/>
                          </a:solidFill>
                          <a:latin typeface="Futura Md BT" panose="020B0602020204020303"/>
                        </a:rPr>
                        <a:t>No direct impact on users/ economy and ecology under present and future (Sc 69) conditions.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xmlns="" val="501873884"/>
                  </a:ext>
                </a:extLst>
              </a:tr>
            </a:tbl>
          </a:graphicData>
        </a:graphic>
      </p:graphicFrame>
      <p:graphicFrame>
        <p:nvGraphicFramePr>
          <p:cNvPr id="21" name="Table 20">
            <a:extLst>
              <a:ext uri="{FF2B5EF4-FFF2-40B4-BE49-F238E27FC236}">
                <a16:creationId xmlns:a16="http://schemas.microsoft.com/office/drawing/2014/main" xmlns="" id="{C9AD32A7-EB43-4DE0-8CBC-D7986809C32C}"/>
              </a:ext>
            </a:extLst>
          </p:cNvPr>
          <p:cNvGraphicFramePr>
            <a:graphicFrameLocks noGrp="1"/>
          </p:cNvGraphicFramePr>
          <p:nvPr>
            <p:extLst>
              <p:ext uri="{D42A27DB-BD31-4B8C-83A1-F6EECF244321}">
                <p14:modId xmlns:p14="http://schemas.microsoft.com/office/powerpoint/2010/main" val="3800120544"/>
              </p:ext>
            </p:extLst>
          </p:nvPr>
        </p:nvGraphicFramePr>
        <p:xfrm>
          <a:off x="277935" y="3429000"/>
          <a:ext cx="6413767" cy="2931160"/>
        </p:xfrm>
        <a:graphic>
          <a:graphicData uri="http://schemas.openxmlformats.org/drawingml/2006/table">
            <a:tbl>
              <a:tblPr firstRow="1" bandRow="1">
                <a:tableStyleId>{5C22544A-7EE6-4342-B048-85BDC9FD1C3A}</a:tableStyleId>
              </a:tblPr>
              <a:tblGrid>
                <a:gridCol w="6413767">
                  <a:extLst>
                    <a:ext uri="{9D8B030D-6E8A-4147-A177-3AD203B41FA5}">
                      <a16:colId xmlns:a16="http://schemas.microsoft.com/office/drawing/2014/main" xmlns="" val="3790026485"/>
                    </a:ext>
                  </a:extLst>
                </a:gridCol>
              </a:tblGrid>
              <a:tr h="370840">
                <a:tc>
                  <a:txBody>
                    <a:bodyPr/>
                    <a:lstStyle/>
                    <a:p>
                      <a:r>
                        <a:rPr lang="en-ZA" dirty="0">
                          <a:solidFill>
                            <a:schemeClr val="accent5">
                              <a:lumMod val="60000"/>
                              <a:lumOff val="40000"/>
                            </a:schemeClr>
                          </a:solidFill>
                          <a:latin typeface="Futura Md BT" panose="020B0602020204020303"/>
                        </a:rPr>
                        <a:t>CLASS I : </a:t>
                      </a:r>
                      <a:r>
                        <a:rPr lang="en-ZA" dirty="0" err="1">
                          <a:solidFill>
                            <a:schemeClr val="accent5">
                              <a:lumMod val="60000"/>
                              <a:lumOff val="40000"/>
                            </a:schemeClr>
                          </a:solidFill>
                          <a:latin typeface="Futura Md BT" panose="020B0602020204020303"/>
                        </a:rPr>
                        <a:t>T36_b</a:t>
                      </a:r>
                      <a:r>
                        <a:rPr lang="en-ZA" dirty="0">
                          <a:solidFill>
                            <a:schemeClr val="accent5">
                              <a:lumMod val="60000"/>
                              <a:lumOff val="40000"/>
                            </a:schemeClr>
                          </a:solidFill>
                          <a:latin typeface="Futura Md BT" panose="020B0602020204020303"/>
                        </a:rPr>
                        <a:t>      ESTUARY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xmlns="" val="183472196"/>
                  </a:ext>
                </a:extLst>
              </a:tr>
              <a:tr h="370840">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ZA" sz="1800" b="1" dirty="0">
                          <a:solidFill>
                            <a:schemeClr val="tx1"/>
                          </a:solidFill>
                          <a:latin typeface="Futura Md BT" panose="020B0602020204020303"/>
                        </a:rPr>
                        <a:t>No direct impact on users/ economy and ecology under present conditions.</a:t>
                      </a:r>
                    </a:p>
                    <a:p>
                      <a:r>
                        <a:rPr lang="en-ZA" sz="1800" b="1" dirty="0">
                          <a:solidFill>
                            <a:schemeClr val="tx1"/>
                          </a:solidFill>
                          <a:latin typeface="Futura Md BT" panose="020B0602020204020303"/>
                        </a:rPr>
                        <a:t>Future implications (Sc 69):</a:t>
                      </a:r>
                    </a:p>
                    <a:p>
                      <a:r>
                        <a:rPr lang="en-ZA" sz="1800" b="0" dirty="0">
                          <a:solidFill>
                            <a:schemeClr val="tx1"/>
                          </a:solidFill>
                          <a:latin typeface="Futura Md BT" panose="020B0602020204020303"/>
                        </a:rPr>
                        <a:t>The overall ecological target will be met.  However, the following individual components will decrease in terms of the estuary health index score:  Physical habitat, macrophytes, invertebrates, fish. These impacts are deemed an acceptable balance as the ecological target will be met.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xmlns="" val="501873884"/>
                  </a:ext>
                </a:extLst>
              </a:tr>
            </a:tbl>
          </a:graphicData>
        </a:graphic>
      </p:graphicFrame>
    </p:spTree>
    <p:extLst>
      <p:ext uri="{BB962C8B-B14F-4D97-AF65-F5344CB8AC3E}">
        <p14:creationId xmlns:p14="http://schemas.microsoft.com/office/powerpoint/2010/main" val="12453705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25716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257169" fontAlgn="base">
                <a:spcBef>
                  <a:spcPct val="0"/>
                </a:spcBef>
                <a:spcAft>
                  <a:spcPct val="0"/>
                </a:spcAft>
              </a:pPr>
              <a:t>44</a:t>
            </a:fld>
            <a:endParaRPr lang="en-US" altLang="en-US" dirty="0">
              <a:solidFill>
                <a:prstClr val="black"/>
              </a:solidFill>
              <a:ea typeface="ＭＳ Ｐゴシック" pitchFamily="34" charset="-128"/>
            </a:endParaRPr>
          </a:p>
        </p:txBody>
      </p:sp>
      <p:sp>
        <p:nvSpPr>
          <p:cNvPr id="6" name="Title 1"/>
          <p:cNvSpPr txBox="1">
            <a:spLocks/>
          </p:cNvSpPr>
          <p:nvPr/>
        </p:nvSpPr>
        <p:spPr bwMode="auto">
          <a:xfrm>
            <a:off x="518747" y="430085"/>
            <a:ext cx="853733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457200" fontAlgn="base">
              <a:spcBef>
                <a:spcPct val="0"/>
              </a:spcBef>
              <a:spcAft>
                <a:spcPct val="0"/>
              </a:spcAft>
            </a:pPr>
            <a:r>
              <a:rPr lang="en-ZA" altLang="en-US" sz="2600" b="1" dirty="0">
                <a:latin typeface="Futura Md BT" pitchFamily="34" charset="0"/>
              </a:rPr>
              <a:t> </a:t>
            </a:r>
            <a:r>
              <a:rPr lang="en-ZA" altLang="en-US" sz="3200" b="1" dirty="0">
                <a:solidFill>
                  <a:srgbClr val="FF0000"/>
                </a:solidFill>
                <a:latin typeface="Aharoni" panose="02010803020104030203" pitchFamily="2" charset="-79"/>
                <a:cs typeface="Aharoni" panose="02010803020104030203" pitchFamily="2" charset="-79"/>
              </a:rPr>
              <a:t>Summary of </a:t>
            </a:r>
            <a:r>
              <a:rPr lang="en-ZA" altLang="en-US" sz="3200" b="1" i="1" dirty="0">
                <a:solidFill>
                  <a:srgbClr val="FF0000"/>
                </a:solidFill>
                <a:latin typeface="Aharoni" panose="02010803020104030203" pitchFamily="2" charset="-79"/>
                <a:cs typeface="Aharoni" panose="02010803020104030203" pitchFamily="2" charset="-79"/>
              </a:rPr>
              <a:t>present state </a:t>
            </a:r>
            <a:r>
              <a:rPr lang="en-ZA" altLang="en-US" sz="3200" b="1" dirty="0">
                <a:solidFill>
                  <a:srgbClr val="FF0000"/>
                </a:solidFill>
                <a:latin typeface="Aharoni" panose="02010803020104030203" pitchFamily="2" charset="-79"/>
                <a:cs typeface="Aharoni" panose="02010803020104030203" pitchFamily="2" charset="-79"/>
              </a:rPr>
              <a:t>vs </a:t>
            </a:r>
            <a:r>
              <a:rPr lang="en-ZA" altLang="en-US" sz="3200" b="1" i="1" dirty="0">
                <a:solidFill>
                  <a:srgbClr val="FF0000"/>
                </a:solidFill>
                <a:latin typeface="Aharoni" panose="02010803020104030203" pitchFamily="2" charset="-79"/>
                <a:cs typeface="Aharoni" panose="02010803020104030203" pitchFamily="2" charset="-79"/>
              </a:rPr>
              <a:t>ecological objectives </a:t>
            </a:r>
            <a:r>
              <a:rPr lang="en-ZA" altLang="en-US" sz="3200" b="1" dirty="0">
                <a:solidFill>
                  <a:srgbClr val="FF0000"/>
                </a:solidFill>
                <a:latin typeface="Aharoni" panose="02010803020104030203" pitchFamily="2" charset="-79"/>
                <a:cs typeface="Aharoni" panose="02010803020104030203" pitchFamily="2" charset="-79"/>
              </a:rPr>
              <a:t>vs </a:t>
            </a:r>
            <a:r>
              <a:rPr lang="en-ZA" altLang="en-US" sz="3200" b="1" i="1" dirty="0">
                <a:solidFill>
                  <a:srgbClr val="FF0000"/>
                </a:solidFill>
                <a:latin typeface="Aharoni" panose="02010803020104030203" pitchFamily="2" charset="-79"/>
                <a:cs typeface="Aharoni" panose="02010803020104030203" pitchFamily="2" charset="-79"/>
              </a:rPr>
              <a:t>target ecological objectives</a:t>
            </a:r>
            <a:endParaRPr lang="en-ZA" altLang="en-US" sz="3200" b="1" dirty="0">
              <a:solidFill>
                <a:srgbClr val="FF0000"/>
              </a:solidFill>
              <a:latin typeface="Aharoni" panose="02010803020104030203" pitchFamily="2" charset="-79"/>
              <a:cs typeface="Aharoni" panose="02010803020104030203" pitchFamily="2" charset="-79"/>
            </a:endParaRPr>
          </a:p>
        </p:txBody>
      </p:sp>
      <p:sp>
        <p:nvSpPr>
          <p:cNvPr id="19" name="Content Placeholder 2">
            <a:extLst>
              <a:ext uri="{FF2B5EF4-FFF2-40B4-BE49-F238E27FC236}">
                <a16:creationId xmlns:a16="http://schemas.microsoft.com/office/drawing/2014/main" xmlns="" id="{8F62731F-794E-4F82-98D8-2C7E35B429E8}"/>
              </a:ext>
            </a:extLst>
          </p:cNvPr>
          <p:cNvSpPr txBox="1">
            <a:spLocks/>
          </p:cNvSpPr>
          <p:nvPr/>
        </p:nvSpPr>
        <p:spPr>
          <a:xfrm>
            <a:off x="1422400" y="1382786"/>
            <a:ext cx="7721600" cy="3414002"/>
          </a:xfrm>
          <a:prstGeom prst="rect">
            <a:avLst/>
          </a:prstGeom>
        </p:spPr>
        <p:txBody>
          <a:bodyPr/>
          <a:lstStyle>
            <a:lvl1pPr marL="342891" indent="-342891" algn="l" defTabSz="457189"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32" indent="-285744" algn="l" defTabSz="457189"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2971" indent="-228594" algn="l" defTabSz="457189"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160" indent="-228594" algn="l" defTabSz="457189"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349" indent="-228594" algn="l" defTabSz="457189"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541338" lvl="1" indent="-541338">
              <a:buFont typeface="Wingdings" panose="05000000000000000000" pitchFamily="2" charset="2"/>
              <a:buChar char="Ø"/>
            </a:pPr>
            <a:r>
              <a:rPr lang="en-ZA" sz="2400" b="1" dirty="0">
                <a:latin typeface="Futura Bk BT" panose="020B0502020204020303" pitchFamily="34" charset="0"/>
              </a:rPr>
              <a:t>The </a:t>
            </a:r>
            <a:r>
              <a:rPr lang="en-ZA" sz="2400" b="1" dirty="0" err="1">
                <a:latin typeface="Futura Bk BT" panose="020B0502020204020303" pitchFamily="34" charset="0"/>
              </a:rPr>
              <a:t>Mzimvubu</a:t>
            </a:r>
            <a:r>
              <a:rPr lang="en-ZA" sz="2400" b="1" dirty="0">
                <a:latin typeface="Futura Bk BT" panose="020B0502020204020303" pitchFamily="34" charset="0"/>
              </a:rPr>
              <a:t> catchment is mostly in a Class II with some Class I sections.</a:t>
            </a:r>
          </a:p>
          <a:p>
            <a:pPr marL="541338" lvl="1" indent="-541338">
              <a:buFont typeface="Wingdings" panose="05000000000000000000" pitchFamily="2" charset="2"/>
              <a:buChar char="Ø"/>
            </a:pPr>
            <a:r>
              <a:rPr lang="en-ZA" sz="2400" b="1" dirty="0">
                <a:latin typeface="Futura Bk BT" panose="020B0502020204020303" pitchFamily="34" charset="0"/>
              </a:rPr>
              <a:t>The Class recommendations are to maintain the current conditions.</a:t>
            </a:r>
          </a:p>
          <a:p>
            <a:pPr marL="541338" lvl="1" indent="-541338">
              <a:buFont typeface="Wingdings" panose="05000000000000000000" pitchFamily="2" charset="2"/>
              <a:buChar char="Ø"/>
            </a:pPr>
            <a:r>
              <a:rPr lang="en-ZA" sz="2400" b="1" dirty="0">
                <a:latin typeface="Futura Bk BT" panose="020B0502020204020303" pitchFamily="34" charset="0"/>
              </a:rPr>
              <a:t>Future developments in terms of the MWP, including possible increased population and use, will not impact on the recommended Classes and Catchment Configuration if the MWP is managed according to Sc 69.</a:t>
            </a:r>
          </a:p>
          <a:p>
            <a:pPr marL="541338" lvl="1" indent="-541338">
              <a:buFont typeface="Wingdings" panose="05000000000000000000" pitchFamily="2" charset="2"/>
              <a:buChar char="Ø"/>
            </a:pPr>
            <a:r>
              <a:rPr lang="en-ZA" sz="2400" b="1" dirty="0">
                <a:latin typeface="Futura Bk BT" panose="020B0502020204020303" pitchFamily="34" charset="0"/>
              </a:rPr>
              <a:t>Sc 69 was designed to represent an optimised scenario to create the balance between protection and use as is the requirements of the National Water Resources Classification.</a:t>
            </a:r>
            <a:endParaRPr lang="en-ZA" sz="2800" b="1" dirty="0"/>
          </a:p>
        </p:txBody>
      </p:sp>
    </p:spTree>
    <p:extLst>
      <p:ext uri="{BB962C8B-B14F-4D97-AF65-F5344CB8AC3E}">
        <p14:creationId xmlns:p14="http://schemas.microsoft.com/office/powerpoint/2010/main" val="1852077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next to a body of water&#10;&#10;Description generated with very high confidence">
            <a:extLst>
              <a:ext uri="{FF2B5EF4-FFF2-40B4-BE49-F238E27FC236}">
                <a16:creationId xmlns:a16="http://schemas.microsoft.com/office/drawing/2014/main" xmlns="" id="{C4EB949D-BC28-410B-9C16-6F310933ED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923"/>
            <a:ext cx="5029200" cy="3771900"/>
          </a:xfrm>
          <a:prstGeom prst="rect">
            <a:avLst/>
          </a:prstGeom>
        </p:spPr>
      </p:pic>
      <p:pic>
        <p:nvPicPr>
          <p:cNvPr id="6" name="Picture 5">
            <a:extLst>
              <a:ext uri="{FF2B5EF4-FFF2-40B4-BE49-F238E27FC236}">
                <a16:creationId xmlns:a16="http://schemas.microsoft.com/office/drawing/2014/main" xmlns="" id="{8B1B019D-4D42-4031-8C9B-B713D4B9DF02}"/>
              </a:ext>
            </a:extLst>
          </p:cNvPr>
          <p:cNvPicPr>
            <a:picLocks noChangeAspect="1"/>
          </p:cNvPicPr>
          <p:nvPr/>
        </p:nvPicPr>
        <p:blipFill>
          <a:blip r:embed="rId3"/>
          <a:stretch>
            <a:fillRect/>
          </a:stretch>
        </p:blipFill>
        <p:spPr>
          <a:xfrm>
            <a:off x="4408242" y="3086100"/>
            <a:ext cx="4735758" cy="3771900"/>
          </a:xfrm>
          <a:prstGeom prst="rect">
            <a:avLst/>
          </a:prstGeom>
        </p:spPr>
      </p:pic>
      <p:sp>
        <p:nvSpPr>
          <p:cNvPr id="4" name="Rounded Rectangle 3"/>
          <p:cNvSpPr/>
          <p:nvPr/>
        </p:nvSpPr>
        <p:spPr>
          <a:xfrm>
            <a:off x="3871114" y="608514"/>
            <a:ext cx="5297965" cy="2477586"/>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45</a:t>
            </a:fld>
            <a:endParaRPr lang="en-US" altLang="en-US" dirty="0">
              <a:solidFill>
                <a:prstClr val="black"/>
              </a:solidFill>
              <a:ea typeface="ＭＳ Ｐゴシック" pitchFamily="34" charset="-128"/>
            </a:endParaRPr>
          </a:p>
        </p:txBody>
      </p:sp>
      <p:sp>
        <p:nvSpPr>
          <p:cNvPr id="3" name="Rectangle 2"/>
          <p:cNvSpPr txBox="1">
            <a:spLocks noChangeArrowheads="1"/>
          </p:cNvSpPr>
          <p:nvPr/>
        </p:nvSpPr>
        <p:spPr>
          <a:xfrm>
            <a:off x="2957059" y="1183519"/>
            <a:ext cx="7337091"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rgbClr val="FF0000"/>
                </a:solidFill>
                <a:latin typeface="Aharoni" panose="02010803020104030203" pitchFamily="2" charset="-79"/>
                <a:cs typeface="Aharoni" panose="02010803020104030203" pitchFamily="2" charset="-79"/>
              </a:rPr>
              <a:t>RESOURCE QUALITY OBJECTIVES</a:t>
            </a:r>
          </a:p>
        </p:txBody>
      </p:sp>
      <p:pic>
        <p:nvPicPr>
          <p:cNvPr id="7" name="Picture 6">
            <a:extLst>
              <a:ext uri="{FF2B5EF4-FFF2-40B4-BE49-F238E27FC236}">
                <a16:creationId xmlns:a16="http://schemas.microsoft.com/office/drawing/2014/main" xmlns="" id="{9A3E2D67-651D-439A-B111-30A3296678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574618"/>
            <a:ext cx="4403246" cy="3302436"/>
          </a:xfrm>
          <a:prstGeom prst="rect">
            <a:avLst/>
          </a:prstGeom>
        </p:spPr>
      </p:pic>
    </p:spTree>
    <p:extLst>
      <p:ext uri="{BB962C8B-B14F-4D97-AF65-F5344CB8AC3E}">
        <p14:creationId xmlns:p14="http://schemas.microsoft.com/office/powerpoint/2010/main" val="15794578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429000" y="2425700"/>
            <a:ext cx="2451100" cy="2247900"/>
          </a:xfrm>
          <a:prstGeom prst="ellipse">
            <a:avLst/>
          </a:prstGeom>
          <a:gradFill>
            <a:gsLst>
              <a:gs pos="0">
                <a:schemeClr val="accent5">
                  <a:lumMod val="60000"/>
                  <a:lumOff val="40000"/>
                </a:schemeClr>
              </a:gs>
              <a:gs pos="100000">
                <a:schemeClr val="accent5">
                  <a:lumMod val="20000"/>
                  <a:lumOff val="80000"/>
                </a:schemeClr>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ZA" sz="2000" b="1" dirty="0">
                <a:solidFill>
                  <a:schemeClr val="tx1"/>
                </a:solidFill>
                <a:latin typeface="Futura Md BT" panose="020B0602020204020303" pitchFamily="34" charset="0"/>
              </a:rPr>
              <a:t>Water Resource Class</a:t>
            </a:r>
          </a:p>
        </p:txBody>
      </p:sp>
      <p:sp>
        <p:nvSpPr>
          <p:cNvPr id="5" name="Rectangle 4"/>
          <p:cNvSpPr/>
          <p:nvPr/>
        </p:nvSpPr>
        <p:spPr>
          <a:xfrm>
            <a:off x="317500" y="2908300"/>
            <a:ext cx="1993900" cy="1181100"/>
          </a:xfrm>
          <a:prstGeom prst="rect">
            <a:avLst/>
          </a:prstGeom>
          <a:gradFill>
            <a:gsLst>
              <a:gs pos="0">
                <a:schemeClr val="accent3">
                  <a:lumMod val="60000"/>
                  <a:lumOff val="40000"/>
                </a:schemeClr>
              </a:gs>
              <a:gs pos="100000">
                <a:schemeClr val="accent3">
                  <a:lumMod val="20000"/>
                  <a:lumOff val="80000"/>
                </a:schemeClr>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ZA" sz="2000" dirty="0">
                <a:solidFill>
                  <a:schemeClr val="tx1"/>
                </a:solidFill>
                <a:latin typeface="Futura Md BT" panose="020B0602020204020303" pitchFamily="34" charset="0"/>
              </a:rPr>
              <a:t>Operational Scenarios</a:t>
            </a:r>
          </a:p>
        </p:txBody>
      </p:sp>
      <p:sp>
        <p:nvSpPr>
          <p:cNvPr id="7" name="Right Arrow 6"/>
          <p:cNvSpPr/>
          <p:nvPr/>
        </p:nvSpPr>
        <p:spPr>
          <a:xfrm>
            <a:off x="2311400" y="3260725"/>
            <a:ext cx="1117600" cy="476250"/>
          </a:xfrm>
          <a:prstGeom prst="rightArrow">
            <a:avLst/>
          </a:prstGeom>
          <a:gradFill flip="none" rotWithShape="1">
            <a:gsLst>
              <a:gs pos="0">
                <a:schemeClr val="accent3">
                  <a:lumMod val="60000"/>
                  <a:lumOff val="40000"/>
                </a:schemeClr>
              </a:gs>
              <a:gs pos="100000">
                <a:schemeClr val="accent1">
                  <a:tint val="50000"/>
                  <a:shade val="100000"/>
                  <a:satMod val="350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2000" dirty="0"/>
          </a:p>
        </p:txBody>
      </p:sp>
      <p:sp>
        <p:nvSpPr>
          <p:cNvPr id="8" name="Rectangle 7"/>
          <p:cNvSpPr/>
          <p:nvPr/>
        </p:nvSpPr>
        <p:spPr>
          <a:xfrm>
            <a:off x="7010400" y="2895600"/>
            <a:ext cx="1993900" cy="1181100"/>
          </a:xfrm>
          <a:prstGeom prst="rect">
            <a:avLst/>
          </a:prstGeom>
          <a:gradFill>
            <a:gsLst>
              <a:gs pos="0">
                <a:schemeClr val="accent3">
                  <a:lumMod val="60000"/>
                  <a:lumOff val="40000"/>
                </a:schemeClr>
              </a:gs>
              <a:gs pos="100000">
                <a:schemeClr val="accent3">
                  <a:lumMod val="20000"/>
                  <a:lumOff val="80000"/>
                </a:schemeClr>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ZA" sz="2000" dirty="0">
                <a:solidFill>
                  <a:schemeClr val="tx1"/>
                </a:solidFill>
                <a:latin typeface="Futura Md BT" panose="020B0602020204020303" pitchFamily="34" charset="0"/>
              </a:rPr>
              <a:t>RQOs</a:t>
            </a:r>
          </a:p>
        </p:txBody>
      </p:sp>
      <p:sp>
        <p:nvSpPr>
          <p:cNvPr id="9" name="Right Arrow 8"/>
          <p:cNvSpPr/>
          <p:nvPr/>
        </p:nvSpPr>
        <p:spPr>
          <a:xfrm rot="10800000">
            <a:off x="5880100" y="3311525"/>
            <a:ext cx="1117600" cy="476250"/>
          </a:xfrm>
          <a:prstGeom prst="rightArrow">
            <a:avLst/>
          </a:prstGeom>
          <a:gradFill flip="none" rotWithShape="1">
            <a:gsLst>
              <a:gs pos="0">
                <a:schemeClr val="accent3">
                  <a:lumMod val="60000"/>
                  <a:lumOff val="40000"/>
                </a:schemeClr>
              </a:gs>
              <a:gs pos="100000">
                <a:schemeClr val="accent1">
                  <a:tint val="50000"/>
                  <a:shade val="100000"/>
                  <a:satMod val="350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2000" dirty="0"/>
          </a:p>
        </p:txBody>
      </p:sp>
      <p:sp>
        <p:nvSpPr>
          <p:cNvPr id="10" name="TextBox 9"/>
          <p:cNvSpPr txBox="1"/>
          <p:nvPr/>
        </p:nvSpPr>
        <p:spPr>
          <a:xfrm>
            <a:off x="381488" y="635536"/>
            <a:ext cx="9144000" cy="1323439"/>
          </a:xfrm>
          <a:prstGeom prst="rect">
            <a:avLst/>
          </a:prstGeom>
          <a:noFill/>
        </p:spPr>
        <p:txBody>
          <a:bodyPr wrap="square" rtlCol="0">
            <a:spAutoFit/>
          </a:bodyPr>
          <a:lstStyle/>
          <a:p>
            <a:pPr lvl="1" algn="ctr"/>
            <a:r>
              <a:rPr lang="en-ZA" sz="4000" b="1" dirty="0">
                <a:solidFill>
                  <a:srgbClr val="FF0000"/>
                </a:solidFill>
                <a:latin typeface="Aharoni" pitchFamily="2" charset="-79"/>
                <a:cs typeface="Aharoni" pitchFamily="2" charset="-79"/>
              </a:rPr>
              <a:t>RQOs and Water Resource </a:t>
            </a:r>
          </a:p>
          <a:p>
            <a:pPr lvl="1" algn="ctr"/>
            <a:r>
              <a:rPr lang="en-ZA" sz="4000" b="1" dirty="0">
                <a:solidFill>
                  <a:srgbClr val="FF0000"/>
                </a:solidFill>
                <a:latin typeface="Aharoni" pitchFamily="2" charset="-79"/>
                <a:cs typeface="Aharoni" pitchFamily="2" charset="-79"/>
              </a:rPr>
              <a:t>Classes</a:t>
            </a:r>
          </a:p>
        </p:txBody>
      </p:sp>
      <p:sp>
        <p:nvSpPr>
          <p:cNvPr id="2" name="TextBox 1"/>
          <p:cNvSpPr txBox="1"/>
          <p:nvPr/>
        </p:nvSpPr>
        <p:spPr>
          <a:xfrm>
            <a:off x="2311400" y="2947690"/>
            <a:ext cx="1270000" cy="400110"/>
          </a:xfrm>
          <a:prstGeom prst="rect">
            <a:avLst/>
          </a:prstGeom>
          <a:noFill/>
        </p:spPr>
        <p:txBody>
          <a:bodyPr wrap="square" rtlCol="0">
            <a:spAutoFit/>
          </a:bodyPr>
          <a:lstStyle/>
          <a:p>
            <a:r>
              <a:rPr lang="en-ZA" sz="2000" dirty="0"/>
              <a:t>Informs</a:t>
            </a:r>
          </a:p>
        </p:txBody>
      </p:sp>
      <p:sp>
        <p:nvSpPr>
          <p:cNvPr id="11" name="TextBox 10"/>
          <p:cNvSpPr txBox="1"/>
          <p:nvPr/>
        </p:nvSpPr>
        <p:spPr>
          <a:xfrm>
            <a:off x="5994400" y="2955390"/>
            <a:ext cx="1270000" cy="400110"/>
          </a:xfrm>
          <a:prstGeom prst="rect">
            <a:avLst/>
          </a:prstGeom>
          <a:noFill/>
        </p:spPr>
        <p:txBody>
          <a:bodyPr wrap="square" rtlCol="0">
            <a:spAutoFit/>
          </a:bodyPr>
          <a:lstStyle/>
          <a:p>
            <a:r>
              <a:rPr lang="en-ZA" sz="2000" dirty="0"/>
              <a:t>Defines</a:t>
            </a:r>
          </a:p>
        </p:txBody>
      </p:sp>
    </p:spTree>
    <p:extLst>
      <p:ext uri="{BB962C8B-B14F-4D97-AF65-F5344CB8AC3E}">
        <p14:creationId xmlns:p14="http://schemas.microsoft.com/office/powerpoint/2010/main" val="283423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2"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715" y="228168"/>
            <a:ext cx="9144000" cy="769441"/>
          </a:xfrm>
          <a:prstGeom prst="rect">
            <a:avLst/>
          </a:prstGeom>
        </p:spPr>
        <p:txBody>
          <a:bodyPr/>
          <a:lstStyle>
            <a:lvl1pPr algn="ctr" defTabSz="457189" eaLnBrk="0" fontAlgn="base" hangingPunct="0">
              <a:spcBef>
                <a:spcPct val="0"/>
              </a:spcBef>
              <a:spcAft>
                <a:spcPct val="0"/>
              </a:spcAft>
              <a:defRPr sz="4000" b="1">
                <a:latin typeface="Aharoni" panose="02010803020104030203" pitchFamily="2" charset="-79"/>
                <a:ea typeface="ＭＳ Ｐゴシック" charset="0"/>
                <a:cs typeface="Aharoni" panose="02010803020104030203" pitchFamily="2" charset="-79"/>
              </a:defRPr>
            </a:lvl1pPr>
            <a:lvl2pPr algn="ctr" defTabSz="457189" eaLnBrk="0" fontAlgn="base" hangingPunct="0">
              <a:spcBef>
                <a:spcPct val="0"/>
              </a:spcBef>
              <a:spcAft>
                <a:spcPct val="0"/>
              </a:spcAft>
              <a:defRPr sz="4400">
                <a:latin typeface="Calibri" pitchFamily="34" charset="0"/>
                <a:ea typeface="ＭＳ Ｐゴシック" charset="0"/>
                <a:cs typeface="ＭＳ Ｐゴシック" charset="0"/>
              </a:defRPr>
            </a:lvl2pPr>
            <a:lvl3pPr algn="ctr" defTabSz="457189" eaLnBrk="0" fontAlgn="base" hangingPunct="0">
              <a:spcBef>
                <a:spcPct val="0"/>
              </a:spcBef>
              <a:spcAft>
                <a:spcPct val="0"/>
              </a:spcAft>
              <a:defRPr sz="4400">
                <a:latin typeface="Calibri" pitchFamily="34" charset="0"/>
                <a:ea typeface="ＭＳ Ｐゴシック" charset="0"/>
                <a:cs typeface="ＭＳ Ｐゴシック" charset="0"/>
              </a:defRPr>
            </a:lvl3pPr>
            <a:lvl4pPr algn="ctr" defTabSz="457189" eaLnBrk="0" fontAlgn="base" hangingPunct="0">
              <a:spcBef>
                <a:spcPct val="0"/>
              </a:spcBef>
              <a:spcAft>
                <a:spcPct val="0"/>
              </a:spcAft>
              <a:defRPr sz="4400">
                <a:latin typeface="Calibri" pitchFamily="34" charset="0"/>
                <a:ea typeface="ＭＳ Ｐゴシック" charset="0"/>
                <a:cs typeface="ＭＳ Ｐゴシック" charset="0"/>
              </a:defRPr>
            </a:lvl4pPr>
            <a:lvl5pPr algn="ctr" defTabSz="457189" eaLnBrk="0" fontAlgn="base" hangingPunct="0">
              <a:spcBef>
                <a:spcPct val="0"/>
              </a:spcBef>
              <a:spcAft>
                <a:spcPct val="0"/>
              </a:spcAft>
              <a:defRPr sz="4400">
                <a:latin typeface="Calibri" pitchFamily="34" charset="0"/>
                <a:ea typeface="ＭＳ Ｐゴシック" charset="0"/>
                <a:cs typeface="ＭＳ Ｐゴシック" charset="0"/>
              </a:defRPr>
            </a:lvl5pPr>
            <a:lvl6pPr marL="457189" algn="ctr" defTabSz="457189" fontAlgn="base">
              <a:spcBef>
                <a:spcPct val="0"/>
              </a:spcBef>
              <a:spcAft>
                <a:spcPct val="0"/>
              </a:spcAft>
              <a:defRPr sz="4400">
                <a:latin typeface="Calibri" pitchFamily="34" charset="0"/>
              </a:defRPr>
            </a:lvl6pPr>
            <a:lvl7pPr marL="914377" algn="ctr" defTabSz="457189" fontAlgn="base">
              <a:spcBef>
                <a:spcPct val="0"/>
              </a:spcBef>
              <a:spcAft>
                <a:spcPct val="0"/>
              </a:spcAft>
              <a:defRPr sz="4400">
                <a:latin typeface="Calibri" pitchFamily="34" charset="0"/>
              </a:defRPr>
            </a:lvl7pPr>
            <a:lvl8pPr marL="1371566" algn="ctr" defTabSz="457189" fontAlgn="base">
              <a:spcBef>
                <a:spcPct val="0"/>
              </a:spcBef>
              <a:spcAft>
                <a:spcPct val="0"/>
              </a:spcAft>
              <a:defRPr sz="4400">
                <a:latin typeface="Calibri" pitchFamily="34" charset="0"/>
              </a:defRPr>
            </a:lvl8pPr>
            <a:lvl9pPr marL="1828754" algn="ctr" defTabSz="457189" fontAlgn="base">
              <a:spcBef>
                <a:spcPct val="0"/>
              </a:spcBef>
              <a:spcAft>
                <a:spcPct val="0"/>
              </a:spcAft>
              <a:defRPr sz="4400">
                <a:latin typeface="Calibri" pitchFamily="34" charset="0"/>
              </a:defRPr>
            </a:lvl9pPr>
          </a:lstStyle>
          <a:p>
            <a:pPr lvl="1"/>
            <a:r>
              <a:rPr lang="en-ZA" sz="3600" dirty="0">
                <a:solidFill>
                  <a:srgbClr val="FF0000"/>
                </a:solidFill>
                <a:latin typeface="Aharoni" panose="02010803020104030203" pitchFamily="2" charset="-79"/>
                <a:cs typeface="Aharoni" panose="02010803020104030203" pitchFamily="2" charset="-79"/>
              </a:rPr>
              <a:t>What are Resource </a:t>
            </a:r>
          </a:p>
          <a:p>
            <a:pPr lvl="1"/>
            <a:r>
              <a:rPr lang="en-ZA" sz="3600" dirty="0">
                <a:solidFill>
                  <a:srgbClr val="FF0000"/>
                </a:solidFill>
                <a:latin typeface="Aharoni" panose="02010803020104030203" pitchFamily="2" charset="-79"/>
                <a:cs typeface="Aharoni" panose="02010803020104030203" pitchFamily="2" charset="-79"/>
              </a:rPr>
              <a:t>Quality Objectives</a:t>
            </a:r>
            <a:r>
              <a:rPr lang="en-ZA" sz="4000" dirty="0">
                <a:solidFill>
                  <a:srgbClr val="FF0000"/>
                </a:solidFill>
                <a:latin typeface="Aharoni" panose="02010803020104030203" pitchFamily="2" charset="-79"/>
                <a:cs typeface="Aharoni" panose="02010803020104030203" pitchFamily="2" charset="-79"/>
              </a:rPr>
              <a:t>?</a:t>
            </a:r>
          </a:p>
        </p:txBody>
      </p:sp>
      <p:sp>
        <p:nvSpPr>
          <p:cNvPr id="5" name="TextBox 4"/>
          <p:cNvSpPr txBox="1"/>
          <p:nvPr/>
        </p:nvSpPr>
        <p:spPr>
          <a:xfrm>
            <a:off x="1524312" y="1613054"/>
            <a:ext cx="7514181" cy="4493538"/>
          </a:xfrm>
          <a:prstGeom prst="rect">
            <a:avLst/>
          </a:prstGeom>
          <a:solidFill>
            <a:schemeClr val="bg1"/>
          </a:solidFill>
        </p:spPr>
        <p:txBody>
          <a:bodyPr wrap="square" rtlCol="0">
            <a:spAutoFit/>
          </a:bodyPr>
          <a:lstStyle/>
          <a:p>
            <a:r>
              <a:rPr lang="en-ZA" sz="2600" b="1" dirty="0">
                <a:latin typeface="Futura Md BT" panose="020B0602020204020303" pitchFamily="34" charset="0"/>
                <a:cs typeface="Arial" pitchFamily="34" charset="0"/>
              </a:rPr>
              <a:t>Resource Quality Objectives provide information to resource managers on how to manage the Integrated Units of Analysis to maintain or achieve the </a:t>
            </a:r>
            <a:r>
              <a:rPr lang="en-ZA" sz="2600" b="1" dirty="0">
                <a:solidFill>
                  <a:srgbClr val="C00000"/>
                </a:solidFill>
                <a:latin typeface="Futura Md BT" panose="020B0602020204020303" pitchFamily="34" charset="0"/>
                <a:cs typeface="Arial" pitchFamily="34" charset="0"/>
              </a:rPr>
              <a:t>Water Resource Class </a:t>
            </a:r>
            <a:r>
              <a:rPr lang="en-ZA" sz="2600" b="1" dirty="0">
                <a:latin typeface="Futura Md BT" panose="020B0602020204020303" pitchFamily="34" charset="0"/>
                <a:cs typeface="Arial" pitchFamily="34" charset="0"/>
              </a:rPr>
              <a:t>and the </a:t>
            </a:r>
            <a:r>
              <a:rPr lang="en-ZA" sz="2600" b="1" dirty="0">
                <a:solidFill>
                  <a:srgbClr val="C00000"/>
                </a:solidFill>
                <a:latin typeface="Futura Md BT" panose="020B0602020204020303" pitchFamily="34" charset="0"/>
                <a:cs typeface="Arial" pitchFamily="34" charset="0"/>
              </a:rPr>
              <a:t>ecological needs.</a:t>
            </a:r>
          </a:p>
          <a:p>
            <a:endParaRPr lang="en-ZA" sz="2600" b="1" i="1" dirty="0">
              <a:latin typeface="Futura Md BT" panose="020B0602020204020303" pitchFamily="34" charset="0"/>
              <a:cs typeface="Arial" pitchFamily="34" charset="0"/>
            </a:endParaRPr>
          </a:p>
          <a:p>
            <a:r>
              <a:rPr lang="en-ZA" sz="2600" b="1" i="1" dirty="0">
                <a:latin typeface="Futura Md BT" panose="020B0602020204020303" pitchFamily="34" charset="0"/>
                <a:cs typeface="Arial" pitchFamily="34" charset="0"/>
              </a:rPr>
              <a:t>Resource Quality Objectives for a water resource are </a:t>
            </a:r>
            <a:r>
              <a:rPr lang="en-ZA" sz="2600" b="1" i="1" dirty="0">
                <a:solidFill>
                  <a:srgbClr val="00B050"/>
                </a:solidFill>
                <a:latin typeface="Futura Md BT" panose="020B0602020204020303" pitchFamily="34" charset="0"/>
                <a:cs typeface="Arial" pitchFamily="34" charset="0"/>
              </a:rPr>
              <a:t>a numerical or narrative (descriptive) statement </a:t>
            </a:r>
            <a:r>
              <a:rPr lang="en-ZA" sz="2600" b="1" i="1" dirty="0">
                <a:latin typeface="Futura Md BT" panose="020B0602020204020303" pitchFamily="34" charset="0"/>
                <a:cs typeface="Arial" pitchFamily="34" charset="0"/>
              </a:rPr>
              <a:t>of the conditions which should be met to ensure that the </a:t>
            </a:r>
            <a:r>
              <a:rPr lang="en-ZA" sz="2600" b="1" i="1" dirty="0">
                <a:solidFill>
                  <a:srgbClr val="C00000"/>
                </a:solidFill>
                <a:latin typeface="Futura Md BT" panose="020B0602020204020303" pitchFamily="34" charset="0"/>
                <a:cs typeface="Arial" pitchFamily="34" charset="0"/>
              </a:rPr>
              <a:t>water </a:t>
            </a:r>
          </a:p>
          <a:p>
            <a:r>
              <a:rPr lang="en-ZA" sz="2600" b="1" i="1" dirty="0">
                <a:solidFill>
                  <a:srgbClr val="C00000"/>
                </a:solidFill>
                <a:latin typeface="Futura Md BT" panose="020B0602020204020303" pitchFamily="34" charset="0"/>
                <a:cs typeface="Arial" pitchFamily="34" charset="0"/>
              </a:rPr>
              <a:t>resource is protected</a:t>
            </a:r>
            <a:r>
              <a:rPr lang="en-ZA" sz="2600" b="1" i="1" dirty="0">
                <a:latin typeface="Futura Md BT" panose="020B0602020204020303" pitchFamily="34" charset="0"/>
                <a:cs typeface="Arial" pitchFamily="34" charset="0"/>
              </a:rPr>
              <a:t>.</a:t>
            </a:r>
            <a:endParaRPr lang="en-ZA" sz="2600" b="1" dirty="0">
              <a:latin typeface="Futura Md BT" panose="020B0602020204020303" pitchFamily="34" charset="0"/>
              <a:cs typeface="Arial" pitchFamily="34" charset="0"/>
            </a:endParaRPr>
          </a:p>
        </p:txBody>
      </p:sp>
    </p:spTree>
    <p:extLst>
      <p:ext uri="{BB962C8B-B14F-4D97-AF65-F5344CB8AC3E}">
        <p14:creationId xmlns:p14="http://schemas.microsoft.com/office/powerpoint/2010/main" val="7738352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9667" y="1292087"/>
            <a:ext cx="7468825" cy="5109091"/>
          </a:xfrm>
          <a:prstGeom prst="rect">
            <a:avLst/>
          </a:prstGeom>
          <a:solidFill>
            <a:schemeClr val="bg1"/>
          </a:solidFill>
        </p:spPr>
        <p:txBody>
          <a:bodyPr wrap="square">
            <a:spAutoFit/>
          </a:bodyPr>
          <a:lstStyle/>
          <a:p>
            <a:pPr marL="571500" indent="-571500">
              <a:spcAft>
                <a:spcPts val="1200"/>
              </a:spcAft>
              <a:buFont typeface="Wingdings" panose="05000000000000000000" pitchFamily="2" charset="2"/>
              <a:buChar char="Ø"/>
            </a:pPr>
            <a:r>
              <a:rPr lang="en-ZA" sz="2200" b="1" dirty="0">
                <a:latin typeface="Futura Md BT" panose="020B0602020204020303" pitchFamily="34" charset="0"/>
              </a:rPr>
              <a:t>Quantity, pattern and timing of instream flow </a:t>
            </a:r>
            <a:r>
              <a:rPr lang="en-ZA" sz="2200" b="1" dirty="0">
                <a:solidFill>
                  <a:srgbClr val="FF0000"/>
                </a:solidFill>
                <a:latin typeface="Futura Md BT" panose="020B0602020204020303" pitchFamily="34" charset="0"/>
              </a:rPr>
              <a:t>(hydrology)</a:t>
            </a:r>
            <a:r>
              <a:rPr lang="en-ZA" sz="2200" b="1" dirty="0">
                <a:latin typeface="Futura Md BT" panose="020B0602020204020303" pitchFamily="34" charset="0"/>
              </a:rPr>
              <a:t>. </a:t>
            </a:r>
          </a:p>
          <a:p>
            <a:pPr marL="571500" indent="-571500">
              <a:spcAft>
                <a:spcPts val="1200"/>
              </a:spcAft>
              <a:buFont typeface="Wingdings" panose="05000000000000000000" pitchFamily="2" charset="2"/>
              <a:buChar char="Ø"/>
            </a:pPr>
            <a:r>
              <a:rPr lang="en-ZA" sz="2200" b="1" dirty="0">
                <a:solidFill>
                  <a:srgbClr val="FF0000"/>
                </a:solidFill>
                <a:latin typeface="Futura Md BT" panose="020B0602020204020303" pitchFamily="34" charset="0"/>
              </a:rPr>
              <a:t>Water quality </a:t>
            </a:r>
            <a:r>
              <a:rPr lang="en-ZA" sz="2200" b="1" dirty="0">
                <a:latin typeface="Futura Md BT" panose="020B0602020204020303" pitchFamily="34" charset="0"/>
              </a:rPr>
              <a:t>(numerical values that define the fitness of use and/or ecological requirements for various variables).</a:t>
            </a:r>
          </a:p>
          <a:p>
            <a:pPr marL="571500" indent="-571500">
              <a:spcAft>
                <a:spcPts val="1200"/>
              </a:spcAft>
              <a:buFont typeface="Wingdings" panose="05000000000000000000" pitchFamily="2" charset="2"/>
              <a:buChar char="Ø"/>
            </a:pPr>
            <a:r>
              <a:rPr lang="en-ZA" sz="2200" b="1" dirty="0">
                <a:latin typeface="Futura Md BT" panose="020B0602020204020303" pitchFamily="34" charset="0"/>
              </a:rPr>
              <a:t>Characteristics and condition of </a:t>
            </a:r>
            <a:r>
              <a:rPr lang="en-ZA" sz="2200" b="1" dirty="0">
                <a:solidFill>
                  <a:srgbClr val="FF0000"/>
                </a:solidFill>
                <a:latin typeface="Futura Md BT" panose="020B0602020204020303" pitchFamily="34" charset="0"/>
              </a:rPr>
              <a:t>riparian habitat and biota</a:t>
            </a:r>
            <a:r>
              <a:rPr lang="en-ZA" sz="2200" b="1" dirty="0">
                <a:latin typeface="Futura Md BT" panose="020B0602020204020303" pitchFamily="34" charset="0"/>
              </a:rPr>
              <a:t> (% alien vegetation, cover, species).</a:t>
            </a:r>
          </a:p>
          <a:p>
            <a:pPr marL="571500" indent="-571500">
              <a:spcAft>
                <a:spcPts val="1200"/>
              </a:spcAft>
              <a:buFont typeface="Wingdings" panose="05000000000000000000" pitchFamily="2" charset="2"/>
              <a:buChar char="Ø"/>
            </a:pPr>
            <a:r>
              <a:rPr lang="en-ZA" sz="2200" b="1" dirty="0">
                <a:latin typeface="Futura Md BT" panose="020B0602020204020303" pitchFamily="34" charset="0"/>
              </a:rPr>
              <a:t>Characteristics and condition of </a:t>
            </a:r>
            <a:r>
              <a:rPr lang="en-ZA" sz="2200" b="1" dirty="0">
                <a:solidFill>
                  <a:srgbClr val="FF0000"/>
                </a:solidFill>
                <a:latin typeface="Futura Md BT" panose="020B0602020204020303" pitchFamily="34" charset="0"/>
              </a:rPr>
              <a:t>instream habitat and biota</a:t>
            </a:r>
            <a:r>
              <a:rPr lang="en-ZA" sz="2200" b="1" dirty="0">
                <a:latin typeface="Futura Md BT" panose="020B0602020204020303" pitchFamily="34" charset="0"/>
              </a:rPr>
              <a:t> (frequency of occurrence, species/taxa, abundance, habitat).</a:t>
            </a:r>
          </a:p>
          <a:p>
            <a:pPr>
              <a:spcAft>
                <a:spcPts val="1200"/>
              </a:spcAft>
            </a:pPr>
            <a:r>
              <a:rPr lang="en-ZA" sz="2200" b="1" dirty="0">
                <a:latin typeface="Futura Md BT" panose="020B0602020204020303" pitchFamily="34" charset="0"/>
              </a:rPr>
              <a:t>NOTE:  Not all RQOs are set for all river reaches and estuaries – depends on priority and indicators selected.</a:t>
            </a:r>
          </a:p>
        </p:txBody>
      </p:sp>
      <p:sp>
        <p:nvSpPr>
          <p:cNvPr id="6" name="TextBox 5"/>
          <p:cNvSpPr txBox="1"/>
          <p:nvPr/>
        </p:nvSpPr>
        <p:spPr>
          <a:xfrm>
            <a:off x="852853" y="179891"/>
            <a:ext cx="8686801" cy="1077218"/>
          </a:xfrm>
          <a:prstGeom prst="rect">
            <a:avLst/>
          </a:prstGeom>
          <a:noFill/>
        </p:spPr>
        <p:txBody>
          <a:bodyPr wrap="square" rtlCol="0">
            <a:spAutoFit/>
          </a:bodyPr>
          <a:lstStyle/>
          <a:p>
            <a:pPr algn="ctr"/>
            <a:r>
              <a:rPr lang="en-ZA" sz="3200" b="1" dirty="0">
                <a:solidFill>
                  <a:srgbClr val="FF0000"/>
                </a:solidFill>
                <a:latin typeface="Aharoni" pitchFamily="2" charset="-79"/>
                <a:cs typeface="Aharoni" pitchFamily="2" charset="-79"/>
              </a:rPr>
              <a:t>For which components/indicators are </a:t>
            </a:r>
          </a:p>
          <a:p>
            <a:pPr algn="ctr"/>
            <a:r>
              <a:rPr lang="en-ZA" sz="3200" b="1" dirty="0">
                <a:solidFill>
                  <a:srgbClr val="FF0000"/>
                </a:solidFill>
                <a:latin typeface="Aharoni" pitchFamily="2" charset="-79"/>
                <a:cs typeface="Aharoni" pitchFamily="2" charset="-79"/>
              </a:rPr>
              <a:t>RQOs set?</a:t>
            </a:r>
          </a:p>
        </p:txBody>
      </p:sp>
    </p:spTree>
    <p:extLst>
      <p:ext uri="{BB962C8B-B14F-4D97-AF65-F5344CB8AC3E}">
        <p14:creationId xmlns:p14="http://schemas.microsoft.com/office/powerpoint/2010/main" val="17483095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02474" y="1807533"/>
            <a:ext cx="7337091" cy="2513613"/>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49</a:t>
            </a:fld>
            <a:endParaRPr lang="en-US" altLang="en-US" dirty="0">
              <a:solidFill>
                <a:prstClr val="black"/>
              </a:solidFill>
              <a:ea typeface="ＭＳ Ｐゴシック" pitchFamily="34" charset="-128"/>
            </a:endParaRPr>
          </a:p>
        </p:txBody>
      </p:sp>
      <p:sp>
        <p:nvSpPr>
          <p:cNvPr id="3" name="Rectangle 2"/>
          <p:cNvSpPr txBox="1">
            <a:spLocks noChangeArrowheads="1"/>
          </p:cNvSpPr>
          <p:nvPr/>
        </p:nvSpPr>
        <p:spPr>
          <a:xfrm>
            <a:off x="1602474" y="1807533"/>
            <a:ext cx="7215447"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latin typeface="Aharoni" panose="02010803020104030203" pitchFamily="2" charset="-79"/>
                <a:cs typeface="Aharoni" panose="02010803020104030203" pitchFamily="2" charset="-79"/>
              </a:rPr>
              <a:t>Rivers</a:t>
            </a:r>
          </a:p>
          <a:p>
            <a:r>
              <a:rPr lang="en-ZA" sz="4000" b="1" dirty="0">
                <a:solidFill>
                  <a:schemeClr val="bg1">
                    <a:lumMod val="75000"/>
                  </a:schemeClr>
                </a:solidFill>
                <a:latin typeface="Aharoni" panose="02010803020104030203" pitchFamily="2" charset="-79"/>
                <a:cs typeface="Aharoni" panose="02010803020104030203" pitchFamily="2" charset="-79"/>
              </a:rPr>
              <a:t>Wetlands</a:t>
            </a:r>
          </a:p>
          <a:p>
            <a:r>
              <a:rPr lang="en-ZA" sz="4000" b="1" dirty="0">
                <a:solidFill>
                  <a:schemeClr val="bg1">
                    <a:lumMod val="75000"/>
                  </a:schemeClr>
                </a:solidFill>
                <a:latin typeface="Aharoni" panose="02010803020104030203" pitchFamily="2" charset="-79"/>
                <a:cs typeface="Aharoni" panose="02010803020104030203" pitchFamily="2" charset="-79"/>
              </a:rPr>
              <a:t>Estuaries</a:t>
            </a:r>
          </a:p>
          <a:p>
            <a:r>
              <a:rPr lang="en-ZA" sz="4000" b="1" dirty="0">
                <a:solidFill>
                  <a:schemeClr val="bg1">
                    <a:lumMod val="75000"/>
                  </a:schemeClr>
                </a:solidFill>
                <a:latin typeface="Aharoni" panose="02010803020104030203" pitchFamily="2" charset="-79"/>
                <a:cs typeface="Aharoni" panose="02010803020104030203" pitchFamily="2" charset="-79"/>
              </a:rPr>
              <a:t>Groundwater</a:t>
            </a:r>
          </a:p>
        </p:txBody>
      </p:sp>
    </p:spTree>
    <p:extLst>
      <p:ext uri="{BB962C8B-B14F-4D97-AF65-F5344CB8AC3E}">
        <p14:creationId xmlns:p14="http://schemas.microsoft.com/office/powerpoint/2010/main" val="1465488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11837" y="2194560"/>
            <a:ext cx="7337091" cy="2572512"/>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3" name="Rectangle 2"/>
          <p:cNvSpPr txBox="1">
            <a:spLocks noChangeArrowheads="1"/>
          </p:cNvSpPr>
          <p:nvPr/>
        </p:nvSpPr>
        <p:spPr>
          <a:xfrm>
            <a:off x="1526493" y="2753175"/>
            <a:ext cx="7215447"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rgbClr val="FF0000"/>
                </a:solidFill>
                <a:latin typeface="Aharoni" panose="02010803020104030203" pitchFamily="2" charset="-79"/>
                <a:cs typeface="Aharoni" panose="02010803020104030203" pitchFamily="2" charset="-79"/>
              </a:rPr>
              <a:t>CLASSIFICATION</a:t>
            </a:r>
            <a:r>
              <a:rPr lang="en-ZA" sz="4000" b="1" dirty="0">
                <a:latin typeface="Aharoni" panose="02010803020104030203" pitchFamily="2" charset="-79"/>
                <a:cs typeface="Aharoni" panose="02010803020104030203" pitchFamily="2" charset="-79"/>
              </a:rPr>
              <a:t> </a:t>
            </a:r>
          </a:p>
          <a:p>
            <a:r>
              <a:rPr lang="en-ZA" sz="4000" b="1" dirty="0">
                <a:latin typeface="Aharoni" panose="02010803020104030203" pitchFamily="2" charset="-79"/>
                <a:cs typeface="Aharoni" panose="02010803020104030203" pitchFamily="2" charset="-79"/>
              </a:rPr>
              <a:t>– how does it work?</a:t>
            </a:r>
          </a:p>
        </p:txBody>
      </p:sp>
    </p:spTree>
    <p:extLst>
      <p:ext uri="{BB962C8B-B14F-4D97-AF65-F5344CB8AC3E}">
        <p14:creationId xmlns:p14="http://schemas.microsoft.com/office/powerpoint/2010/main" val="2350812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04" y="0"/>
            <a:ext cx="9191303" cy="6539345"/>
          </a:xfrm>
          <a:prstGeom prst="rect">
            <a:avLst/>
          </a:prstGeom>
        </p:spPr>
      </p:pic>
      <p:sp>
        <p:nvSpPr>
          <p:cNvPr id="21" name="Title 1"/>
          <p:cNvSpPr txBox="1">
            <a:spLocks/>
          </p:cNvSpPr>
          <p:nvPr/>
        </p:nvSpPr>
        <p:spPr bwMode="auto">
          <a:xfrm>
            <a:off x="1245717" y="100372"/>
            <a:ext cx="7363747"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457200" fontAlgn="base">
              <a:spcBef>
                <a:spcPct val="0"/>
              </a:spcBef>
              <a:spcAft>
                <a:spcPct val="0"/>
              </a:spcAft>
            </a:pPr>
            <a:r>
              <a:rPr lang="en-ZA" altLang="en-US" sz="3000" b="1" dirty="0">
                <a:solidFill>
                  <a:schemeClr val="bg1"/>
                </a:solidFill>
                <a:cs typeface="Arial" panose="020B0604020202020204" pitchFamily="34" charset="0"/>
              </a:rPr>
              <a:t>TSITSA RIVER - MZIMEWR1</a:t>
            </a:r>
          </a:p>
        </p:txBody>
      </p:sp>
      <p:pic>
        <p:nvPicPr>
          <p:cNvPr id="6" name="Picture 5">
            <a:extLst>
              <a:ext uri="{FF2B5EF4-FFF2-40B4-BE49-F238E27FC236}">
                <a16:creationId xmlns:a16="http://schemas.microsoft.com/office/drawing/2014/main" xmlns="" id="{69BBAE21-0554-4FD2-AB04-1BBD42B67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4257" y="3544105"/>
            <a:ext cx="2074983" cy="1351745"/>
          </a:xfrm>
          <a:prstGeom prst="rect">
            <a:avLst/>
          </a:prstGeom>
        </p:spPr>
      </p:pic>
      <p:graphicFrame>
        <p:nvGraphicFramePr>
          <p:cNvPr id="8" name="Table 7">
            <a:extLst>
              <a:ext uri="{FF2B5EF4-FFF2-40B4-BE49-F238E27FC236}">
                <a16:creationId xmlns:a16="http://schemas.microsoft.com/office/drawing/2014/main" xmlns="" id="{452B5A36-3C97-4404-A566-7311451B6DB0}"/>
              </a:ext>
            </a:extLst>
          </p:cNvPr>
          <p:cNvGraphicFramePr>
            <a:graphicFrameLocks noGrp="1"/>
          </p:cNvGraphicFramePr>
          <p:nvPr>
            <p:extLst>
              <p:ext uri="{D42A27DB-BD31-4B8C-83A1-F6EECF244321}">
                <p14:modId xmlns:p14="http://schemas.microsoft.com/office/powerpoint/2010/main" val="1121779595"/>
              </p:ext>
            </p:extLst>
          </p:nvPr>
        </p:nvGraphicFramePr>
        <p:xfrm>
          <a:off x="2651819" y="2747554"/>
          <a:ext cx="6353299" cy="3647440"/>
        </p:xfrm>
        <a:graphic>
          <a:graphicData uri="http://schemas.openxmlformats.org/drawingml/2006/table">
            <a:tbl>
              <a:tblPr firstRow="1" bandRow="1">
                <a:tableStyleId>{5C22544A-7EE6-4342-B048-85BDC9FD1C3A}</a:tableStyleId>
              </a:tblPr>
              <a:tblGrid>
                <a:gridCol w="1603169">
                  <a:extLst>
                    <a:ext uri="{9D8B030D-6E8A-4147-A177-3AD203B41FA5}">
                      <a16:colId xmlns:a16="http://schemas.microsoft.com/office/drawing/2014/main" xmlns="" val="20000"/>
                    </a:ext>
                  </a:extLst>
                </a:gridCol>
                <a:gridCol w="1837486">
                  <a:extLst>
                    <a:ext uri="{9D8B030D-6E8A-4147-A177-3AD203B41FA5}">
                      <a16:colId xmlns:a16="http://schemas.microsoft.com/office/drawing/2014/main" xmlns="" val="20001"/>
                    </a:ext>
                  </a:extLst>
                </a:gridCol>
                <a:gridCol w="1392602">
                  <a:extLst>
                    <a:ext uri="{9D8B030D-6E8A-4147-A177-3AD203B41FA5}">
                      <a16:colId xmlns:a16="http://schemas.microsoft.com/office/drawing/2014/main" xmlns="" val="20002"/>
                    </a:ext>
                  </a:extLst>
                </a:gridCol>
                <a:gridCol w="1520042">
                  <a:extLst>
                    <a:ext uri="{9D8B030D-6E8A-4147-A177-3AD203B41FA5}">
                      <a16:colId xmlns:a16="http://schemas.microsoft.com/office/drawing/2014/main" xmlns="" val="20003"/>
                    </a:ext>
                  </a:extLst>
                </a:gridCol>
              </a:tblGrid>
              <a:tr h="375920">
                <a:tc gridSpan="2">
                  <a:txBody>
                    <a:bodyPr/>
                    <a:lstStyle/>
                    <a:p>
                      <a:endParaRPr lang="en-ZA" sz="1800" b="1" dirty="0">
                        <a:ln>
                          <a:solidFill>
                            <a:schemeClr val="bg1"/>
                          </a:solidFill>
                        </a:ln>
                        <a:solidFill>
                          <a:schemeClr val="bg1"/>
                        </a:solidFill>
                        <a:latin typeface="Arial" panose="020B0604020202020204" pitchFamily="34" charset="0"/>
                        <a:cs typeface="Arial" panose="020B0604020202020204" pitchFamily="34" charset="0"/>
                      </a:endParaRPr>
                    </a:p>
                  </a:txBody>
                  <a:tcPr anchor="ctr">
                    <a:lnL w="12700" cmpd="sng">
                      <a:noFill/>
                    </a:lnL>
                    <a:lnR w="1905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ZA" sz="1900" dirty="0">
                        <a:ln>
                          <a:solidFill>
                            <a:schemeClr val="bg1"/>
                          </a:solidFill>
                        </a:ln>
                        <a:solidFill>
                          <a:schemeClr val="bg1"/>
                        </a:solidFill>
                        <a:latin typeface="Arial" panose="020B0604020202020204" pitchFamily="34" charset="0"/>
                        <a:cs typeface="Arial" panose="020B0604020202020204" pitchFamily="34" charset="0"/>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alpha val="79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PES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TEC</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0"/>
                  </a:ext>
                </a:extLst>
              </a:tr>
              <a:tr h="375920">
                <a:tc rowSpan="3">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Hydrology</a:t>
                      </a:r>
                    </a:p>
                  </a:txBody>
                  <a:tcPr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r>
                        <a:rPr lang="en-ZA" sz="1800" b="1" dirty="0" err="1">
                          <a:ln>
                            <a:solidFill>
                              <a:schemeClr val="bg1"/>
                            </a:solidFill>
                          </a:ln>
                          <a:solidFill>
                            <a:schemeClr val="bg1"/>
                          </a:solidFill>
                          <a:latin typeface="Arial" panose="020B0604020202020204" pitchFamily="34" charset="0"/>
                          <a:cs typeface="Arial" panose="020B0604020202020204" pitchFamily="34" charset="0"/>
                        </a:rPr>
                        <a:t>nMAR</a:t>
                      </a:r>
                      <a:r>
                        <a:rPr lang="en-ZA" sz="1800" b="1" dirty="0">
                          <a:ln>
                            <a:solidFill>
                              <a:schemeClr val="bg1"/>
                            </a:solidFill>
                          </a:ln>
                          <a:solidFill>
                            <a:schemeClr val="bg1"/>
                          </a:solidFill>
                          <a:latin typeface="Arial" panose="020B0604020202020204" pitchFamily="34" charset="0"/>
                          <a:cs typeface="Arial" panose="020B0604020202020204" pitchFamily="34" charset="0"/>
                        </a:rPr>
                        <a:t>%</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31</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31</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1"/>
                  </a:ext>
                </a:extLst>
              </a:tr>
              <a:tr h="375920">
                <a:tc vMerge="1">
                  <a:txBody>
                    <a:bodyPr/>
                    <a:lstStyle/>
                    <a:p>
                      <a:endParaRPr lang="en-ZA">
                        <a:ln>
                          <a:solidFill>
                            <a:schemeClr val="bg1"/>
                          </a:solidFill>
                        </a:ln>
                        <a:solidFill>
                          <a:schemeClr val="bg1"/>
                        </a:solidFill>
                      </a:endParaRPr>
                    </a:p>
                  </a:txBody>
                  <a:tcPr>
                    <a:solidFill>
                      <a:schemeClr val="bg2">
                        <a:lumMod val="75000"/>
                        <a:alpha val="32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Drought (90%) Aug</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b="1" dirty="0">
                          <a:ln>
                            <a:solidFill>
                              <a:schemeClr val="bg1"/>
                            </a:solidFill>
                          </a:ln>
                          <a:solidFill>
                            <a:schemeClr val="bg1"/>
                          </a:solidFill>
                          <a:latin typeface="Arial" panose="020B0604020202020204" pitchFamily="34" charset="0"/>
                          <a:cs typeface="Arial" panose="020B0604020202020204" pitchFamily="34" charset="0"/>
                        </a:rPr>
                        <a:t>0.66 m</a:t>
                      </a:r>
                      <a:r>
                        <a:rPr lang="en-ZA" sz="1800" b="1" baseline="30000" dirty="0">
                          <a:ln>
                            <a:solidFill>
                              <a:schemeClr val="bg1"/>
                            </a:solidFill>
                          </a:ln>
                          <a:solidFill>
                            <a:schemeClr val="bg1"/>
                          </a:solidFill>
                          <a:latin typeface="Arial" panose="020B0604020202020204" pitchFamily="34" charset="0"/>
                          <a:cs typeface="Arial" panose="020B0604020202020204" pitchFamily="34" charset="0"/>
                        </a:rPr>
                        <a:t>3</a:t>
                      </a:r>
                      <a:r>
                        <a:rPr lang="en-ZA" sz="1800" b="1" dirty="0">
                          <a:ln>
                            <a:solidFill>
                              <a:schemeClr val="bg1"/>
                            </a:solidFill>
                          </a:ln>
                          <a:solidFill>
                            <a:schemeClr val="bg1"/>
                          </a:solidFill>
                          <a:latin typeface="Arial" panose="020B0604020202020204" pitchFamily="34" charset="0"/>
                          <a:cs typeface="Arial" panose="020B0604020202020204" pitchFamily="34" charset="0"/>
                        </a:rPr>
                        <a:t>/s</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b="1" dirty="0">
                          <a:ln>
                            <a:solidFill>
                              <a:schemeClr val="bg1"/>
                            </a:solidFill>
                          </a:ln>
                          <a:solidFill>
                            <a:schemeClr val="bg1"/>
                          </a:solidFill>
                          <a:latin typeface="Arial" panose="020B0604020202020204" pitchFamily="34" charset="0"/>
                          <a:cs typeface="Arial" panose="020B0604020202020204" pitchFamily="34" charset="0"/>
                        </a:rPr>
                        <a:t>0.66 m</a:t>
                      </a:r>
                      <a:r>
                        <a:rPr lang="en-ZA" sz="1800" b="1" baseline="30000" dirty="0">
                          <a:ln>
                            <a:solidFill>
                              <a:schemeClr val="bg1"/>
                            </a:solidFill>
                          </a:ln>
                          <a:solidFill>
                            <a:schemeClr val="bg1"/>
                          </a:solidFill>
                          <a:latin typeface="Arial" panose="020B0604020202020204" pitchFamily="34" charset="0"/>
                          <a:cs typeface="Arial" panose="020B0604020202020204" pitchFamily="34" charset="0"/>
                        </a:rPr>
                        <a:t>3</a:t>
                      </a:r>
                      <a:r>
                        <a:rPr lang="en-ZA" sz="1800" b="1" dirty="0">
                          <a:ln>
                            <a:solidFill>
                              <a:schemeClr val="bg1"/>
                            </a:solidFill>
                          </a:ln>
                          <a:solidFill>
                            <a:schemeClr val="bg1"/>
                          </a:solidFill>
                          <a:latin typeface="Arial" panose="020B0604020202020204" pitchFamily="34" charset="0"/>
                          <a:cs typeface="Arial" panose="020B0604020202020204" pitchFamily="34" charset="0"/>
                        </a:rPr>
                        <a:t>/s</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2"/>
                  </a:ext>
                </a:extLst>
              </a:tr>
              <a:tr h="375920">
                <a:tc vMerge="1">
                  <a:txBody>
                    <a:bodyPr/>
                    <a:lstStyle/>
                    <a:p>
                      <a:endParaRPr lang="en-ZA">
                        <a:ln>
                          <a:solidFill>
                            <a:schemeClr val="bg1"/>
                          </a:solidFill>
                        </a:ln>
                        <a:solidFill>
                          <a:schemeClr val="bg1"/>
                        </a:solidFill>
                      </a:endParaRPr>
                    </a:p>
                  </a:txBody>
                  <a:tcPr>
                    <a:solidFill>
                      <a:schemeClr val="bg2">
                        <a:lumMod val="75000"/>
                        <a:alpha val="32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Aug (60%)</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b="1" dirty="0">
                          <a:ln>
                            <a:solidFill>
                              <a:schemeClr val="bg1"/>
                            </a:solidFill>
                          </a:ln>
                          <a:solidFill>
                            <a:schemeClr val="bg1"/>
                          </a:solidFill>
                          <a:latin typeface="Arial" panose="020B0604020202020204" pitchFamily="34" charset="0"/>
                          <a:cs typeface="Arial" panose="020B0604020202020204" pitchFamily="34" charset="0"/>
                        </a:rPr>
                        <a:t>0.8 m</a:t>
                      </a:r>
                      <a:r>
                        <a:rPr lang="en-ZA" sz="1800" b="1" baseline="30000" dirty="0">
                          <a:ln>
                            <a:solidFill>
                              <a:schemeClr val="bg1"/>
                            </a:solidFill>
                          </a:ln>
                          <a:solidFill>
                            <a:schemeClr val="bg1"/>
                          </a:solidFill>
                          <a:latin typeface="Arial" panose="020B0604020202020204" pitchFamily="34" charset="0"/>
                          <a:cs typeface="Arial" panose="020B0604020202020204" pitchFamily="34" charset="0"/>
                        </a:rPr>
                        <a:t>3</a:t>
                      </a:r>
                      <a:r>
                        <a:rPr lang="en-ZA" sz="1800" b="1" dirty="0">
                          <a:ln>
                            <a:solidFill>
                              <a:schemeClr val="bg1"/>
                            </a:solidFill>
                          </a:ln>
                          <a:solidFill>
                            <a:schemeClr val="bg1"/>
                          </a:solidFill>
                          <a:latin typeface="Arial" panose="020B0604020202020204" pitchFamily="34" charset="0"/>
                          <a:cs typeface="Arial" panose="020B0604020202020204" pitchFamily="34" charset="0"/>
                        </a:rPr>
                        <a:t>/s</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b="1" dirty="0">
                          <a:ln>
                            <a:solidFill>
                              <a:schemeClr val="bg1"/>
                            </a:solidFill>
                          </a:ln>
                          <a:solidFill>
                            <a:schemeClr val="bg1"/>
                          </a:solidFill>
                          <a:latin typeface="Arial" panose="020B0604020202020204" pitchFamily="34" charset="0"/>
                          <a:cs typeface="Arial" panose="020B0604020202020204" pitchFamily="34" charset="0"/>
                        </a:rPr>
                        <a:t>0.8 m</a:t>
                      </a:r>
                      <a:r>
                        <a:rPr lang="en-ZA" sz="1800" b="1" baseline="30000" dirty="0">
                          <a:ln>
                            <a:solidFill>
                              <a:schemeClr val="bg1"/>
                            </a:solidFill>
                          </a:ln>
                          <a:solidFill>
                            <a:schemeClr val="bg1"/>
                          </a:solidFill>
                          <a:latin typeface="Arial" panose="020B0604020202020204" pitchFamily="34" charset="0"/>
                          <a:cs typeface="Arial" panose="020B0604020202020204" pitchFamily="34" charset="0"/>
                        </a:rPr>
                        <a:t>3</a:t>
                      </a:r>
                      <a:r>
                        <a:rPr lang="en-ZA" sz="1800" b="1" dirty="0">
                          <a:ln>
                            <a:solidFill>
                              <a:schemeClr val="bg1"/>
                            </a:solidFill>
                          </a:ln>
                          <a:solidFill>
                            <a:schemeClr val="bg1"/>
                          </a:solidFill>
                          <a:latin typeface="Arial" panose="020B0604020202020204" pitchFamily="34" charset="0"/>
                          <a:cs typeface="Arial" panose="020B0604020202020204" pitchFamily="34" charset="0"/>
                        </a:rPr>
                        <a:t>/s</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3"/>
                  </a:ext>
                </a:extLst>
              </a:tr>
              <a:tr h="375920">
                <a:tc rowSpan="5">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Habitat &amp; Biota</a:t>
                      </a:r>
                    </a:p>
                    <a:p>
                      <a:r>
                        <a:rPr lang="en-ZA" sz="1800" b="1" dirty="0">
                          <a:ln>
                            <a:solidFill>
                              <a:srgbClr val="00FF00"/>
                            </a:solidFill>
                          </a:ln>
                          <a:solidFill>
                            <a:srgbClr val="00FF00"/>
                          </a:solidFill>
                          <a:latin typeface="Arial" panose="020B0604020202020204" pitchFamily="34" charset="0"/>
                          <a:cs typeface="Arial" panose="020B0604020202020204" pitchFamily="34" charset="0"/>
                        </a:rPr>
                        <a:t>(</a:t>
                      </a:r>
                      <a:r>
                        <a:rPr lang="en-ZA" sz="1800" b="1" kern="1200" dirty="0" err="1">
                          <a:ln>
                            <a:solidFill>
                              <a:srgbClr val="00FF00"/>
                            </a:solidFill>
                          </a:ln>
                          <a:solidFill>
                            <a:srgbClr val="00FF00"/>
                          </a:solidFill>
                          <a:latin typeface="Arial" panose="020B0604020202020204" pitchFamily="34" charset="0"/>
                          <a:ea typeface="+mn-ea"/>
                          <a:cs typeface="Arial" panose="020B0604020202020204" pitchFamily="34" charset="0"/>
                        </a:rPr>
                        <a:t>EcoStatus</a:t>
                      </a:r>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 C</a:t>
                      </a:r>
                      <a:r>
                        <a:rPr lang="en-ZA" sz="1800" b="1" dirty="0">
                          <a:ln>
                            <a:solidFill>
                              <a:srgbClr val="00FF00"/>
                            </a:solidFill>
                          </a:ln>
                          <a:solidFill>
                            <a:srgbClr val="00FF00"/>
                          </a:solidFill>
                          <a:latin typeface="Arial" panose="020B0604020202020204" pitchFamily="34" charset="0"/>
                          <a:cs typeface="Arial" panose="020B0604020202020204" pitchFamily="34" charset="0"/>
                        </a:rPr>
                        <a:t>)</a:t>
                      </a:r>
                    </a:p>
                  </a:txBody>
                  <a:tcPr marL="36000" marR="36000" anchor="ctr" anchorCtr="1">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err="1">
                          <a:ln>
                            <a:solidFill>
                              <a:schemeClr val="bg1"/>
                            </a:solidFill>
                          </a:ln>
                          <a:solidFill>
                            <a:schemeClr val="bg1"/>
                          </a:solidFill>
                          <a:latin typeface="Arial" panose="020B0604020202020204" pitchFamily="34" charset="0"/>
                          <a:ea typeface="+mn-ea"/>
                          <a:cs typeface="Arial" panose="020B0604020202020204" pitchFamily="34" charset="0"/>
                        </a:rPr>
                        <a:t>Geomorph</a:t>
                      </a:r>
                      <a:endPar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chemeClr val="accent3">
                                <a:lumMod val="75000"/>
                              </a:schemeClr>
                            </a:solidFill>
                          </a:ln>
                          <a:solidFill>
                            <a:srgbClr val="9EBD5F"/>
                          </a:solidFill>
                          <a:latin typeface="Arial" panose="020B0604020202020204" pitchFamily="34" charset="0"/>
                          <a:ea typeface="+mn-ea"/>
                          <a:cs typeface="Arial" panose="020B0604020202020204" pitchFamily="34" charset="0"/>
                        </a:rPr>
                        <a:t>C/D</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8000"/>
                      </a:schemeClr>
                    </a:solidFill>
                  </a:tcPr>
                </a:tc>
                <a:tc>
                  <a:txBody>
                    <a:bodyPr/>
                    <a:lstStyle/>
                    <a:p>
                      <a:pPr marL="0" algn="l" defTabSz="457189" rtl="0" eaLnBrk="1" latinLnBrk="0" hangingPunct="1"/>
                      <a:r>
                        <a:rPr lang="en-ZA" sz="1800" b="1" kern="1200" dirty="0">
                          <a:ln>
                            <a:noFill/>
                          </a:ln>
                          <a:solidFill>
                            <a:srgbClr val="00682F"/>
                          </a:solidFill>
                          <a:latin typeface="Arial" panose="020B0604020202020204" pitchFamily="34" charset="0"/>
                          <a:ea typeface="+mn-ea"/>
                          <a:cs typeface="Arial" panose="020B0604020202020204" pitchFamily="34" charset="0"/>
                        </a:rPr>
                        <a:t>D</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8000"/>
                      </a:schemeClr>
                    </a:solidFill>
                  </a:tcPr>
                </a:tc>
                <a:extLst>
                  <a:ext uri="{0D108BD9-81ED-4DB2-BD59-A6C34878D82A}">
                    <a16:rowId xmlns:a16="http://schemas.microsoft.com/office/drawing/2014/main" xmlns="" val="10006"/>
                  </a:ext>
                </a:extLst>
              </a:tr>
              <a:tr h="375920">
                <a:tc vMerge="1">
                  <a:txBody>
                    <a:bodyPr/>
                    <a:lstStyle/>
                    <a:p>
                      <a:endParaRPr lang="en-ZA"/>
                    </a:p>
                  </a:txBody>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Water quality</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noFill/>
                          </a:ln>
                          <a:solidFill>
                            <a:srgbClr val="0000FF"/>
                          </a:solidFill>
                          <a:latin typeface="Arial" panose="020B0604020202020204" pitchFamily="34" charset="0"/>
                          <a:ea typeface="+mn-ea"/>
                          <a:cs typeface="Arial" panose="020B0604020202020204" pitchFamily="34" charset="0"/>
                        </a:rPr>
                        <a:t>B</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8000"/>
                      </a:schemeClr>
                    </a:solidFill>
                  </a:tcPr>
                </a:tc>
                <a:tc>
                  <a:txBody>
                    <a:bodyPr/>
                    <a:lstStyle/>
                    <a:p>
                      <a:pPr marL="0" algn="l" defTabSz="457189" rtl="0" eaLnBrk="1" latinLnBrk="0" hangingPunct="1"/>
                      <a:r>
                        <a:rPr lang="en-ZA" sz="1800" b="1" kern="1200" dirty="0">
                          <a:ln>
                            <a:noFill/>
                          </a:ln>
                          <a:solidFill>
                            <a:srgbClr val="0000FF"/>
                          </a:solidFill>
                          <a:latin typeface="Arial" panose="020B0604020202020204" pitchFamily="34" charset="0"/>
                          <a:ea typeface="+mn-ea"/>
                          <a:cs typeface="Arial" panose="020B0604020202020204" pitchFamily="34" charset="0"/>
                        </a:rPr>
                        <a:t>B</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8000"/>
                      </a:schemeClr>
                    </a:solidFill>
                  </a:tcPr>
                </a:tc>
                <a:extLst>
                  <a:ext uri="{0D108BD9-81ED-4DB2-BD59-A6C34878D82A}">
                    <a16:rowId xmlns:a16="http://schemas.microsoft.com/office/drawing/2014/main" xmlns="" val="3452507247"/>
                  </a:ext>
                </a:extLst>
              </a:tr>
              <a:tr h="375920">
                <a:tc vMerge="1">
                  <a:txBody>
                    <a:bodyPr/>
                    <a:lstStyle/>
                    <a:p>
                      <a:endParaRPr lang="en-ZA" sz="1900" dirty="0">
                        <a:ln>
                          <a:solidFill>
                            <a:schemeClr val="bg1"/>
                          </a:solidFill>
                        </a:ln>
                        <a:solidFill>
                          <a:schemeClr val="bg1"/>
                        </a:solidFill>
                        <a:latin typeface="Arial" panose="020B0604020202020204" pitchFamily="34" charset="0"/>
                        <a:cs typeface="Arial" panose="020B0604020202020204" pitchFamily="34" charset="0"/>
                      </a:endParaRPr>
                    </a:p>
                  </a:txBody>
                  <a:tcPr marL="36000" marR="36000" anchor="ctr" anchorCtr="1">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Fish</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8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8000"/>
                      </a:schemeClr>
                    </a:solidFill>
                  </a:tcPr>
                </a:tc>
                <a:extLst>
                  <a:ext uri="{0D108BD9-81ED-4DB2-BD59-A6C34878D82A}">
                    <a16:rowId xmlns:a16="http://schemas.microsoft.com/office/drawing/2014/main" xmlns="" val="10007"/>
                  </a:ext>
                </a:extLst>
              </a:tr>
              <a:tr h="375920">
                <a:tc vMerge="1">
                  <a:txBody>
                    <a:bodyPr/>
                    <a:lstStyle/>
                    <a:p>
                      <a:endParaRPr lang="en-ZA">
                        <a:ln>
                          <a:solidFill>
                            <a:schemeClr val="bg1"/>
                          </a:solidFill>
                        </a:ln>
                        <a:solidFill>
                          <a:schemeClr val="bg1"/>
                        </a:solidFill>
                      </a:endParaRPr>
                    </a:p>
                  </a:txBody>
                  <a:tcP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75000"/>
                        <a:alpha val="32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Invertebrates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8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8000"/>
                      </a:schemeClr>
                    </a:solidFill>
                  </a:tcPr>
                </a:tc>
                <a:extLst>
                  <a:ext uri="{0D108BD9-81ED-4DB2-BD59-A6C34878D82A}">
                    <a16:rowId xmlns:a16="http://schemas.microsoft.com/office/drawing/2014/main" xmlns="" val="10008"/>
                  </a:ext>
                </a:extLst>
              </a:tr>
              <a:tr h="375920">
                <a:tc vMerge="1">
                  <a:txBody>
                    <a:bodyPr/>
                    <a:lstStyle/>
                    <a:p>
                      <a:endParaRPr lang="en-ZA">
                        <a:ln>
                          <a:solidFill>
                            <a:schemeClr val="bg1"/>
                          </a:solidFill>
                        </a:ln>
                        <a:solidFill>
                          <a:schemeClr val="bg1"/>
                        </a:solidFill>
                      </a:endParaRPr>
                    </a:p>
                  </a:txBody>
                  <a:tcP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75000"/>
                        <a:alpha val="32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Vegetation</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chemeClr val="accent3">
                                <a:lumMod val="75000"/>
                              </a:schemeClr>
                            </a:solidFill>
                          </a:ln>
                          <a:solidFill>
                            <a:schemeClr val="bg2">
                              <a:lumMod val="25000"/>
                            </a:schemeClr>
                          </a:solidFill>
                          <a:latin typeface="Arial" panose="020B0604020202020204" pitchFamily="34" charset="0"/>
                          <a:ea typeface="+mn-ea"/>
                          <a:cs typeface="Arial" panose="020B0604020202020204" pitchFamily="34" charset="0"/>
                        </a:rPr>
                        <a:t>C/D</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78000"/>
                      </a:schemeClr>
                    </a:solidFill>
                  </a:tcPr>
                </a:tc>
                <a:tc>
                  <a:txBody>
                    <a:bodyPr/>
                    <a:lstStyle/>
                    <a:p>
                      <a:pPr marL="0" algn="l" defTabSz="457189" rtl="0" eaLnBrk="1" latinLnBrk="0" hangingPunct="1"/>
                      <a:r>
                        <a:rPr lang="en-ZA" sz="1800" b="1" kern="1200" dirty="0">
                          <a:ln>
                            <a:noFill/>
                          </a:ln>
                          <a:solidFill>
                            <a:srgbClr val="00682F"/>
                          </a:solidFill>
                          <a:latin typeface="Arial" panose="020B0604020202020204" pitchFamily="34" charset="0"/>
                          <a:ea typeface="+mn-ea"/>
                          <a:cs typeface="Arial" panose="020B0604020202020204" pitchFamily="34" charset="0"/>
                        </a:rPr>
                        <a:t>D</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alpha val="78000"/>
                      </a:schemeClr>
                    </a:solidFill>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2354420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2E6B44C-9838-4245-94B1-B3B8E31495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567055"/>
          </a:xfrm>
          <a:prstGeom prst="rect">
            <a:avLst/>
          </a:prstGeom>
        </p:spPr>
      </p:pic>
      <p:sp>
        <p:nvSpPr>
          <p:cNvPr id="21" name="Title 1"/>
          <p:cNvSpPr txBox="1">
            <a:spLocks/>
          </p:cNvSpPr>
          <p:nvPr/>
        </p:nvSpPr>
        <p:spPr bwMode="auto">
          <a:xfrm>
            <a:off x="890126" y="79189"/>
            <a:ext cx="7363747"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457200" fontAlgn="base">
              <a:spcBef>
                <a:spcPct val="0"/>
              </a:spcBef>
              <a:spcAft>
                <a:spcPct val="0"/>
              </a:spcAft>
            </a:pPr>
            <a:r>
              <a:rPr lang="en-ZA" altLang="en-US" sz="3000" b="1" dirty="0">
                <a:solidFill>
                  <a:schemeClr val="bg1"/>
                </a:solidFill>
                <a:cs typeface="Arial" panose="020B0604020202020204" pitchFamily="34" charset="0"/>
              </a:rPr>
              <a:t>THINA RIVER  - MZIMEWR2</a:t>
            </a:r>
          </a:p>
        </p:txBody>
      </p:sp>
      <p:pic>
        <p:nvPicPr>
          <p:cNvPr id="6" name="Picture 5">
            <a:extLst>
              <a:ext uri="{FF2B5EF4-FFF2-40B4-BE49-F238E27FC236}">
                <a16:creationId xmlns:a16="http://schemas.microsoft.com/office/drawing/2014/main" xmlns="" id="{5B9B914E-8016-4A67-B69D-028E8E7E48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608431" y="4613542"/>
            <a:ext cx="2074983" cy="1351745"/>
          </a:xfrm>
          <a:prstGeom prst="rect">
            <a:avLst/>
          </a:prstGeom>
        </p:spPr>
      </p:pic>
      <p:graphicFrame>
        <p:nvGraphicFramePr>
          <p:cNvPr id="7" name="Table 6">
            <a:extLst>
              <a:ext uri="{FF2B5EF4-FFF2-40B4-BE49-F238E27FC236}">
                <a16:creationId xmlns:a16="http://schemas.microsoft.com/office/drawing/2014/main" xmlns="" id="{42935BD2-28A4-4EFC-9977-A956168C3D6D}"/>
              </a:ext>
            </a:extLst>
          </p:cNvPr>
          <p:cNvGraphicFramePr>
            <a:graphicFrameLocks noGrp="1"/>
          </p:cNvGraphicFramePr>
          <p:nvPr>
            <p:extLst>
              <p:ext uri="{D42A27DB-BD31-4B8C-83A1-F6EECF244321}">
                <p14:modId xmlns:p14="http://schemas.microsoft.com/office/powerpoint/2010/main" val="82020407"/>
              </p:ext>
            </p:extLst>
          </p:nvPr>
        </p:nvGraphicFramePr>
        <p:xfrm>
          <a:off x="3854129" y="2660029"/>
          <a:ext cx="5119156" cy="3907026"/>
        </p:xfrm>
        <a:graphic>
          <a:graphicData uri="http://schemas.openxmlformats.org/drawingml/2006/table">
            <a:tbl>
              <a:tblPr firstRow="1" bandRow="1">
                <a:tableStyleId>{5C22544A-7EE6-4342-B048-85BDC9FD1C3A}</a:tableStyleId>
              </a:tblPr>
              <a:tblGrid>
                <a:gridCol w="1660088">
                  <a:extLst>
                    <a:ext uri="{9D8B030D-6E8A-4147-A177-3AD203B41FA5}">
                      <a16:colId xmlns:a16="http://schemas.microsoft.com/office/drawing/2014/main" xmlns="" val="20000"/>
                    </a:ext>
                  </a:extLst>
                </a:gridCol>
                <a:gridCol w="1902724">
                  <a:extLst>
                    <a:ext uri="{9D8B030D-6E8A-4147-A177-3AD203B41FA5}">
                      <a16:colId xmlns:a16="http://schemas.microsoft.com/office/drawing/2014/main" xmlns="" val="20001"/>
                    </a:ext>
                  </a:extLst>
                </a:gridCol>
                <a:gridCol w="1556344">
                  <a:extLst>
                    <a:ext uri="{9D8B030D-6E8A-4147-A177-3AD203B41FA5}">
                      <a16:colId xmlns:a16="http://schemas.microsoft.com/office/drawing/2014/main" xmlns="" val="20002"/>
                    </a:ext>
                  </a:extLst>
                </a:gridCol>
              </a:tblGrid>
              <a:tr h="402674">
                <a:tc gridSpan="2">
                  <a:txBody>
                    <a:bodyPr/>
                    <a:lstStyle/>
                    <a:p>
                      <a:endParaRPr lang="en-ZA" sz="1800" b="1" dirty="0">
                        <a:ln>
                          <a:solidFill>
                            <a:schemeClr val="bg1"/>
                          </a:solidFill>
                        </a:ln>
                        <a:solidFill>
                          <a:schemeClr val="bg1"/>
                        </a:solidFill>
                        <a:latin typeface="Arial" panose="020B0604020202020204" pitchFamily="34" charset="0"/>
                        <a:cs typeface="Arial" panose="020B0604020202020204" pitchFamily="34" charset="0"/>
                      </a:endParaRPr>
                    </a:p>
                  </a:txBody>
                  <a:tcPr anchor="ctr">
                    <a:lnL w="12700" cmpd="sng">
                      <a:noFill/>
                    </a:lnL>
                    <a:lnR w="1905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ZA" sz="1900" dirty="0">
                        <a:ln>
                          <a:solidFill>
                            <a:schemeClr val="bg1"/>
                          </a:solidFill>
                        </a:ln>
                        <a:solidFill>
                          <a:schemeClr val="bg1"/>
                        </a:solidFill>
                        <a:latin typeface="Arial" panose="020B0604020202020204" pitchFamily="34" charset="0"/>
                        <a:cs typeface="Arial" panose="020B0604020202020204" pitchFamily="34" charset="0"/>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alpha val="79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PES / TEC</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0"/>
                  </a:ext>
                </a:extLst>
              </a:tr>
              <a:tr h="402674">
                <a:tc rowSpan="3">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Hydrology</a:t>
                      </a:r>
                    </a:p>
                  </a:txBody>
                  <a:tcPr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r>
                        <a:rPr lang="en-ZA" sz="1800" b="1" dirty="0" err="1">
                          <a:ln>
                            <a:solidFill>
                              <a:schemeClr val="bg1"/>
                            </a:solidFill>
                          </a:ln>
                          <a:solidFill>
                            <a:schemeClr val="bg1"/>
                          </a:solidFill>
                          <a:latin typeface="Arial" panose="020B0604020202020204" pitchFamily="34" charset="0"/>
                          <a:cs typeface="Arial" panose="020B0604020202020204" pitchFamily="34" charset="0"/>
                        </a:rPr>
                        <a:t>nMAR</a:t>
                      </a:r>
                      <a:r>
                        <a:rPr lang="en-ZA" sz="1800" b="1" dirty="0">
                          <a:ln>
                            <a:solidFill>
                              <a:schemeClr val="bg1"/>
                            </a:solidFill>
                          </a:ln>
                          <a:solidFill>
                            <a:schemeClr val="bg1"/>
                          </a:solidFill>
                          <a:latin typeface="Arial" panose="020B0604020202020204" pitchFamily="34" charset="0"/>
                          <a:cs typeface="Arial" panose="020B0604020202020204" pitchFamily="34" charset="0"/>
                        </a:rPr>
                        <a:t>%</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30.1</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1"/>
                  </a:ext>
                </a:extLst>
              </a:tr>
              <a:tr h="685634">
                <a:tc vMerge="1">
                  <a:txBody>
                    <a:bodyPr/>
                    <a:lstStyle/>
                    <a:p>
                      <a:endParaRPr lang="en-ZA">
                        <a:ln>
                          <a:solidFill>
                            <a:schemeClr val="bg1"/>
                          </a:solidFill>
                        </a:ln>
                        <a:solidFill>
                          <a:schemeClr val="bg1"/>
                        </a:solidFill>
                      </a:endParaRPr>
                    </a:p>
                  </a:txBody>
                  <a:tcPr>
                    <a:solidFill>
                      <a:schemeClr val="bg2">
                        <a:lumMod val="75000"/>
                        <a:alpha val="32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Drought (90%) Aug</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b="1" dirty="0">
                          <a:ln>
                            <a:solidFill>
                              <a:schemeClr val="bg1"/>
                            </a:solidFill>
                          </a:ln>
                          <a:solidFill>
                            <a:schemeClr val="bg1"/>
                          </a:solidFill>
                          <a:latin typeface="Arial" panose="020B0604020202020204" pitchFamily="34" charset="0"/>
                          <a:cs typeface="Arial" panose="020B0604020202020204" pitchFamily="34" charset="0"/>
                        </a:rPr>
                        <a:t>0.7 m</a:t>
                      </a:r>
                      <a:r>
                        <a:rPr lang="en-ZA" sz="1800" b="1" baseline="30000" dirty="0">
                          <a:ln>
                            <a:solidFill>
                              <a:schemeClr val="bg1"/>
                            </a:solidFill>
                          </a:ln>
                          <a:solidFill>
                            <a:schemeClr val="bg1"/>
                          </a:solidFill>
                          <a:latin typeface="Arial" panose="020B0604020202020204" pitchFamily="34" charset="0"/>
                          <a:cs typeface="Arial" panose="020B0604020202020204" pitchFamily="34" charset="0"/>
                        </a:rPr>
                        <a:t>3</a:t>
                      </a:r>
                      <a:r>
                        <a:rPr lang="en-ZA" sz="1800" b="1" dirty="0">
                          <a:ln>
                            <a:solidFill>
                              <a:schemeClr val="bg1"/>
                            </a:solidFill>
                          </a:ln>
                          <a:solidFill>
                            <a:schemeClr val="bg1"/>
                          </a:solidFill>
                          <a:latin typeface="Arial" panose="020B0604020202020204" pitchFamily="34" charset="0"/>
                          <a:cs typeface="Arial" panose="020B0604020202020204" pitchFamily="34" charset="0"/>
                        </a:rPr>
                        <a:t>/s</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2"/>
                  </a:ext>
                </a:extLst>
              </a:tr>
              <a:tr h="402674">
                <a:tc vMerge="1">
                  <a:txBody>
                    <a:bodyPr/>
                    <a:lstStyle/>
                    <a:p>
                      <a:endParaRPr lang="en-ZA">
                        <a:ln>
                          <a:solidFill>
                            <a:schemeClr val="bg1"/>
                          </a:solidFill>
                        </a:ln>
                        <a:solidFill>
                          <a:schemeClr val="bg1"/>
                        </a:solidFill>
                      </a:endParaRPr>
                    </a:p>
                  </a:txBody>
                  <a:tcPr>
                    <a:solidFill>
                      <a:schemeClr val="bg2">
                        <a:lumMod val="75000"/>
                        <a:alpha val="32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Aug (60%)</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b="1" dirty="0">
                          <a:ln>
                            <a:solidFill>
                              <a:schemeClr val="bg1"/>
                            </a:solidFill>
                          </a:ln>
                          <a:solidFill>
                            <a:schemeClr val="bg1"/>
                          </a:solidFill>
                          <a:latin typeface="Arial" panose="020B0604020202020204" pitchFamily="34" charset="0"/>
                          <a:cs typeface="Arial" panose="020B0604020202020204" pitchFamily="34" charset="0"/>
                        </a:rPr>
                        <a:t>0.8 m</a:t>
                      </a:r>
                      <a:r>
                        <a:rPr lang="en-ZA" sz="1800" b="1" baseline="30000" dirty="0">
                          <a:ln>
                            <a:solidFill>
                              <a:schemeClr val="bg1"/>
                            </a:solidFill>
                          </a:ln>
                          <a:solidFill>
                            <a:schemeClr val="bg1"/>
                          </a:solidFill>
                          <a:latin typeface="Arial" panose="020B0604020202020204" pitchFamily="34" charset="0"/>
                          <a:cs typeface="Arial" panose="020B0604020202020204" pitchFamily="34" charset="0"/>
                        </a:rPr>
                        <a:t>3</a:t>
                      </a:r>
                      <a:r>
                        <a:rPr lang="en-ZA" sz="1800" b="1" dirty="0">
                          <a:ln>
                            <a:solidFill>
                              <a:schemeClr val="bg1"/>
                            </a:solidFill>
                          </a:ln>
                          <a:solidFill>
                            <a:schemeClr val="bg1"/>
                          </a:solidFill>
                          <a:latin typeface="Arial" panose="020B0604020202020204" pitchFamily="34" charset="0"/>
                          <a:cs typeface="Arial" panose="020B0604020202020204" pitchFamily="34" charset="0"/>
                        </a:rPr>
                        <a:t>/s</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3"/>
                  </a:ext>
                </a:extLst>
              </a:tr>
              <a:tr h="402674">
                <a:tc rowSpan="5">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Habitat &amp; Biota</a:t>
                      </a:r>
                    </a:p>
                    <a:p>
                      <a:r>
                        <a:rPr lang="en-ZA" sz="1800" b="1" dirty="0">
                          <a:ln>
                            <a:solidFill>
                              <a:srgbClr val="00FF00"/>
                            </a:solidFill>
                          </a:ln>
                          <a:solidFill>
                            <a:srgbClr val="00FF00"/>
                          </a:solidFill>
                          <a:latin typeface="Arial" panose="020B0604020202020204" pitchFamily="34" charset="0"/>
                          <a:cs typeface="Arial" panose="020B0604020202020204" pitchFamily="34" charset="0"/>
                        </a:rPr>
                        <a:t>(</a:t>
                      </a:r>
                      <a:r>
                        <a:rPr lang="en-ZA" sz="1800" b="1" kern="1200" dirty="0" err="1">
                          <a:ln>
                            <a:solidFill>
                              <a:srgbClr val="00FF00"/>
                            </a:solidFill>
                          </a:ln>
                          <a:solidFill>
                            <a:srgbClr val="00FF00"/>
                          </a:solidFill>
                          <a:latin typeface="Arial" panose="020B0604020202020204" pitchFamily="34" charset="0"/>
                          <a:ea typeface="+mn-ea"/>
                          <a:cs typeface="Arial" panose="020B0604020202020204" pitchFamily="34" charset="0"/>
                        </a:rPr>
                        <a:t>EcoStatus</a:t>
                      </a:r>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 C</a:t>
                      </a:r>
                      <a:r>
                        <a:rPr lang="en-ZA" sz="1800" b="1" dirty="0">
                          <a:ln>
                            <a:solidFill>
                              <a:srgbClr val="00FF00"/>
                            </a:solidFill>
                          </a:ln>
                          <a:solidFill>
                            <a:srgbClr val="00FF00"/>
                          </a:solidFill>
                          <a:latin typeface="Arial" panose="020B0604020202020204" pitchFamily="34" charset="0"/>
                          <a:cs typeface="Arial" panose="020B0604020202020204" pitchFamily="34" charset="0"/>
                        </a:rPr>
                        <a:t>)</a:t>
                      </a:r>
                    </a:p>
                  </a:txBody>
                  <a:tcPr marL="36000" marR="36000" anchor="ctr" anchorCtr="1">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err="1">
                          <a:ln>
                            <a:solidFill>
                              <a:schemeClr val="bg1"/>
                            </a:solidFill>
                          </a:ln>
                          <a:solidFill>
                            <a:schemeClr val="bg1"/>
                          </a:solidFill>
                          <a:latin typeface="Arial" panose="020B0604020202020204" pitchFamily="34" charset="0"/>
                          <a:ea typeface="+mn-ea"/>
                          <a:cs typeface="Arial" panose="020B0604020202020204" pitchFamily="34" charset="0"/>
                        </a:rPr>
                        <a:t>Geomorph</a:t>
                      </a:r>
                      <a:endPar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6"/>
                  </a:ext>
                </a:extLst>
              </a:tr>
              <a:tr h="402674">
                <a:tc vMerge="1">
                  <a:txBody>
                    <a:bodyPr/>
                    <a:lstStyle/>
                    <a:p>
                      <a:endParaRPr lang="en-ZA"/>
                    </a:p>
                  </a:txBody>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Water quality</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ZA" sz="1800" b="1" kern="1200" dirty="0">
                          <a:ln>
                            <a:noFill/>
                          </a:ln>
                          <a:solidFill>
                            <a:srgbClr val="0000FF"/>
                          </a:solidFill>
                          <a:latin typeface="Arial" panose="020B0604020202020204" pitchFamily="34" charset="0"/>
                          <a:ea typeface="+mn-ea"/>
                          <a:cs typeface="Arial" panose="020B0604020202020204" pitchFamily="34" charset="0"/>
                        </a:rPr>
                        <a:t>B</a:t>
                      </a:r>
                      <a:endParaRPr lang="en-ZA" sz="1800" b="0" kern="1200" dirty="0">
                        <a:ln>
                          <a:solidFill>
                            <a:srgbClr val="00CC99"/>
                          </a:solidFill>
                        </a:ln>
                        <a:solidFill>
                          <a:srgbClr val="00CC99"/>
                        </a:solidFill>
                        <a:latin typeface="Arial" panose="020B0604020202020204" pitchFamily="34" charset="0"/>
                        <a:ea typeface="+mn-ea"/>
                        <a:cs typeface="Arial" panose="020B0604020202020204" pitchFamily="34" charset="0"/>
                      </a:endParaRP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267529016"/>
                  </a:ext>
                </a:extLst>
              </a:tr>
              <a:tr h="402674">
                <a:tc vMerge="1">
                  <a:txBody>
                    <a:bodyPr/>
                    <a:lstStyle/>
                    <a:p>
                      <a:endParaRPr lang="en-ZA" sz="1900" dirty="0">
                        <a:ln>
                          <a:solidFill>
                            <a:schemeClr val="bg1"/>
                          </a:solidFill>
                        </a:ln>
                        <a:solidFill>
                          <a:schemeClr val="bg1"/>
                        </a:solidFill>
                        <a:latin typeface="Arial" panose="020B0604020202020204" pitchFamily="34" charset="0"/>
                        <a:cs typeface="Arial" panose="020B0604020202020204" pitchFamily="34" charset="0"/>
                      </a:endParaRPr>
                    </a:p>
                  </a:txBody>
                  <a:tcPr marL="36000" marR="36000" anchor="ctr" anchorCtr="1">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Fish</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CC99"/>
                            </a:solidFill>
                          </a:ln>
                          <a:solidFill>
                            <a:srgbClr val="00CC99"/>
                          </a:solidFill>
                          <a:latin typeface="Arial" panose="020B0604020202020204" pitchFamily="34" charset="0"/>
                          <a:ea typeface="+mn-ea"/>
                          <a:cs typeface="Arial" panose="020B0604020202020204" pitchFamily="34" charset="0"/>
                        </a:rPr>
                        <a:t>B/C</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7"/>
                  </a:ext>
                </a:extLst>
              </a:tr>
              <a:tr h="402674">
                <a:tc vMerge="1">
                  <a:txBody>
                    <a:bodyPr/>
                    <a:lstStyle/>
                    <a:p>
                      <a:endParaRPr lang="en-ZA">
                        <a:ln>
                          <a:solidFill>
                            <a:schemeClr val="bg1"/>
                          </a:solidFill>
                        </a:ln>
                        <a:solidFill>
                          <a:schemeClr val="bg1"/>
                        </a:solidFill>
                      </a:endParaRPr>
                    </a:p>
                  </a:txBody>
                  <a:tcP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75000"/>
                        <a:alpha val="32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Invertebrates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8"/>
                  </a:ext>
                </a:extLst>
              </a:tr>
              <a:tr h="402674">
                <a:tc vMerge="1">
                  <a:txBody>
                    <a:bodyPr/>
                    <a:lstStyle/>
                    <a:p>
                      <a:endParaRPr lang="en-ZA">
                        <a:ln>
                          <a:solidFill>
                            <a:schemeClr val="bg1"/>
                          </a:solidFill>
                        </a:ln>
                        <a:solidFill>
                          <a:schemeClr val="bg1"/>
                        </a:solidFill>
                      </a:endParaRPr>
                    </a:p>
                  </a:txBody>
                  <a:tcP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75000"/>
                        <a:alpha val="32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Vegetation</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chemeClr val="accent3">
                                <a:lumMod val="75000"/>
                              </a:schemeClr>
                            </a:solidFill>
                          </a:ln>
                          <a:solidFill>
                            <a:schemeClr val="bg2">
                              <a:lumMod val="25000"/>
                            </a:schemeClr>
                          </a:solidFill>
                          <a:latin typeface="Arial" panose="020B0604020202020204" pitchFamily="34" charset="0"/>
                          <a:ea typeface="+mn-ea"/>
                          <a:cs typeface="Arial" panose="020B0604020202020204" pitchFamily="34" charset="0"/>
                        </a:rPr>
                        <a:t>C/D</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7767814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5328E0F-9E84-4EF3-8A96-E4876A58F9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1" name="Title 1"/>
          <p:cNvSpPr txBox="1">
            <a:spLocks/>
          </p:cNvSpPr>
          <p:nvPr/>
        </p:nvSpPr>
        <p:spPr bwMode="auto">
          <a:xfrm>
            <a:off x="890126" y="-79737"/>
            <a:ext cx="7363747"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457200" fontAlgn="base">
              <a:spcBef>
                <a:spcPct val="0"/>
              </a:spcBef>
              <a:spcAft>
                <a:spcPct val="0"/>
              </a:spcAft>
            </a:pPr>
            <a:r>
              <a:rPr lang="en-ZA" altLang="en-US" sz="3000" b="1" dirty="0">
                <a:cs typeface="Arial" panose="020B0604020202020204" pitchFamily="34" charset="0"/>
              </a:rPr>
              <a:t>KINIRA RIVER - MZIMEWR3</a:t>
            </a:r>
          </a:p>
        </p:txBody>
      </p:sp>
      <p:graphicFrame>
        <p:nvGraphicFramePr>
          <p:cNvPr id="5" name="Table 4">
            <a:extLst>
              <a:ext uri="{FF2B5EF4-FFF2-40B4-BE49-F238E27FC236}">
                <a16:creationId xmlns:a16="http://schemas.microsoft.com/office/drawing/2014/main" xmlns="" id="{170BF546-4F53-43B1-921F-E89B9816FC0D}"/>
              </a:ext>
            </a:extLst>
          </p:cNvPr>
          <p:cNvGraphicFramePr>
            <a:graphicFrameLocks noGrp="1"/>
          </p:cNvGraphicFramePr>
          <p:nvPr>
            <p:extLst>
              <p:ext uri="{D42A27DB-BD31-4B8C-83A1-F6EECF244321}">
                <p14:modId xmlns:p14="http://schemas.microsoft.com/office/powerpoint/2010/main" val="2556894547"/>
              </p:ext>
            </p:extLst>
          </p:nvPr>
        </p:nvGraphicFramePr>
        <p:xfrm>
          <a:off x="4175913" y="3070665"/>
          <a:ext cx="4833257" cy="3647440"/>
        </p:xfrm>
        <a:graphic>
          <a:graphicData uri="http://schemas.openxmlformats.org/drawingml/2006/table">
            <a:tbl>
              <a:tblPr firstRow="1" bandRow="1">
                <a:tableStyleId>{5C22544A-7EE6-4342-B048-85BDC9FD1C3A}</a:tableStyleId>
              </a:tblPr>
              <a:tblGrid>
                <a:gridCol w="1603169">
                  <a:extLst>
                    <a:ext uri="{9D8B030D-6E8A-4147-A177-3AD203B41FA5}">
                      <a16:colId xmlns:a16="http://schemas.microsoft.com/office/drawing/2014/main" xmlns="" val="20000"/>
                    </a:ext>
                  </a:extLst>
                </a:gridCol>
                <a:gridCol w="1837486">
                  <a:extLst>
                    <a:ext uri="{9D8B030D-6E8A-4147-A177-3AD203B41FA5}">
                      <a16:colId xmlns:a16="http://schemas.microsoft.com/office/drawing/2014/main" xmlns="" val="20001"/>
                    </a:ext>
                  </a:extLst>
                </a:gridCol>
                <a:gridCol w="1392602">
                  <a:extLst>
                    <a:ext uri="{9D8B030D-6E8A-4147-A177-3AD203B41FA5}">
                      <a16:colId xmlns:a16="http://schemas.microsoft.com/office/drawing/2014/main" xmlns="" val="20002"/>
                    </a:ext>
                  </a:extLst>
                </a:gridCol>
              </a:tblGrid>
              <a:tr h="375920">
                <a:tc gridSpan="2">
                  <a:txBody>
                    <a:bodyPr/>
                    <a:lstStyle/>
                    <a:p>
                      <a:endParaRPr lang="en-ZA" sz="1800" b="1" dirty="0">
                        <a:ln>
                          <a:solidFill>
                            <a:schemeClr val="bg1"/>
                          </a:solidFill>
                        </a:ln>
                        <a:solidFill>
                          <a:schemeClr val="bg1"/>
                        </a:solidFill>
                        <a:latin typeface="Arial" panose="020B0604020202020204" pitchFamily="34" charset="0"/>
                        <a:cs typeface="Arial" panose="020B0604020202020204" pitchFamily="34" charset="0"/>
                      </a:endParaRPr>
                    </a:p>
                  </a:txBody>
                  <a:tcPr anchor="ctr">
                    <a:lnL w="12700" cmpd="sng">
                      <a:noFill/>
                    </a:lnL>
                    <a:lnR w="1905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ZA" sz="1900" dirty="0">
                        <a:ln>
                          <a:solidFill>
                            <a:schemeClr val="bg1"/>
                          </a:solidFill>
                        </a:ln>
                        <a:solidFill>
                          <a:schemeClr val="bg1"/>
                        </a:solidFill>
                        <a:latin typeface="Arial" panose="020B0604020202020204" pitchFamily="34" charset="0"/>
                        <a:cs typeface="Arial" panose="020B0604020202020204" pitchFamily="34" charset="0"/>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alpha val="79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PES / TEC</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0"/>
                  </a:ext>
                </a:extLst>
              </a:tr>
              <a:tr h="375920">
                <a:tc rowSpan="3">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Hydrology</a:t>
                      </a:r>
                    </a:p>
                  </a:txBody>
                  <a:tcPr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r>
                        <a:rPr lang="en-ZA" sz="1800" b="1" dirty="0" err="1">
                          <a:ln>
                            <a:solidFill>
                              <a:schemeClr val="bg1"/>
                            </a:solidFill>
                          </a:ln>
                          <a:solidFill>
                            <a:schemeClr val="bg1"/>
                          </a:solidFill>
                          <a:latin typeface="Arial" panose="020B0604020202020204" pitchFamily="34" charset="0"/>
                          <a:cs typeface="Arial" panose="020B0604020202020204" pitchFamily="34" charset="0"/>
                        </a:rPr>
                        <a:t>nMAR</a:t>
                      </a:r>
                      <a:r>
                        <a:rPr lang="en-ZA" sz="1800" b="1" dirty="0">
                          <a:ln>
                            <a:solidFill>
                              <a:schemeClr val="bg1"/>
                            </a:solidFill>
                          </a:ln>
                          <a:solidFill>
                            <a:schemeClr val="bg1"/>
                          </a:solidFill>
                          <a:latin typeface="Arial" panose="020B0604020202020204" pitchFamily="34" charset="0"/>
                          <a:cs typeface="Arial" panose="020B0604020202020204" pitchFamily="34" charset="0"/>
                        </a:rPr>
                        <a:t>%</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33.3</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1"/>
                  </a:ext>
                </a:extLst>
              </a:tr>
              <a:tr h="375920">
                <a:tc vMerge="1">
                  <a:txBody>
                    <a:bodyPr/>
                    <a:lstStyle/>
                    <a:p>
                      <a:endParaRPr lang="en-ZA">
                        <a:ln>
                          <a:solidFill>
                            <a:schemeClr val="bg1"/>
                          </a:solidFill>
                        </a:ln>
                        <a:solidFill>
                          <a:schemeClr val="bg1"/>
                        </a:solidFill>
                      </a:endParaRPr>
                    </a:p>
                  </a:txBody>
                  <a:tcPr>
                    <a:solidFill>
                      <a:schemeClr val="bg2">
                        <a:lumMod val="75000"/>
                        <a:alpha val="32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Drought (90%) Aug</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b="1" dirty="0">
                          <a:ln>
                            <a:solidFill>
                              <a:schemeClr val="bg1"/>
                            </a:solidFill>
                          </a:ln>
                          <a:solidFill>
                            <a:schemeClr val="bg1"/>
                          </a:solidFill>
                          <a:latin typeface="Arial" panose="020B0604020202020204" pitchFamily="34" charset="0"/>
                          <a:cs typeface="Arial" panose="020B0604020202020204" pitchFamily="34" charset="0"/>
                        </a:rPr>
                        <a:t>1.647 m</a:t>
                      </a:r>
                      <a:r>
                        <a:rPr lang="en-ZA" sz="1800" b="1" baseline="30000" dirty="0">
                          <a:ln>
                            <a:solidFill>
                              <a:schemeClr val="bg1"/>
                            </a:solidFill>
                          </a:ln>
                          <a:solidFill>
                            <a:schemeClr val="bg1"/>
                          </a:solidFill>
                          <a:latin typeface="Arial" panose="020B0604020202020204" pitchFamily="34" charset="0"/>
                          <a:cs typeface="Arial" panose="020B0604020202020204" pitchFamily="34" charset="0"/>
                        </a:rPr>
                        <a:t>3</a:t>
                      </a:r>
                      <a:r>
                        <a:rPr lang="en-ZA" sz="1800" b="1" dirty="0">
                          <a:ln>
                            <a:solidFill>
                              <a:schemeClr val="bg1"/>
                            </a:solidFill>
                          </a:ln>
                          <a:solidFill>
                            <a:schemeClr val="bg1"/>
                          </a:solidFill>
                          <a:latin typeface="Arial" panose="020B0604020202020204" pitchFamily="34" charset="0"/>
                          <a:cs typeface="Arial" panose="020B0604020202020204" pitchFamily="34" charset="0"/>
                        </a:rPr>
                        <a:t>/s</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2"/>
                  </a:ext>
                </a:extLst>
              </a:tr>
              <a:tr h="375920">
                <a:tc vMerge="1">
                  <a:txBody>
                    <a:bodyPr/>
                    <a:lstStyle/>
                    <a:p>
                      <a:endParaRPr lang="en-ZA">
                        <a:ln>
                          <a:solidFill>
                            <a:schemeClr val="bg1"/>
                          </a:solidFill>
                        </a:ln>
                        <a:solidFill>
                          <a:schemeClr val="bg1"/>
                        </a:solidFill>
                      </a:endParaRPr>
                    </a:p>
                  </a:txBody>
                  <a:tcPr>
                    <a:solidFill>
                      <a:schemeClr val="bg2">
                        <a:lumMod val="75000"/>
                        <a:alpha val="32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Aug (60%)</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b="1" dirty="0">
                          <a:ln>
                            <a:solidFill>
                              <a:schemeClr val="bg1"/>
                            </a:solidFill>
                          </a:ln>
                          <a:solidFill>
                            <a:schemeClr val="bg1"/>
                          </a:solidFill>
                          <a:latin typeface="Arial" panose="020B0604020202020204" pitchFamily="34" charset="0"/>
                          <a:cs typeface="Arial" panose="020B0604020202020204" pitchFamily="34" charset="0"/>
                        </a:rPr>
                        <a:t>3.037 m</a:t>
                      </a:r>
                      <a:r>
                        <a:rPr lang="en-ZA" sz="1800" b="1" baseline="30000" dirty="0">
                          <a:ln>
                            <a:solidFill>
                              <a:schemeClr val="bg1"/>
                            </a:solidFill>
                          </a:ln>
                          <a:solidFill>
                            <a:schemeClr val="bg1"/>
                          </a:solidFill>
                          <a:latin typeface="Arial" panose="020B0604020202020204" pitchFamily="34" charset="0"/>
                          <a:cs typeface="Arial" panose="020B0604020202020204" pitchFamily="34" charset="0"/>
                        </a:rPr>
                        <a:t>3</a:t>
                      </a:r>
                      <a:r>
                        <a:rPr lang="en-ZA" sz="1800" b="1" dirty="0">
                          <a:ln>
                            <a:solidFill>
                              <a:schemeClr val="bg1"/>
                            </a:solidFill>
                          </a:ln>
                          <a:solidFill>
                            <a:schemeClr val="bg1"/>
                          </a:solidFill>
                          <a:latin typeface="Arial" panose="020B0604020202020204" pitchFamily="34" charset="0"/>
                          <a:cs typeface="Arial" panose="020B0604020202020204" pitchFamily="34" charset="0"/>
                        </a:rPr>
                        <a:t>/s</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3"/>
                  </a:ext>
                </a:extLst>
              </a:tr>
              <a:tr h="375920">
                <a:tc rowSpan="5">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Habitat &amp; Biota</a:t>
                      </a:r>
                    </a:p>
                    <a:p>
                      <a:r>
                        <a:rPr lang="en-ZA" sz="1800" b="1" dirty="0">
                          <a:ln>
                            <a:solidFill>
                              <a:srgbClr val="00FF00"/>
                            </a:solidFill>
                          </a:ln>
                          <a:solidFill>
                            <a:srgbClr val="00FF00"/>
                          </a:solidFill>
                          <a:latin typeface="Arial" panose="020B0604020202020204" pitchFamily="34" charset="0"/>
                          <a:cs typeface="Arial" panose="020B0604020202020204" pitchFamily="34" charset="0"/>
                        </a:rPr>
                        <a:t>(</a:t>
                      </a:r>
                      <a:r>
                        <a:rPr lang="en-ZA" sz="1800" b="1" kern="1200" dirty="0" err="1">
                          <a:ln>
                            <a:solidFill>
                              <a:srgbClr val="00FF00"/>
                            </a:solidFill>
                          </a:ln>
                          <a:solidFill>
                            <a:srgbClr val="00FF00"/>
                          </a:solidFill>
                          <a:latin typeface="Arial" panose="020B0604020202020204" pitchFamily="34" charset="0"/>
                          <a:ea typeface="+mn-ea"/>
                          <a:cs typeface="Arial" panose="020B0604020202020204" pitchFamily="34" charset="0"/>
                        </a:rPr>
                        <a:t>EcoStatus</a:t>
                      </a:r>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 C</a:t>
                      </a:r>
                      <a:r>
                        <a:rPr lang="en-ZA" sz="1800" b="1" dirty="0">
                          <a:ln>
                            <a:solidFill>
                              <a:srgbClr val="00FF00"/>
                            </a:solidFill>
                          </a:ln>
                          <a:solidFill>
                            <a:srgbClr val="00FF00"/>
                          </a:solidFill>
                          <a:latin typeface="Arial" panose="020B0604020202020204" pitchFamily="34" charset="0"/>
                          <a:cs typeface="Arial" panose="020B0604020202020204" pitchFamily="34" charset="0"/>
                        </a:rPr>
                        <a:t>)</a:t>
                      </a:r>
                    </a:p>
                  </a:txBody>
                  <a:tcPr marL="36000" marR="36000" anchor="ctr" anchorCtr="1">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err="1">
                          <a:ln>
                            <a:solidFill>
                              <a:schemeClr val="bg1"/>
                            </a:solidFill>
                          </a:ln>
                          <a:solidFill>
                            <a:schemeClr val="bg1"/>
                          </a:solidFill>
                          <a:latin typeface="Arial" panose="020B0604020202020204" pitchFamily="34" charset="0"/>
                          <a:ea typeface="+mn-ea"/>
                          <a:cs typeface="Arial" panose="020B0604020202020204" pitchFamily="34" charset="0"/>
                        </a:rPr>
                        <a:t>Geomorph</a:t>
                      </a:r>
                      <a:endPar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6"/>
                  </a:ext>
                </a:extLst>
              </a:tr>
              <a:tr h="375920">
                <a:tc vMerge="1">
                  <a:txBody>
                    <a:bodyPr/>
                    <a:lstStyle/>
                    <a:p>
                      <a:endParaRPr lang="en-ZA"/>
                    </a:p>
                  </a:txBody>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Water quality</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ZA" sz="1800" b="1" kern="1200" dirty="0">
                          <a:ln>
                            <a:solidFill>
                              <a:srgbClr val="00CC99"/>
                            </a:solidFill>
                          </a:ln>
                          <a:solidFill>
                            <a:srgbClr val="00CC99"/>
                          </a:solidFill>
                          <a:latin typeface="Arial" panose="020B0604020202020204" pitchFamily="34" charset="0"/>
                          <a:ea typeface="+mn-ea"/>
                          <a:cs typeface="Arial" panose="020B0604020202020204" pitchFamily="34" charset="0"/>
                        </a:rPr>
                        <a:t>B/C</a:t>
                      </a:r>
                      <a:endPar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endParaRP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2154841251"/>
                  </a:ext>
                </a:extLst>
              </a:tr>
              <a:tr h="375920">
                <a:tc vMerge="1">
                  <a:txBody>
                    <a:bodyPr/>
                    <a:lstStyle/>
                    <a:p>
                      <a:endParaRPr lang="en-ZA" sz="1900" dirty="0">
                        <a:ln>
                          <a:solidFill>
                            <a:schemeClr val="bg1"/>
                          </a:solidFill>
                        </a:ln>
                        <a:solidFill>
                          <a:schemeClr val="bg1"/>
                        </a:solidFill>
                        <a:latin typeface="Arial" panose="020B0604020202020204" pitchFamily="34" charset="0"/>
                        <a:cs typeface="Arial" panose="020B0604020202020204" pitchFamily="34" charset="0"/>
                      </a:endParaRPr>
                    </a:p>
                  </a:txBody>
                  <a:tcPr marL="36000" marR="36000" anchor="ctr" anchorCtr="1">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Fish</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7"/>
                  </a:ext>
                </a:extLst>
              </a:tr>
              <a:tr h="375920">
                <a:tc vMerge="1">
                  <a:txBody>
                    <a:bodyPr/>
                    <a:lstStyle/>
                    <a:p>
                      <a:endParaRPr lang="en-ZA">
                        <a:ln>
                          <a:solidFill>
                            <a:schemeClr val="bg1"/>
                          </a:solidFill>
                        </a:ln>
                        <a:solidFill>
                          <a:schemeClr val="bg1"/>
                        </a:solidFill>
                      </a:endParaRPr>
                    </a:p>
                  </a:txBody>
                  <a:tcP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75000"/>
                        <a:alpha val="32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Invertebrates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8"/>
                  </a:ext>
                </a:extLst>
              </a:tr>
              <a:tr h="375920">
                <a:tc vMerge="1">
                  <a:txBody>
                    <a:bodyPr/>
                    <a:lstStyle/>
                    <a:p>
                      <a:endParaRPr lang="en-ZA">
                        <a:ln>
                          <a:solidFill>
                            <a:schemeClr val="bg1"/>
                          </a:solidFill>
                        </a:ln>
                        <a:solidFill>
                          <a:schemeClr val="bg1"/>
                        </a:solidFill>
                      </a:endParaRPr>
                    </a:p>
                  </a:txBody>
                  <a:tcP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75000"/>
                        <a:alpha val="32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Vegetation</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chemeClr val="accent3">
                                <a:lumMod val="75000"/>
                              </a:schemeClr>
                            </a:solidFill>
                          </a:ln>
                          <a:solidFill>
                            <a:schemeClr val="bg2">
                              <a:lumMod val="25000"/>
                            </a:schemeClr>
                          </a:solidFill>
                          <a:latin typeface="Arial" panose="020B0604020202020204" pitchFamily="34" charset="0"/>
                          <a:ea typeface="+mn-ea"/>
                          <a:cs typeface="Arial" panose="020B0604020202020204" pitchFamily="34" charset="0"/>
                        </a:rPr>
                        <a:t>C/D</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9"/>
                  </a:ext>
                </a:extLst>
              </a:tr>
            </a:tbl>
          </a:graphicData>
        </a:graphic>
      </p:graphicFrame>
      <p:pic>
        <p:nvPicPr>
          <p:cNvPr id="7" name="Picture 6">
            <a:extLst>
              <a:ext uri="{FF2B5EF4-FFF2-40B4-BE49-F238E27FC236}">
                <a16:creationId xmlns:a16="http://schemas.microsoft.com/office/drawing/2014/main" xmlns="" id="{4A58393F-AA7A-459D-95A8-6C4D388F21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6857" y="5348775"/>
            <a:ext cx="2074983" cy="1351745"/>
          </a:xfrm>
          <a:prstGeom prst="rect">
            <a:avLst/>
          </a:prstGeom>
        </p:spPr>
      </p:pic>
    </p:spTree>
    <p:extLst>
      <p:ext uri="{BB962C8B-B14F-4D97-AF65-F5344CB8AC3E}">
        <p14:creationId xmlns:p14="http://schemas.microsoft.com/office/powerpoint/2010/main" val="42927749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401" y="0"/>
            <a:ext cx="9143997" cy="6576291"/>
            <a:chOff x="0" y="1118063"/>
            <a:chExt cx="9143997" cy="485202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2752" y="1118063"/>
              <a:ext cx="5271245" cy="4766425"/>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03658"/>
              <a:ext cx="5271245" cy="4766425"/>
            </a:xfrm>
            <a:prstGeom prst="rect">
              <a:avLst/>
            </a:prstGeom>
          </p:spPr>
        </p:pic>
      </p:grpSp>
      <p:sp>
        <p:nvSpPr>
          <p:cNvPr id="3" name="Title 1"/>
          <p:cNvSpPr txBox="1">
            <a:spLocks/>
          </p:cNvSpPr>
          <p:nvPr/>
        </p:nvSpPr>
        <p:spPr bwMode="auto">
          <a:xfrm>
            <a:off x="1099889" y="360840"/>
            <a:ext cx="7363747"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457200" fontAlgn="base">
              <a:spcBef>
                <a:spcPct val="0"/>
              </a:spcBef>
              <a:spcAft>
                <a:spcPct val="0"/>
              </a:spcAft>
            </a:pPr>
            <a:r>
              <a:rPr lang="en-ZA" altLang="en-US" sz="3000" b="1" dirty="0">
                <a:solidFill>
                  <a:schemeClr val="bg1"/>
                </a:solidFill>
                <a:cs typeface="Arial" panose="020B0604020202020204" pitchFamily="34" charset="0"/>
              </a:rPr>
              <a:t>MZIMVUBU RIVER - MZIMEWR 4</a:t>
            </a:r>
          </a:p>
        </p:txBody>
      </p:sp>
      <p:graphicFrame>
        <p:nvGraphicFramePr>
          <p:cNvPr id="6" name="Table 5">
            <a:extLst>
              <a:ext uri="{FF2B5EF4-FFF2-40B4-BE49-F238E27FC236}">
                <a16:creationId xmlns:a16="http://schemas.microsoft.com/office/drawing/2014/main" xmlns="" id="{23AA6B76-1E4A-49BA-A931-7DD440F09C70}"/>
              </a:ext>
            </a:extLst>
          </p:cNvPr>
          <p:cNvGraphicFramePr>
            <a:graphicFrameLocks noGrp="1"/>
          </p:cNvGraphicFramePr>
          <p:nvPr>
            <p:extLst>
              <p:ext uri="{D42A27DB-BD31-4B8C-83A1-F6EECF244321}">
                <p14:modId xmlns:p14="http://schemas.microsoft.com/office/powerpoint/2010/main" val="115041958"/>
              </p:ext>
            </p:extLst>
          </p:nvPr>
        </p:nvGraphicFramePr>
        <p:xfrm>
          <a:off x="2843545" y="2619798"/>
          <a:ext cx="6319853" cy="3840480"/>
        </p:xfrm>
        <a:graphic>
          <a:graphicData uri="http://schemas.openxmlformats.org/drawingml/2006/table">
            <a:tbl>
              <a:tblPr firstRow="1" bandRow="1">
                <a:tableStyleId>{5C22544A-7EE6-4342-B048-85BDC9FD1C3A}</a:tableStyleId>
              </a:tblPr>
              <a:tblGrid>
                <a:gridCol w="1536741">
                  <a:extLst>
                    <a:ext uri="{9D8B030D-6E8A-4147-A177-3AD203B41FA5}">
                      <a16:colId xmlns:a16="http://schemas.microsoft.com/office/drawing/2014/main" xmlns="" val="20000"/>
                    </a:ext>
                  </a:extLst>
                </a:gridCol>
                <a:gridCol w="1761349">
                  <a:extLst>
                    <a:ext uri="{9D8B030D-6E8A-4147-A177-3AD203B41FA5}">
                      <a16:colId xmlns:a16="http://schemas.microsoft.com/office/drawing/2014/main" xmlns="" val="20001"/>
                    </a:ext>
                  </a:extLst>
                </a:gridCol>
                <a:gridCol w="1334899">
                  <a:extLst>
                    <a:ext uri="{9D8B030D-6E8A-4147-A177-3AD203B41FA5}">
                      <a16:colId xmlns:a16="http://schemas.microsoft.com/office/drawing/2014/main" xmlns="" val="20002"/>
                    </a:ext>
                  </a:extLst>
                </a:gridCol>
                <a:gridCol w="1686864">
                  <a:extLst>
                    <a:ext uri="{9D8B030D-6E8A-4147-A177-3AD203B41FA5}">
                      <a16:colId xmlns:a16="http://schemas.microsoft.com/office/drawing/2014/main" xmlns="" val="20003"/>
                    </a:ext>
                  </a:extLst>
                </a:gridCol>
              </a:tblGrid>
              <a:tr h="334911">
                <a:tc gridSpan="2">
                  <a:txBody>
                    <a:bodyPr/>
                    <a:lstStyle/>
                    <a:p>
                      <a:endParaRPr lang="en-ZA" sz="1800" b="1" dirty="0">
                        <a:ln>
                          <a:solidFill>
                            <a:schemeClr val="bg1"/>
                          </a:solidFill>
                        </a:ln>
                        <a:solidFill>
                          <a:schemeClr val="bg1"/>
                        </a:solidFill>
                        <a:latin typeface="Arial" panose="020B0604020202020204" pitchFamily="34" charset="0"/>
                        <a:cs typeface="Arial" panose="020B0604020202020204" pitchFamily="34" charset="0"/>
                      </a:endParaRPr>
                    </a:p>
                  </a:txBody>
                  <a:tcPr anchor="ctr">
                    <a:lnL w="12700" cmpd="sng">
                      <a:noFill/>
                    </a:lnL>
                    <a:lnR w="19050"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ZA" sz="1900" dirty="0">
                        <a:ln>
                          <a:solidFill>
                            <a:schemeClr val="bg1"/>
                          </a:solidFill>
                        </a:ln>
                        <a:solidFill>
                          <a:schemeClr val="bg1"/>
                        </a:solidFill>
                        <a:latin typeface="Arial" panose="020B0604020202020204" pitchFamily="34" charset="0"/>
                        <a:cs typeface="Arial" panose="020B0604020202020204" pitchFamily="34" charset="0"/>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alpha val="79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PES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TEC </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0"/>
                  </a:ext>
                </a:extLst>
              </a:tr>
              <a:tr h="334911">
                <a:tc rowSpan="3">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Hydrology</a:t>
                      </a:r>
                    </a:p>
                  </a:txBody>
                  <a:tcPr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r>
                        <a:rPr lang="en-ZA" sz="1800" b="1" dirty="0" err="1">
                          <a:ln>
                            <a:solidFill>
                              <a:schemeClr val="bg1"/>
                            </a:solidFill>
                          </a:ln>
                          <a:solidFill>
                            <a:schemeClr val="bg1"/>
                          </a:solidFill>
                          <a:latin typeface="Arial" panose="020B0604020202020204" pitchFamily="34" charset="0"/>
                          <a:cs typeface="Arial" panose="020B0604020202020204" pitchFamily="34" charset="0"/>
                        </a:rPr>
                        <a:t>nMAR</a:t>
                      </a:r>
                      <a:r>
                        <a:rPr lang="en-ZA" sz="1800" b="1" dirty="0">
                          <a:ln>
                            <a:solidFill>
                              <a:schemeClr val="bg1"/>
                            </a:solidFill>
                          </a:ln>
                          <a:solidFill>
                            <a:schemeClr val="bg1"/>
                          </a:solidFill>
                          <a:latin typeface="Arial" panose="020B0604020202020204" pitchFamily="34" charset="0"/>
                          <a:cs typeface="Arial" panose="020B0604020202020204" pitchFamily="34" charset="0"/>
                        </a:rPr>
                        <a:t>%</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23.8</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23.8 - natural</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1"/>
                  </a:ext>
                </a:extLst>
              </a:tr>
              <a:tr h="586095">
                <a:tc vMerge="1">
                  <a:txBody>
                    <a:bodyPr/>
                    <a:lstStyle/>
                    <a:p>
                      <a:endParaRPr lang="en-ZA">
                        <a:ln>
                          <a:solidFill>
                            <a:schemeClr val="bg1"/>
                          </a:solidFill>
                        </a:ln>
                        <a:solidFill>
                          <a:schemeClr val="bg1"/>
                        </a:solidFill>
                      </a:endParaRPr>
                    </a:p>
                  </a:txBody>
                  <a:tcPr>
                    <a:solidFill>
                      <a:schemeClr val="bg2">
                        <a:lumMod val="75000"/>
                        <a:alpha val="32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Drought (90%) Aug</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b="1" dirty="0">
                          <a:ln>
                            <a:solidFill>
                              <a:schemeClr val="bg1"/>
                            </a:solidFill>
                          </a:ln>
                          <a:solidFill>
                            <a:schemeClr val="bg1"/>
                          </a:solidFill>
                          <a:latin typeface="Arial" panose="020B0604020202020204" pitchFamily="34" charset="0"/>
                          <a:cs typeface="Arial" panose="020B0604020202020204" pitchFamily="34" charset="0"/>
                        </a:rPr>
                        <a:t>3.12 m</a:t>
                      </a:r>
                      <a:r>
                        <a:rPr lang="en-ZA" sz="1800" b="1" baseline="30000" dirty="0">
                          <a:ln>
                            <a:solidFill>
                              <a:schemeClr val="bg1"/>
                            </a:solidFill>
                          </a:ln>
                          <a:solidFill>
                            <a:schemeClr val="bg1"/>
                          </a:solidFill>
                          <a:latin typeface="Arial" panose="020B0604020202020204" pitchFamily="34" charset="0"/>
                          <a:cs typeface="Arial" panose="020B0604020202020204" pitchFamily="34" charset="0"/>
                        </a:rPr>
                        <a:t>3</a:t>
                      </a:r>
                      <a:r>
                        <a:rPr lang="en-ZA" sz="1800" b="1" dirty="0">
                          <a:ln>
                            <a:solidFill>
                              <a:schemeClr val="bg1"/>
                            </a:solidFill>
                          </a:ln>
                          <a:solidFill>
                            <a:schemeClr val="bg1"/>
                          </a:solidFill>
                          <a:latin typeface="Arial" panose="020B0604020202020204" pitchFamily="34" charset="0"/>
                          <a:cs typeface="Arial" panose="020B0604020202020204" pitchFamily="34" charset="0"/>
                        </a:rPr>
                        <a:t>/s</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b="1" dirty="0">
                          <a:ln>
                            <a:solidFill>
                              <a:schemeClr val="bg1"/>
                            </a:solidFill>
                          </a:ln>
                          <a:solidFill>
                            <a:schemeClr val="bg1"/>
                          </a:solidFill>
                          <a:latin typeface="Arial" panose="020B0604020202020204" pitchFamily="34" charset="0"/>
                          <a:cs typeface="Arial" panose="020B0604020202020204" pitchFamily="34" charset="0"/>
                        </a:rPr>
                        <a:t>3.12 - natural m</a:t>
                      </a:r>
                      <a:r>
                        <a:rPr lang="en-ZA" sz="1800" b="1" baseline="30000" dirty="0">
                          <a:ln>
                            <a:solidFill>
                              <a:schemeClr val="bg1"/>
                            </a:solidFill>
                          </a:ln>
                          <a:solidFill>
                            <a:schemeClr val="bg1"/>
                          </a:solidFill>
                          <a:latin typeface="Arial" panose="020B0604020202020204" pitchFamily="34" charset="0"/>
                          <a:cs typeface="Arial" panose="020B0604020202020204" pitchFamily="34" charset="0"/>
                        </a:rPr>
                        <a:t>3</a:t>
                      </a:r>
                      <a:r>
                        <a:rPr lang="en-ZA" sz="1800" b="1" dirty="0">
                          <a:ln>
                            <a:solidFill>
                              <a:schemeClr val="bg1"/>
                            </a:solidFill>
                          </a:ln>
                          <a:solidFill>
                            <a:schemeClr val="bg1"/>
                          </a:solidFill>
                          <a:latin typeface="Arial" panose="020B0604020202020204" pitchFamily="34" charset="0"/>
                          <a:cs typeface="Arial" panose="020B0604020202020204" pitchFamily="34" charset="0"/>
                        </a:rPr>
                        <a:t>/s</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2"/>
                  </a:ext>
                </a:extLst>
              </a:tr>
              <a:tr h="586095">
                <a:tc vMerge="1">
                  <a:txBody>
                    <a:bodyPr/>
                    <a:lstStyle/>
                    <a:p>
                      <a:endParaRPr lang="en-ZA">
                        <a:ln>
                          <a:solidFill>
                            <a:schemeClr val="bg1"/>
                          </a:solidFill>
                        </a:ln>
                        <a:solidFill>
                          <a:schemeClr val="bg1"/>
                        </a:solidFill>
                      </a:endParaRPr>
                    </a:p>
                  </a:txBody>
                  <a:tcPr>
                    <a:solidFill>
                      <a:schemeClr val="bg2">
                        <a:lumMod val="75000"/>
                        <a:alpha val="32000"/>
                      </a:schemeClr>
                    </a:solidFill>
                  </a:tcPr>
                </a:tc>
                <a:tc>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Aug (60%)</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b="1" dirty="0">
                          <a:ln>
                            <a:solidFill>
                              <a:schemeClr val="bg1"/>
                            </a:solidFill>
                          </a:ln>
                          <a:solidFill>
                            <a:schemeClr val="bg1"/>
                          </a:solidFill>
                          <a:latin typeface="Arial" panose="020B0604020202020204" pitchFamily="34" charset="0"/>
                          <a:cs typeface="Arial" panose="020B0604020202020204" pitchFamily="34" charset="0"/>
                        </a:rPr>
                        <a:t>4.95 m</a:t>
                      </a:r>
                      <a:r>
                        <a:rPr lang="en-ZA" sz="1800" b="1" baseline="30000" dirty="0">
                          <a:ln>
                            <a:solidFill>
                              <a:schemeClr val="bg1"/>
                            </a:solidFill>
                          </a:ln>
                          <a:solidFill>
                            <a:schemeClr val="bg1"/>
                          </a:solidFill>
                          <a:latin typeface="Arial" panose="020B0604020202020204" pitchFamily="34" charset="0"/>
                          <a:cs typeface="Arial" panose="020B0604020202020204" pitchFamily="34" charset="0"/>
                        </a:rPr>
                        <a:t>3</a:t>
                      </a:r>
                      <a:r>
                        <a:rPr lang="en-ZA" sz="1800" b="1" dirty="0">
                          <a:ln>
                            <a:solidFill>
                              <a:schemeClr val="bg1"/>
                            </a:solidFill>
                          </a:ln>
                          <a:solidFill>
                            <a:schemeClr val="bg1"/>
                          </a:solidFill>
                          <a:latin typeface="Arial" panose="020B0604020202020204" pitchFamily="34" charset="0"/>
                          <a:cs typeface="Arial" panose="020B0604020202020204" pitchFamily="34" charset="0"/>
                        </a:rPr>
                        <a:t>/s</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b="1" dirty="0">
                          <a:ln>
                            <a:solidFill>
                              <a:schemeClr val="bg1"/>
                            </a:solidFill>
                          </a:ln>
                          <a:solidFill>
                            <a:schemeClr val="bg1"/>
                          </a:solidFill>
                          <a:latin typeface="Arial" panose="020B0604020202020204" pitchFamily="34" charset="0"/>
                          <a:cs typeface="Arial" panose="020B0604020202020204" pitchFamily="34" charset="0"/>
                        </a:rPr>
                        <a:t>4.95 - natural m</a:t>
                      </a:r>
                      <a:r>
                        <a:rPr lang="en-ZA" sz="1800" b="1" baseline="30000" dirty="0">
                          <a:ln>
                            <a:solidFill>
                              <a:schemeClr val="bg1"/>
                            </a:solidFill>
                          </a:ln>
                          <a:solidFill>
                            <a:schemeClr val="bg1"/>
                          </a:solidFill>
                          <a:latin typeface="Arial" panose="020B0604020202020204" pitchFamily="34" charset="0"/>
                          <a:cs typeface="Arial" panose="020B0604020202020204" pitchFamily="34" charset="0"/>
                        </a:rPr>
                        <a:t>3</a:t>
                      </a:r>
                      <a:r>
                        <a:rPr lang="en-ZA" sz="1800" b="1" dirty="0">
                          <a:ln>
                            <a:solidFill>
                              <a:schemeClr val="bg1"/>
                            </a:solidFill>
                          </a:ln>
                          <a:solidFill>
                            <a:schemeClr val="bg1"/>
                          </a:solidFill>
                          <a:latin typeface="Arial" panose="020B0604020202020204" pitchFamily="34" charset="0"/>
                          <a:cs typeface="Arial" panose="020B0604020202020204" pitchFamily="34" charset="0"/>
                        </a:rPr>
                        <a:t>/s</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3"/>
                  </a:ext>
                </a:extLst>
              </a:tr>
              <a:tr h="334911">
                <a:tc rowSpan="5">
                  <a:txBody>
                    <a:bodyPr/>
                    <a:lstStyle/>
                    <a:p>
                      <a:r>
                        <a:rPr lang="en-ZA" sz="1800" b="1" dirty="0">
                          <a:ln>
                            <a:solidFill>
                              <a:schemeClr val="bg1"/>
                            </a:solidFill>
                          </a:ln>
                          <a:solidFill>
                            <a:schemeClr val="bg1"/>
                          </a:solidFill>
                          <a:latin typeface="Arial" panose="020B0604020202020204" pitchFamily="34" charset="0"/>
                          <a:cs typeface="Arial" panose="020B0604020202020204" pitchFamily="34" charset="0"/>
                        </a:rPr>
                        <a:t>Habitat &amp; Biota</a:t>
                      </a:r>
                    </a:p>
                    <a:p>
                      <a:r>
                        <a:rPr lang="en-ZA" sz="1800" b="1" dirty="0">
                          <a:ln>
                            <a:solidFill>
                              <a:srgbClr val="00FF00"/>
                            </a:solidFill>
                          </a:ln>
                          <a:solidFill>
                            <a:srgbClr val="00FF00"/>
                          </a:solidFill>
                          <a:latin typeface="Arial" panose="020B0604020202020204" pitchFamily="34" charset="0"/>
                          <a:cs typeface="Arial" panose="020B0604020202020204" pitchFamily="34" charset="0"/>
                        </a:rPr>
                        <a:t>(</a:t>
                      </a:r>
                      <a:r>
                        <a:rPr lang="en-ZA" sz="1800" b="1" kern="1200" dirty="0" err="1">
                          <a:ln>
                            <a:solidFill>
                              <a:srgbClr val="00FF00"/>
                            </a:solidFill>
                          </a:ln>
                          <a:solidFill>
                            <a:srgbClr val="00FF00"/>
                          </a:solidFill>
                          <a:latin typeface="Arial" panose="020B0604020202020204" pitchFamily="34" charset="0"/>
                          <a:ea typeface="+mn-ea"/>
                          <a:cs typeface="Arial" panose="020B0604020202020204" pitchFamily="34" charset="0"/>
                        </a:rPr>
                        <a:t>EcoStatus</a:t>
                      </a:r>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 C</a:t>
                      </a:r>
                      <a:r>
                        <a:rPr lang="en-ZA" sz="1800" b="1" dirty="0">
                          <a:ln>
                            <a:solidFill>
                              <a:srgbClr val="00FF00"/>
                            </a:solidFill>
                          </a:ln>
                          <a:solidFill>
                            <a:srgbClr val="00FF00"/>
                          </a:solidFill>
                          <a:latin typeface="Arial" panose="020B0604020202020204" pitchFamily="34" charset="0"/>
                          <a:cs typeface="Arial" panose="020B0604020202020204" pitchFamily="34" charset="0"/>
                        </a:rPr>
                        <a:t>)</a:t>
                      </a:r>
                    </a:p>
                  </a:txBody>
                  <a:tcPr marL="36000" marR="36000" anchor="ctr" anchorCtr="1">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err="1">
                          <a:ln>
                            <a:solidFill>
                              <a:schemeClr val="bg1"/>
                            </a:solidFill>
                          </a:ln>
                          <a:solidFill>
                            <a:schemeClr val="bg1"/>
                          </a:solidFill>
                          <a:latin typeface="Arial" panose="020B0604020202020204" pitchFamily="34" charset="0"/>
                          <a:ea typeface="+mn-ea"/>
                          <a:cs typeface="Arial" panose="020B0604020202020204" pitchFamily="34" charset="0"/>
                        </a:rPr>
                        <a:t>Geomorph</a:t>
                      </a:r>
                      <a:endPar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6"/>
                  </a:ext>
                </a:extLst>
              </a:tr>
              <a:tr h="334911">
                <a:tc vMerge="1">
                  <a:txBody>
                    <a:bodyPr/>
                    <a:lstStyle/>
                    <a:p>
                      <a:endParaRPr lang="en-ZA"/>
                    </a:p>
                  </a:txBody>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Water quality</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cap="none" spc="0" dirty="0">
                          <a:ln w="0">
                            <a:noFill/>
                          </a:ln>
                          <a:solidFill>
                            <a:srgbClr val="00FFFF"/>
                          </a:solidFill>
                          <a:effectLst/>
                          <a:latin typeface="Arial" panose="020B0604020202020204" pitchFamily="34" charset="0"/>
                          <a:ea typeface="+mn-ea"/>
                          <a:cs typeface="Arial" panose="020B0604020202020204" pitchFamily="34" charset="0"/>
                        </a:rPr>
                        <a:t>A/B</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ZA" sz="1800" b="1" kern="1200" cap="none" spc="0" dirty="0">
                          <a:ln w="0">
                            <a:noFill/>
                          </a:ln>
                          <a:solidFill>
                            <a:srgbClr val="00FFFF"/>
                          </a:solidFill>
                          <a:effectLst/>
                          <a:latin typeface="Arial" panose="020B0604020202020204" pitchFamily="34" charset="0"/>
                          <a:ea typeface="+mn-ea"/>
                          <a:cs typeface="Arial" panose="020B0604020202020204" pitchFamily="34" charset="0"/>
                        </a:rPr>
                        <a:t>A/B</a:t>
                      </a:r>
                      <a:endPar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endParaRP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787391134"/>
                  </a:ext>
                </a:extLst>
              </a:tr>
              <a:tr h="334911">
                <a:tc vMerge="1">
                  <a:txBody>
                    <a:bodyPr/>
                    <a:lstStyle/>
                    <a:p>
                      <a:endParaRPr lang="en-ZA" sz="1900" dirty="0">
                        <a:ln>
                          <a:solidFill>
                            <a:schemeClr val="bg1"/>
                          </a:solidFill>
                        </a:ln>
                        <a:solidFill>
                          <a:schemeClr val="bg1"/>
                        </a:solidFill>
                        <a:latin typeface="Arial" panose="020B0604020202020204" pitchFamily="34" charset="0"/>
                        <a:cs typeface="Arial" panose="020B0604020202020204" pitchFamily="34" charset="0"/>
                      </a:endParaRPr>
                    </a:p>
                  </a:txBody>
                  <a:tcPr marL="36000" marR="36000" anchor="ctr" anchorCtr="1">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Fish</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7"/>
                  </a:ext>
                </a:extLst>
              </a:tr>
              <a:tr h="334911">
                <a:tc vMerge="1">
                  <a:txBody>
                    <a:bodyPr/>
                    <a:lstStyle/>
                    <a:p>
                      <a:endParaRPr lang="en-ZA">
                        <a:ln>
                          <a:solidFill>
                            <a:schemeClr val="bg1"/>
                          </a:solidFill>
                        </a:ln>
                        <a:solidFill>
                          <a:schemeClr val="bg1"/>
                        </a:solidFill>
                      </a:endParaRPr>
                    </a:p>
                  </a:txBody>
                  <a:tcP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75000"/>
                        <a:alpha val="32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Invertebrates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tc>
                  <a:txBody>
                    <a:bodyPr/>
                    <a:lstStyle/>
                    <a:p>
                      <a:pPr marL="0" algn="l" defTabSz="457189" rtl="0" eaLnBrk="1" latinLnBrk="0" hangingPunct="1"/>
                      <a:r>
                        <a:rPr lang="en-ZA" sz="1800" b="1" kern="1200" dirty="0">
                          <a:ln>
                            <a:solidFill>
                              <a:srgbClr val="00FF00"/>
                            </a:solidFill>
                          </a:ln>
                          <a:solidFill>
                            <a:srgbClr val="00FF00"/>
                          </a:solidFill>
                          <a:latin typeface="Arial" panose="020B0604020202020204" pitchFamily="34" charset="0"/>
                          <a:ea typeface="+mn-ea"/>
                          <a:cs typeface="Arial" panose="020B0604020202020204" pitchFamily="34" charset="0"/>
                        </a:rPr>
                        <a:t>C</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50000"/>
                        <a:alpha val="79000"/>
                      </a:schemeClr>
                    </a:solidFill>
                  </a:tcPr>
                </a:tc>
                <a:extLst>
                  <a:ext uri="{0D108BD9-81ED-4DB2-BD59-A6C34878D82A}">
                    <a16:rowId xmlns:a16="http://schemas.microsoft.com/office/drawing/2014/main" xmlns="" val="10008"/>
                  </a:ext>
                </a:extLst>
              </a:tr>
              <a:tr h="334911">
                <a:tc vMerge="1">
                  <a:txBody>
                    <a:bodyPr/>
                    <a:lstStyle/>
                    <a:p>
                      <a:endParaRPr lang="en-ZA">
                        <a:ln>
                          <a:solidFill>
                            <a:schemeClr val="bg1"/>
                          </a:solidFill>
                        </a:ln>
                        <a:solidFill>
                          <a:schemeClr val="bg1"/>
                        </a:solidFill>
                      </a:endParaRPr>
                    </a:p>
                  </a:txBody>
                  <a:tcP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75000"/>
                        <a:alpha val="32000"/>
                      </a:schemeClr>
                    </a:solidFill>
                  </a:tcPr>
                </a:tc>
                <a:tc>
                  <a:txBody>
                    <a:bodyPr/>
                    <a:lstStyle/>
                    <a:p>
                      <a:pPr marL="0" algn="l" defTabSz="457189" rtl="0" eaLnBrk="1" latinLnBrk="0" hangingPunct="1"/>
                      <a:r>
                        <a:rPr lang="en-ZA" sz="1800" b="1" kern="1200" dirty="0">
                          <a:ln>
                            <a:solidFill>
                              <a:schemeClr val="bg1"/>
                            </a:solidFill>
                          </a:ln>
                          <a:solidFill>
                            <a:schemeClr val="bg1"/>
                          </a:solidFill>
                          <a:latin typeface="Arial" panose="020B0604020202020204" pitchFamily="34" charset="0"/>
                          <a:ea typeface="+mn-ea"/>
                          <a:cs typeface="Arial" panose="020B0604020202020204" pitchFamily="34" charset="0"/>
                        </a:rPr>
                        <a:t>Vegetation</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50000"/>
                        <a:alpha val="79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solidFill>
                              <a:srgbClr val="9BBB59">
                                <a:lumMod val="75000"/>
                              </a:srgbClr>
                            </a:solidFill>
                          </a:ln>
                          <a:solidFill>
                            <a:srgbClr val="EEECE1">
                              <a:lumMod val="25000"/>
                            </a:srgbClr>
                          </a:solidFill>
                          <a:effectLst/>
                          <a:uLnTx/>
                          <a:uFillTx/>
                          <a:latin typeface="Arial" panose="020B0604020202020204" pitchFamily="34" charset="0"/>
                          <a:ea typeface="+mn-ea"/>
                          <a:cs typeface="Arial" panose="020B0604020202020204" pitchFamily="34" charset="0"/>
                        </a:rPr>
                        <a:t>C/D</a:t>
                      </a:r>
                      <a:endParaRPr kumimoji="0" lang="en-ZA" sz="1800" b="1" i="0" u="none" strike="noStrike" kern="1200" cap="none" spc="0" normalizeH="0" baseline="0" noProof="0" dirty="0">
                        <a:ln>
                          <a:solidFill>
                            <a:srgbClr val="9BBB59">
                              <a:lumMod val="75000"/>
                            </a:srgbClr>
                          </a:solidFill>
                        </a:ln>
                        <a:solidFill>
                          <a:srgbClr val="EEECE1">
                            <a:lumMod val="25000"/>
                          </a:srgbClr>
                        </a:solidFill>
                        <a:effectLst/>
                        <a:uLnTx/>
                        <a:uFillTx/>
                        <a:latin typeface="Arial" panose="020B0604020202020204" pitchFamily="34" charset="0"/>
                        <a:ea typeface="+mn-ea"/>
                        <a:cs typeface="Arial" panose="020B0604020202020204" pitchFamily="34" charset="0"/>
                      </a:endParaRPr>
                    </a:p>
                  </a:txBody>
                  <a:tcPr>
                    <a:lnL w="28575"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alpha val="79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solidFill>
                              <a:srgbClr val="9BBB59">
                                <a:lumMod val="75000"/>
                              </a:srgbClr>
                            </a:solidFill>
                          </a:ln>
                          <a:solidFill>
                            <a:srgbClr val="EEECE1">
                              <a:lumMod val="25000"/>
                            </a:srgbClr>
                          </a:solidFill>
                          <a:effectLst/>
                          <a:uLnTx/>
                          <a:uFillTx/>
                          <a:latin typeface="Arial" panose="020B0604020202020204" pitchFamily="34" charset="0"/>
                          <a:ea typeface="+mn-ea"/>
                          <a:cs typeface="Arial" panose="020B0604020202020204" pitchFamily="34" charset="0"/>
                        </a:rPr>
                        <a:t>C/D</a:t>
                      </a:r>
                    </a:p>
                  </a:txBody>
                  <a:tcP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79000"/>
                      </a:schemeClr>
                    </a:solidFill>
                  </a:tcPr>
                </a:tc>
                <a:extLst>
                  <a:ext uri="{0D108BD9-81ED-4DB2-BD59-A6C34878D82A}">
                    <a16:rowId xmlns:a16="http://schemas.microsoft.com/office/drawing/2014/main" xmlns="" val="10009"/>
                  </a:ext>
                </a:extLst>
              </a:tr>
            </a:tbl>
          </a:graphicData>
        </a:graphic>
      </p:graphicFrame>
      <p:pic>
        <p:nvPicPr>
          <p:cNvPr id="8" name="Picture 7">
            <a:extLst>
              <a:ext uri="{FF2B5EF4-FFF2-40B4-BE49-F238E27FC236}">
                <a16:creationId xmlns:a16="http://schemas.microsoft.com/office/drawing/2014/main" xmlns="" id="{0C776B32-9C86-47C8-80C6-A557ACC0D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3994453"/>
            <a:ext cx="2074983" cy="1351745"/>
          </a:xfrm>
          <a:prstGeom prst="rect">
            <a:avLst/>
          </a:prstGeom>
        </p:spPr>
      </p:pic>
    </p:spTree>
    <p:extLst>
      <p:ext uri="{BB962C8B-B14F-4D97-AF65-F5344CB8AC3E}">
        <p14:creationId xmlns:p14="http://schemas.microsoft.com/office/powerpoint/2010/main" val="28381926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5726" y="97404"/>
            <a:ext cx="7497597" cy="6426488"/>
          </a:xfrm>
        </p:spPr>
        <p:txBody>
          <a:bodyPr/>
          <a:lstStyle/>
          <a:p>
            <a:pPr>
              <a:buFont typeface="Wingdings" panose="05000000000000000000" pitchFamily="2" charset="2"/>
              <a:buChar char="Ø"/>
            </a:pPr>
            <a:r>
              <a:rPr lang="en-ZA" sz="2200" b="1" dirty="0">
                <a:latin typeface="Futura Md BT"/>
                <a:cs typeface="Arial" panose="020B0604020202020204" pitchFamily="34" charset="0"/>
              </a:rPr>
              <a:t>Water quality = two broad components</a:t>
            </a:r>
          </a:p>
          <a:p>
            <a:pPr marL="809625" lvl="1" indent="-352425">
              <a:buFont typeface="Arial" panose="020B0604020202020204" pitchFamily="34" charset="0"/>
              <a:buChar char="•"/>
            </a:pPr>
            <a:r>
              <a:rPr lang="en-ZA" sz="2000" b="1" dirty="0">
                <a:latin typeface="Futura Md BT"/>
                <a:cs typeface="Arial" panose="020B0604020202020204" pitchFamily="34" charset="0"/>
              </a:rPr>
              <a:t>Ecological, i.e. as part of the EWR or Reserve process. Output = </a:t>
            </a:r>
            <a:r>
              <a:rPr lang="en-ZA" sz="2000" b="1" dirty="0" err="1">
                <a:solidFill>
                  <a:srgbClr val="FF0000"/>
                </a:solidFill>
                <a:latin typeface="Futura Md BT"/>
                <a:cs typeface="Arial" panose="020B0604020202020204" pitchFamily="34" charset="0"/>
              </a:rPr>
              <a:t>EcoSpecs</a:t>
            </a:r>
            <a:r>
              <a:rPr lang="en-ZA" sz="2000" b="1" dirty="0">
                <a:solidFill>
                  <a:srgbClr val="FF0000"/>
                </a:solidFill>
                <a:latin typeface="Futura Md BT"/>
                <a:cs typeface="Arial" panose="020B0604020202020204" pitchFamily="34" charset="0"/>
              </a:rPr>
              <a:t>. </a:t>
            </a:r>
          </a:p>
          <a:p>
            <a:pPr marL="800100" lvl="1" indent="-342900">
              <a:buFont typeface="Arial" panose="020B0604020202020204" pitchFamily="34" charset="0"/>
              <a:buChar char="•"/>
            </a:pPr>
            <a:r>
              <a:rPr lang="en-ZA" sz="2000" b="1" dirty="0">
                <a:latin typeface="Futura Md BT"/>
                <a:cs typeface="Arial" panose="020B0604020202020204" pitchFamily="34" charset="0"/>
              </a:rPr>
              <a:t>Non-ecological or Users, i.e. </a:t>
            </a:r>
            <a:r>
              <a:rPr lang="en-ZA" sz="2000" b="1" dirty="0" err="1">
                <a:solidFill>
                  <a:srgbClr val="FF0000"/>
                </a:solidFill>
                <a:latin typeface="Futura Md BT"/>
                <a:cs typeface="Arial" panose="020B0604020202020204" pitchFamily="34" charset="0"/>
              </a:rPr>
              <a:t>UserSpecs</a:t>
            </a:r>
            <a:r>
              <a:rPr lang="en-ZA" sz="2000" b="1" dirty="0">
                <a:solidFill>
                  <a:srgbClr val="FF0000"/>
                </a:solidFill>
                <a:latin typeface="Futura Md BT"/>
                <a:cs typeface="Arial" panose="020B0604020202020204" pitchFamily="34" charset="0"/>
              </a:rPr>
              <a:t> </a:t>
            </a:r>
            <a:r>
              <a:rPr lang="en-ZA" sz="2000" b="1" dirty="0">
                <a:latin typeface="Futura Md BT"/>
                <a:cs typeface="Arial" panose="020B0604020202020204" pitchFamily="34" charset="0"/>
              </a:rPr>
              <a:t>(excl. aquatic ecosystems + includes users such as irrigation, stock-watering, domestic, recreation and industrial). </a:t>
            </a:r>
            <a:endParaRPr lang="en-ZA" sz="2000" b="1" dirty="0">
              <a:latin typeface="Futura Md BT"/>
            </a:endParaRPr>
          </a:p>
          <a:p>
            <a:endParaRPr lang="en-ZA" sz="1200" b="1" dirty="0">
              <a:latin typeface="Futura Md BT"/>
              <a:cs typeface="Arial" panose="020B0604020202020204" pitchFamily="34" charset="0"/>
            </a:endParaRPr>
          </a:p>
          <a:p>
            <a:pPr>
              <a:buFont typeface="Wingdings" panose="05000000000000000000" pitchFamily="2" charset="2"/>
              <a:buChar char="Ø"/>
            </a:pPr>
            <a:r>
              <a:rPr lang="en-ZA" sz="2200" b="1" dirty="0">
                <a:latin typeface="Futura Md BT"/>
                <a:cs typeface="Arial" panose="020B0604020202020204" pitchFamily="34" charset="0"/>
              </a:rPr>
              <a:t>Water quality preparation for RQO step</a:t>
            </a:r>
            <a:r>
              <a:rPr lang="en-ZA" sz="2400" b="1" dirty="0">
                <a:latin typeface="Futura Md BT"/>
                <a:cs typeface="Arial" panose="020B0604020202020204" pitchFamily="34" charset="0"/>
              </a:rPr>
              <a:t>:</a:t>
            </a:r>
          </a:p>
          <a:p>
            <a:pPr lvl="1">
              <a:buFont typeface="Arial" panose="020B0604020202020204" pitchFamily="34" charset="0"/>
              <a:buChar char="•"/>
            </a:pPr>
            <a:r>
              <a:rPr lang="en-ZA" sz="2000" b="1" dirty="0">
                <a:latin typeface="Futura Md BT"/>
                <a:cs typeface="Arial" panose="020B0604020202020204" pitchFamily="34" charset="0"/>
              </a:rPr>
              <a:t>ID </a:t>
            </a:r>
            <a:r>
              <a:rPr lang="en-ZA" sz="2000" b="1" dirty="0" err="1">
                <a:latin typeface="Futura Md BT"/>
                <a:cs typeface="Arial" panose="020B0604020202020204" pitchFamily="34" charset="0"/>
              </a:rPr>
              <a:t>wq</a:t>
            </a:r>
            <a:r>
              <a:rPr lang="en-ZA" sz="2000" b="1" dirty="0">
                <a:latin typeface="Futura Md BT"/>
                <a:cs typeface="Arial" panose="020B0604020202020204" pitchFamily="34" charset="0"/>
              </a:rPr>
              <a:t> hotspots</a:t>
            </a:r>
          </a:p>
          <a:p>
            <a:pPr lvl="1">
              <a:buFont typeface="Arial" panose="020B0604020202020204" pitchFamily="34" charset="0"/>
              <a:buChar char="•"/>
            </a:pPr>
            <a:r>
              <a:rPr lang="en-ZA" sz="2000" b="1" dirty="0">
                <a:latin typeface="Futura Md BT"/>
                <a:cs typeface="Arial" panose="020B0604020202020204" pitchFamily="34" charset="0"/>
              </a:rPr>
              <a:t>ID </a:t>
            </a:r>
            <a:r>
              <a:rPr lang="en-ZA" sz="2000" b="1" dirty="0" err="1">
                <a:latin typeface="Futura Md BT"/>
                <a:cs typeface="Arial" panose="020B0604020202020204" pitchFamily="34" charset="0"/>
              </a:rPr>
              <a:t>wq</a:t>
            </a:r>
            <a:r>
              <a:rPr lang="en-ZA" sz="2000" b="1" dirty="0">
                <a:latin typeface="Futura Md BT"/>
                <a:cs typeface="Arial" panose="020B0604020202020204" pitchFamily="34" charset="0"/>
              </a:rPr>
              <a:t> role players, including non-ecological users e.g. irrigation, settlements.</a:t>
            </a:r>
          </a:p>
          <a:p>
            <a:pPr lvl="1">
              <a:buFont typeface="Arial" panose="020B0604020202020204" pitchFamily="34" charset="0"/>
              <a:buChar char="•"/>
            </a:pPr>
            <a:r>
              <a:rPr lang="en-ZA" sz="2000" b="1" dirty="0">
                <a:latin typeface="Futura Md BT"/>
                <a:cs typeface="Arial" panose="020B0604020202020204" pitchFamily="34" charset="0"/>
              </a:rPr>
              <a:t>ID </a:t>
            </a:r>
            <a:r>
              <a:rPr lang="en-ZA" sz="2000" b="1" dirty="0">
                <a:solidFill>
                  <a:schemeClr val="accent3">
                    <a:lumMod val="75000"/>
                  </a:schemeClr>
                </a:solidFill>
                <a:latin typeface="Futura Md BT"/>
                <a:cs typeface="Arial" panose="020B0604020202020204" pitchFamily="34" charset="0"/>
              </a:rPr>
              <a:t>driving variables</a:t>
            </a:r>
            <a:r>
              <a:rPr lang="en-ZA" sz="2000" b="1" dirty="0">
                <a:latin typeface="Futura Md BT"/>
                <a:cs typeface="Arial" panose="020B0604020202020204" pitchFamily="34" charset="0"/>
              </a:rPr>
              <a:t> associated with indicator </a:t>
            </a:r>
            <a:r>
              <a:rPr lang="en-ZA" sz="2000" b="1" dirty="0" err="1">
                <a:solidFill>
                  <a:schemeClr val="tx2">
                    <a:lumMod val="60000"/>
                    <a:lumOff val="40000"/>
                  </a:schemeClr>
                </a:solidFill>
                <a:latin typeface="Futura Md BT"/>
                <a:cs typeface="Arial" panose="020B0604020202020204" pitchFamily="34" charset="0"/>
              </a:rPr>
              <a:t>wq</a:t>
            </a:r>
            <a:r>
              <a:rPr lang="en-ZA" sz="2000" b="1" dirty="0">
                <a:solidFill>
                  <a:schemeClr val="tx2">
                    <a:lumMod val="60000"/>
                    <a:lumOff val="40000"/>
                  </a:schemeClr>
                </a:solidFill>
                <a:latin typeface="Futura Md BT"/>
                <a:cs typeface="Arial" panose="020B0604020202020204" pitchFamily="34" charset="0"/>
              </a:rPr>
              <a:t> role players</a:t>
            </a:r>
            <a:r>
              <a:rPr lang="en-ZA" sz="2000" b="1" dirty="0">
                <a:latin typeface="Futura Md BT"/>
                <a:cs typeface="Arial" panose="020B0604020202020204" pitchFamily="34" charset="0"/>
              </a:rPr>
              <a:t>, e.g. elevated </a:t>
            </a:r>
            <a:r>
              <a:rPr lang="en-ZA" sz="2000" b="1" dirty="0">
                <a:solidFill>
                  <a:schemeClr val="accent3">
                    <a:lumMod val="75000"/>
                  </a:schemeClr>
                </a:solidFill>
                <a:latin typeface="Futura Md BT"/>
                <a:cs typeface="Arial" panose="020B0604020202020204" pitchFamily="34" charset="0"/>
              </a:rPr>
              <a:t>nutrients</a:t>
            </a:r>
            <a:r>
              <a:rPr lang="en-ZA" sz="2000" b="1" dirty="0">
                <a:latin typeface="Futura Md BT"/>
                <a:cs typeface="Arial" panose="020B0604020202020204" pitchFamily="34" charset="0"/>
              </a:rPr>
              <a:t> linked to </a:t>
            </a:r>
            <a:r>
              <a:rPr lang="en-ZA" sz="2000" b="1" dirty="0">
                <a:solidFill>
                  <a:schemeClr val="tx2">
                    <a:lumMod val="60000"/>
                    <a:lumOff val="40000"/>
                  </a:schemeClr>
                </a:solidFill>
                <a:latin typeface="Futura Md BT"/>
                <a:cs typeface="Arial" panose="020B0604020202020204" pitchFamily="34" charset="0"/>
              </a:rPr>
              <a:t>WWTW.</a:t>
            </a:r>
          </a:p>
          <a:p>
            <a:pPr lvl="1">
              <a:buFont typeface="Arial" panose="020B0604020202020204" pitchFamily="34" charset="0"/>
              <a:buChar char="•"/>
            </a:pPr>
            <a:r>
              <a:rPr lang="en-ZA" sz="2000" b="1" dirty="0">
                <a:latin typeface="Futura Md BT"/>
                <a:cs typeface="Arial" panose="020B0604020202020204" pitchFamily="34" charset="0"/>
              </a:rPr>
              <a:t>Identify</a:t>
            </a:r>
            <a:r>
              <a:rPr lang="en-ZA" sz="2000" b="1" dirty="0">
                <a:solidFill>
                  <a:schemeClr val="tx2">
                    <a:lumMod val="60000"/>
                    <a:lumOff val="40000"/>
                  </a:schemeClr>
                </a:solidFill>
                <a:latin typeface="Futura Md BT"/>
                <a:cs typeface="Arial" panose="020B0604020202020204" pitchFamily="34" charset="0"/>
              </a:rPr>
              <a:t> </a:t>
            </a:r>
            <a:r>
              <a:rPr lang="en-ZA" sz="2000" b="1" dirty="0">
                <a:solidFill>
                  <a:srgbClr val="FFC000"/>
                </a:solidFill>
                <a:latin typeface="Futura Md BT"/>
                <a:cs typeface="Arial" panose="020B0604020202020204" pitchFamily="34" charset="0"/>
              </a:rPr>
              <a:t>indicators</a:t>
            </a:r>
            <a:r>
              <a:rPr lang="en-ZA" sz="2000" b="1" dirty="0">
                <a:latin typeface="Futura Md BT"/>
                <a:cs typeface="Arial" panose="020B0604020202020204" pitchFamily="34" charset="0"/>
              </a:rPr>
              <a:t> linked to </a:t>
            </a:r>
            <a:r>
              <a:rPr lang="en-ZA" sz="2000" b="1" dirty="0">
                <a:solidFill>
                  <a:schemeClr val="accent3">
                    <a:lumMod val="75000"/>
                  </a:schemeClr>
                </a:solidFill>
                <a:latin typeface="Futura Md BT"/>
                <a:cs typeface="Arial" panose="020B0604020202020204" pitchFamily="34" charset="0"/>
              </a:rPr>
              <a:t>driving variables</a:t>
            </a:r>
            <a:r>
              <a:rPr lang="en-ZA" sz="2000" b="1" dirty="0">
                <a:latin typeface="Futura Md BT"/>
                <a:cs typeface="Arial" panose="020B0604020202020204" pitchFamily="34" charset="0"/>
              </a:rPr>
              <a:t> , e.g. </a:t>
            </a:r>
            <a:r>
              <a:rPr lang="en-ZA" sz="2000" b="1" dirty="0">
                <a:solidFill>
                  <a:srgbClr val="FFC000"/>
                </a:solidFill>
                <a:latin typeface="Futura Md BT"/>
                <a:cs typeface="Arial" panose="020B0604020202020204" pitchFamily="34" charset="0"/>
              </a:rPr>
              <a:t>phosphate</a:t>
            </a:r>
            <a:r>
              <a:rPr lang="en-ZA" sz="2000" b="1" dirty="0">
                <a:latin typeface="Futura Md BT"/>
                <a:cs typeface="Arial" panose="020B0604020202020204" pitchFamily="34" charset="0"/>
              </a:rPr>
              <a:t> as the elevated </a:t>
            </a:r>
            <a:r>
              <a:rPr lang="en-ZA" sz="2000" b="1" dirty="0">
                <a:solidFill>
                  <a:schemeClr val="accent3">
                    <a:lumMod val="75000"/>
                  </a:schemeClr>
                </a:solidFill>
                <a:latin typeface="Futura Md BT"/>
                <a:cs typeface="Arial" panose="020B0604020202020204" pitchFamily="34" charset="0"/>
              </a:rPr>
              <a:t>nutrient.</a:t>
            </a:r>
            <a:endParaRPr lang="en-ZA" sz="2000" b="1" dirty="0">
              <a:latin typeface="Futura Md BT"/>
              <a:cs typeface="Arial" panose="020B0604020202020204" pitchFamily="34" charset="0"/>
            </a:endParaRPr>
          </a:p>
          <a:p>
            <a:pPr lvl="1">
              <a:buFont typeface="Arial" panose="020B0604020202020204" pitchFamily="34" charset="0"/>
              <a:buChar char="•"/>
            </a:pPr>
            <a:r>
              <a:rPr lang="en-ZA" sz="2000" b="1" dirty="0">
                <a:latin typeface="Futura Md BT"/>
                <a:cs typeface="Arial" panose="020B0604020202020204" pitchFamily="34" charset="0"/>
              </a:rPr>
              <a:t>Aim is to identify </a:t>
            </a:r>
            <a:r>
              <a:rPr lang="en-ZA" sz="2000" b="1" dirty="0">
                <a:solidFill>
                  <a:srgbClr val="FF0000"/>
                </a:solidFill>
                <a:latin typeface="Futura Md BT"/>
                <a:cs typeface="Arial" panose="020B0604020202020204" pitchFamily="34" charset="0"/>
              </a:rPr>
              <a:t>pollution priority areas </a:t>
            </a:r>
            <a:r>
              <a:rPr lang="en-ZA" sz="2000" b="1" dirty="0">
                <a:latin typeface="Futura Md BT"/>
                <a:cs typeface="Arial" panose="020B0604020202020204" pitchFamily="34" charset="0"/>
              </a:rPr>
              <a:t>and / or </a:t>
            </a:r>
            <a:r>
              <a:rPr lang="en-ZA" sz="2000" b="1" dirty="0">
                <a:solidFill>
                  <a:srgbClr val="FF0000"/>
                </a:solidFill>
                <a:latin typeface="Futura Md BT"/>
                <a:cs typeface="Arial" panose="020B0604020202020204" pitchFamily="34" charset="0"/>
              </a:rPr>
              <a:t>priority protection areas.</a:t>
            </a:r>
          </a:p>
          <a:p>
            <a:pPr lvl="1">
              <a:buFont typeface="Arial" panose="020B0604020202020204" pitchFamily="34" charset="0"/>
              <a:buChar char="•"/>
            </a:pPr>
            <a:r>
              <a:rPr lang="en-ZA" sz="2000" b="1" dirty="0">
                <a:latin typeface="Futura Md BT"/>
                <a:cs typeface="Arial" panose="020B0604020202020204" pitchFamily="34" charset="0"/>
              </a:rPr>
              <a:t>All information tested with stakeholders.</a:t>
            </a:r>
          </a:p>
        </p:txBody>
      </p:sp>
      <p:sp>
        <p:nvSpPr>
          <p:cNvPr id="2" name="TextBox 1">
            <a:extLst>
              <a:ext uri="{FF2B5EF4-FFF2-40B4-BE49-F238E27FC236}">
                <a16:creationId xmlns:a16="http://schemas.microsoft.com/office/drawing/2014/main" xmlns="" id="{063F7781-F195-4611-8FCB-FEA0C38276BA}"/>
              </a:ext>
            </a:extLst>
          </p:cNvPr>
          <p:cNvSpPr txBox="1"/>
          <p:nvPr/>
        </p:nvSpPr>
        <p:spPr>
          <a:xfrm>
            <a:off x="422032" y="641837"/>
            <a:ext cx="800219" cy="4545623"/>
          </a:xfrm>
          <a:prstGeom prst="rect">
            <a:avLst/>
          </a:prstGeom>
          <a:noFill/>
        </p:spPr>
        <p:txBody>
          <a:bodyPr vert="vert270" wrap="square" rtlCol="0">
            <a:spAutoFit/>
          </a:bodyPr>
          <a:lstStyle/>
          <a:p>
            <a:r>
              <a:rPr lang="en-ZA" sz="4000" dirty="0">
                <a:solidFill>
                  <a:srgbClr val="FF0000"/>
                </a:solidFill>
                <a:latin typeface="Aharoni" panose="02010803020104030203" pitchFamily="2" charset="-79"/>
                <a:cs typeface="Aharoni" panose="02010803020104030203" pitchFamily="2" charset="-79"/>
              </a:rPr>
              <a:t>WATER QUALITY</a:t>
            </a:r>
          </a:p>
        </p:txBody>
      </p:sp>
    </p:spTree>
    <p:extLst>
      <p:ext uri="{BB962C8B-B14F-4D97-AF65-F5344CB8AC3E}">
        <p14:creationId xmlns:p14="http://schemas.microsoft.com/office/powerpoint/2010/main" val="33723007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52955" y="289943"/>
            <a:ext cx="7576900" cy="707886"/>
          </a:xfrm>
          <a:prstGeom prst="rect">
            <a:avLst/>
          </a:prstGeom>
          <a:noFill/>
        </p:spPr>
        <p:txBody>
          <a:bodyPr wrap="square" rtlCol="0">
            <a:spAutoFit/>
          </a:bodyPr>
          <a:lstStyle/>
          <a:p>
            <a:pPr algn="ctr"/>
            <a:r>
              <a:rPr lang="en-ZA" sz="4000" b="1" dirty="0">
                <a:solidFill>
                  <a:srgbClr val="FF0000"/>
                </a:solidFill>
                <a:latin typeface="Aharoni" panose="02010803020104030203" pitchFamily="2" charset="-79"/>
                <a:cs typeface="Aharoni" panose="02010803020104030203" pitchFamily="2" charset="-79"/>
              </a:rPr>
              <a:t>WATER QUALITY HOTSPOTS</a:t>
            </a:r>
          </a:p>
        </p:txBody>
      </p:sp>
      <p:pic>
        <p:nvPicPr>
          <p:cNvPr id="3" name="Picture 2">
            <a:extLst>
              <a:ext uri="{FF2B5EF4-FFF2-40B4-BE49-F238E27FC236}">
                <a16:creationId xmlns:a16="http://schemas.microsoft.com/office/drawing/2014/main" xmlns="" id="{48755DD2-6A47-480F-A48F-8A5EE2791AF1}"/>
              </a:ext>
            </a:extLst>
          </p:cNvPr>
          <p:cNvPicPr>
            <a:picLocks noChangeAspect="1"/>
          </p:cNvPicPr>
          <p:nvPr/>
        </p:nvPicPr>
        <p:blipFill>
          <a:blip r:embed="rId2"/>
          <a:stretch>
            <a:fillRect/>
          </a:stretch>
        </p:blipFill>
        <p:spPr>
          <a:xfrm>
            <a:off x="1339053" y="1035455"/>
            <a:ext cx="10389885" cy="5426891"/>
          </a:xfrm>
          <a:prstGeom prst="rect">
            <a:avLst/>
          </a:prstGeom>
        </p:spPr>
      </p:pic>
    </p:spTree>
    <p:extLst>
      <p:ext uri="{BB962C8B-B14F-4D97-AF65-F5344CB8AC3E}">
        <p14:creationId xmlns:p14="http://schemas.microsoft.com/office/powerpoint/2010/main" val="4200135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generated with very high confidence">
            <a:extLst>
              <a:ext uri="{FF2B5EF4-FFF2-40B4-BE49-F238E27FC236}">
                <a16:creationId xmlns:a16="http://schemas.microsoft.com/office/drawing/2014/main" xmlns="" id="{474CA71A-D19B-47FD-91E2-5E13E25A13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7573"/>
            <a:ext cx="9144000" cy="4862945"/>
          </a:xfrm>
          <a:prstGeom prst="rect">
            <a:avLst/>
          </a:prstGeom>
        </p:spPr>
      </p:pic>
      <p:sp>
        <p:nvSpPr>
          <p:cNvPr id="4" name="TextBox 3">
            <a:extLst>
              <a:ext uri="{FF2B5EF4-FFF2-40B4-BE49-F238E27FC236}">
                <a16:creationId xmlns:a16="http://schemas.microsoft.com/office/drawing/2014/main" xmlns="" id="{8D78D016-2E03-4918-870B-786AA3087777}"/>
              </a:ext>
            </a:extLst>
          </p:cNvPr>
          <p:cNvSpPr txBox="1"/>
          <p:nvPr/>
        </p:nvSpPr>
        <p:spPr>
          <a:xfrm>
            <a:off x="5052060" y="4965421"/>
            <a:ext cx="3898510" cy="1200329"/>
          </a:xfrm>
          <a:prstGeom prst="rect">
            <a:avLst/>
          </a:prstGeom>
          <a:noFill/>
          <a:ln w="28575">
            <a:solidFill>
              <a:schemeClr val="tx1"/>
            </a:solidFill>
          </a:ln>
        </p:spPr>
        <p:txBody>
          <a:bodyPr wrap="square" rtlCol="0">
            <a:spAutoFit/>
          </a:bodyPr>
          <a:lstStyle/>
          <a:p>
            <a:r>
              <a:rPr lang="en-ZA" b="1" dirty="0">
                <a:solidFill>
                  <a:srgbClr val="FF0000"/>
                </a:solidFill>
              </a:rPr>
              <a:t>Land use:  </a:t>
            </a:r>
            <a:r>
              <a:rPr lang="en-ZA" b="1" dirty="0" err="1"/>
              <a:t>Tsolo</a:t>
            </a:r>
            <a:r>
              <a:rPr lang="en-ZA" b="1" dirty="0"/>
              <a:t> WWTW; urban impacts; crossings; dryland cultivation.</a:t>
            </a:r>
          </a:p>
          <a:p>
            <a:r>
              <a:rPr lang="en-ZA" b="1" dirty="0">
                <a:solidFill>
                  <a:srgbClr val="FF0000"/>
                </a:solidFill>
              </a:rPr>
              <a:t>Driving variables:  </a:t>
            </a:r>
            <a:r>
              <a:rPr lang="en-ZA" b="1" dirty="0"/>
              <a:t>Nutrients, toxics, turbidity, faecal coliforms/</a:t>
            </a:r>
            <a:r>
              <a:rPr lang="en-ZA" b="1" i="1" dirty="0"/>
              <a:t>E.coli</a:t>
            </a:r>
          </a:p>
        </p:txBody>
      </p:sp>
      <p:sp>
        <p:nvSpPr>
          <p:cNvPr id="5" name="TextBox 4">
            <a:extLst>
              <a:ext uri="{FF2B5EF4-FFF2-40B4-BE49-F238E27FC236}">
                <a16:creationId xmlns:a16="http://schemas.microsoft.com/office/drawing/2014/main" xmlns="" id="{F76F0F93-473E-484E-B02C-227B33595396}"/>
              </a:ext>
            </a:extLst>
          </p:cNvPr>
          <p:cNvSpPr txBox="1"/>
          <p:nvPr/>
        </p:nvSpPr>
        <p:spPr>
          <a:xfrm>
            <a:off x="5978183" y="185588"/>
            <a:ext cx="2972387" cy="1477328"/>
          </a:xfrm>
          <a:prstGeom prst="rect">
            <a:avLst/>
          </a:prstGeom>
          <a:noFill/>
          <a:ln w="28575">
            <a:solidFill>
              <a:schemeClr val="tx1"/>
            </a:solidFill>
          </a:ln>
        </p:spPr>
        <p:txBody>
          <a:bodyPr wrap="square" rtlCol="0">
            <a:spAutoFit/>
          </a:bodyPr>
          <a:lstStyle/>
          <a:p>
            <a:r>
              <a:rPr lang="en-ZA" b="1" dirty="0">
                <a:solidFill>
                  <a:srgbClr val="FF0000"/>
                </a:solidFill>
              </a:rPr>
              <a:t>Land use</a:t>
            </a:r>
            <a:r>
              <a:rPr lang="en-ZA" b="1" dirty="0"/>
              <a:t>:  Extensive settlements; erosion + sedimentation.</a:t>
            </a:r>
          </a:p>
          <a:p>
            <a:r>
              <a:rPr lang="en-ZA" b="1" dirty="0">
                <a:solidFill>
                  <a:srgbClr val="FF0000"/>
                </a:solidFill>
              </a:rPr>
              <a:t>Driving variables:</a:t>
            </a:r>
            <a:r>
              <a:rPr lang="en-ZA" b="1" dirty="0"/>
              <a:t>  Nutrients, faecal coliforms/</a:t>
            </a:r>
            <a:r>
              <a:rPr lang="en-ZA" b="1" i="1" dirty="0"/>
              <a:t>E.coli</a:t>
            </a:r>
          </a:p>
        </p:txBody>
      </p:sp>
      <p:cxnSp>
        <p:nvCxnSpPr>
          <p:cNvPr id="6" name="Straight Arrow Connector 5">
            <a:extLst>
              <a:ext uri="{FF2B5EF4-FFF2-40B4-BE49-F238E27FC236}">
                <a16:creationId xmlns:a16="http://schemas.microsoft.com/office/drawing/2014/main" xmlns="" id="{1BFF0FB0-54BA-4DC2-9E53-CDF098AB7EF8}"/>
              </a:ext>
            </a:extLst>
          </p:cNvPr>
          <p:cNvCxnSpPr>
            <a:cxnSpLocks/>
          </p:cNvCxnSpPr>
          <p:nvPr/>
        </p:nvCxnSpPr>
        <p:spPr>
          <a:xfrm>
            <a:off x="2523392" y="1987902"/>
            <a:ext cx="474198" cy="649790"/>
          </a:xfrm>
          <a:prstGeom prst="straightConnector1">
            <a:avLst/>
          </a:prstGeom>
          <a:ln>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xmlns="" id="{810316E6-DDE0-4086-8C9B-89C90894B0F6}"/>
              </a:ext>
            </a:extLst>
          </p:cNvPr>
          <p:cNvCxnSpPr>
            <a:cxnSpLocks/>
          </p:cNvCxnSpPr>
          <p:nvPr/>
        </p:nvCxnSpPr>
        <p:spPr>
          <a:xfrm flipH="1" flipV="1">
            <a:off x="4950069" y="4018085"/>
            <a:ext cx="764931" cy="947337"/>
          </a:xfrm>
          <a:prstGeom prst="straightConnector1">
            <a:avLst/>
          </a:prstGeom>
          <a:ln>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xmlns="" id="{B3EF0D3A-B5F3-49D5-A639-A32B7E84472E}"/>
              </a:ext>
            </a:extLst>
          </p:cNvPr>
          <p:cNvSpPr txBox="1"/>
          <p:nvPr/>
        </p:nvSpPr>
        <p:spPr>
          <a:xfrm>
            <a:off x="0" y="766398"/>
            <a:ext cx="3581985" cy="1200329"/>
          </a:xfrm>
          <a:prstGeom prst="rect">
            <a:avLst/>
          </a:prstGeom>
          <a:noFill/>
          <a:ln w="28575">
            <a:solidFill>
              <a:schemeClr val="tx1"/>
            </a:solidFill>
          </a:ln>
        </p:spPr>
        <p:txBody>
          <a:bodyPr wrap="square" rtlCol="0">
            <a:spAutoFit/>
          </a:bodyPr>
          <a:lstStyle/>
          <a:p>
            <a:r>
              <a:rPr lang="en-ZA" b="1" dirty="0">
                <a:solidFill>
                  <a:srgbClr val="FF0000"/>
                </a:solidFill>
              </a:rPr>
              <a:t>Land use:  </a:t>
            </a:r>
            <a:r>
              <a:rPr lang="en-ZA" b="1" dirty="0" err="1"/>
              <a:t>Ugie</a:t>
            </a:r>
            <a:r>
              <a:rPr lang="en-ZA" b="1" dirty="0"/>
              <a:t> WWTW; urban impacts; irrigation downstream.</a:t>
            </a:r>
          </a:p>
          <a:p>
            <a:r>
              <a:rPr lang="en-ZA" b="1" dirty="0">
                <a:solidFill>
                  <a:srgbClr val="FF0000"/>
                </a:solidFill>
              </a:rPr>
              <a:t>Driving variables:  </a:t>
            </a:r>
            <a:r>
              <a:rPr lang="en-ZA" b="1" dirty="0"/>
              <a:t>Nutrients, toxics, faecal coliforms/</a:t>
            </a:r>
            <a:r>
              <a:rPr lang="en-ZA" b="1" i="1" dirty="0"/>
              <a:t>E.coli</a:t>
            </a:r>
          </a:p>
        </p:txBody>
      </p:sp>
      <p:cxnSp>
        <p:nvCxnSpPr>
          <p:cNvPr id="14" name="Straight Arrow Connector 13">
            <a:extLst>
              <a:ext uri="{FF2B5EF4-FFF2-40B4-BE49-F238E27FC236}">
                <a16:creationId xmlns:a16="http://schemas.microsoft.com/office/drawing/2014/main" xmlns="" id="{8369F4FF-9400-40B8-8E98-905CE0ACD48F}"/>
              </a:ext>
            </a:extLst>
          </p:cNvPr>
          <p:cNvCxnSpPr>
            <a:cxnSpLocks/>
          </p:cNvCxnSpPr>
          <p:nvPr/>
        </p:nvCxnSpPr>
        <p:spPr>
          <a:xfrm flipH="1">
            <a:off x="5249008" y="737637"/>
            <a:ext cx="729176" cy="1078090"/>
          </a:xfrm>
          <a:prstGeom prst="straightConnector1">
            <a:avLst/>
          </a:prstGeom>
          <a:ln>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xmlns="" id="{020582AD-7A9E-4BDB-8BA3-2B3388AC5331}"/>
              </a:ext>
            </a:extLst>
          </p:cNvPr>
          <p:cNvSpPr/>
          <p:nvPr/>
        </p:nvSpPr>
        <p:spPr>
          <a:xfrm>
            <a:off x="100233" y="5747261"/>
            <a:ext cx="4132385" cy="646331"/>
          </a:xfrm>
          <a:prstGeom prst="rect">
            <a:avLst/>
          </a:prstGeom>
          <a:solidFill>
            <a:schemeClr val="bg1"/>
          </a:solidFill>
          <a:ln w="3175">
            <a:solidFill>
              <a:schemeClr val="tx1"/>
            </a:solidFill>
          </a:ln>
        </p:spPr>
        <p:txBody>
          <a:bodyPr wrap="square">
            <a:spAutoFit/>
          </a:bodyPr>
          <a:lstStyle/>
          <a:p>
            <a:pPr marL="457200" lvl="3"/>
            <a:r>
              <a:rPr lang="en-GB" b="1" dirty="0">
                <a:solidFill>
                  <a:srgbClr val="000000"/>
                </a:solidFill>
                <a:latin typeface="Arial" panose="020B0604020202020204" pitchFamily="34" charset="0"/>
              </a:rPr>
              <a:t>WQ RQOs are expressed as </a:t>
            </a:r>
            <a:r>
              <a:rPr lang="en-GB" b="1" dirty="0">
                <a:solidFill>
                  <a:srgbClr val="FF0000"/>
                </a:solidFill>
                <a:latin typeface="Arial" panose="020B0604020202020204" pitchFamily="34" charset="0"/>
              </a:rPr>
              <a:t>Ideal to Tolerable </a:t>
            </a:r>
            <a:r>
              <a:rPr lang="en-GB" b="1" dirty="0">
                <a:solidFill>
                  <a:srgbClr val="000000"/>
                </a:solidFill>
                <a:latin typeface="Arial" panose="020B0604020202020204" pitchFamily="34" charset="0"/>
              </a:rPr>
              <a:t>in the gazette</a:t>
            </a:r>
            <a:endParaRPr lang="en-ZA" b="1" dirty="0"/>
          </a:p>
        </p:txBody>
      </p:sp>
    </p:spTree>
    <p:extLst>
      <p:ext uri="{BB962C8B-B14F-4D97-AF65-F5344CB8AC3E}">
        <p14:creationId xmlns:p14="http://schemas.microsoft.com/office/powerpoint/2010/main" val="30077932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81094" y="1661876"/>
            <a:ext cx="7337091" cy="2537889"/>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57</a:t>
            </a:fld>
            <a:endParaRPr lang="en-US" altLang="en-US" dirty="0">
              <a:solidFill>
                <a:prstClr val="black"/>
              </a:solidFill>
              <a:ea typeface="ＭＳ Ｐゴシック" pitchFamily="34" charset="-128"/>
            </a:endParaRPr>
          </a:p>
        </p:txBody>
      </p:sp>
      <p:sp>
        <p:nvSpPr>
          <p:cNvPr id="3" name="Rectangle 2"/>
          <p:cNvSpPr txBox="1">
            <a:spLocks noChangeArrowheads="1"/>
          </p:cNvSpPr>
          <p:nvPr/>
        </p:nvSpPr>
        <p:spPr>
          <a:xfrm>
            <a:off x="1481094" y="1661877"/>
            <a:ext cx="7215447"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chemeClr val="bg1">
                    <a:lumMod val="75000"/>
                  </a:schemeClr>
                </a:solidFill>
                <a:latin typeface="Aharoni" panose="02010803020104030203" pitchFamily="2" charset="-79"/>
                <a:cs typeface="Aharoni" panose="02010803020104030203" pitchFamily="2" charset="-79"/>
              </a:rPr>
              <a:t>Rivers</a:t>
            </a:r>
          </a:p>
          <a:p>
            <a:r>
              <a:rPr lang="en-ZA" sz="4000" b="1" dirty="0">
                <a:latin typeface="Aharoni" panose="02010803020104030203" pitchFamily="2" charset="-79"/>
                <a:cs typeface="Aharoni" panose="02010803020104030203" pitchFamily="2" charset="-79"/>
              </a:rPr>
              <a:t>Wetlands</a:t>
            </a:r>
          </a:p>
          <a:p>
            <a:r>
              <a:rPr lang="en-ZA" sz="4000" b="1" dirty="0">
                <a:solidFill>
                  <a:schemeClr val="bg1">
                    <a:lumMod val="75000"/>
                  </a:schemeClr>
                </a:solidFill>
                <a:latin typeface="Aharoni" panose="02010803020104030203" pitchFamily="2" charset="-79"/>
                <a:cs typeface="Aharoni" panose="02010803020104030203" pitchFamily="2" charset="-79"/>
              </a:rPr>
              <a:t>Estuaries</a:t>
            </a:r>
          </a:p>
          <a:p>
            <a:r>
              <a:rPr lang="en-ZA" sz="4000" b="1" dirty="0">
                <a:solidFill>
                  <a:schemeClr val="bg1">
                    <a:lumMod val="75000"/>
                  </a:schemeClr>
                </a:solidFill>
                <a:latin typeface="Aharoni" panose="02010803020104030203" pitchFamily="2" charset="-79"/>
                <a:cs typeface="Aharoni" panose="02010803020104030203" pitchFamily="2" charset="-79"/>
              </a:rPr>
              <a:t>Groundwater</a:t>
            </a:r>
          </a:p>
          <a:p>
            <a:endParaRPr lang="en-ZA" sz="4000" b="1" dirty="0">
              <a:solidFill>
                <a:schemeClr val="bg1">
                  <a:lumMod val="7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1616928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72257994-BD97-4691-8B89-198A6D2BAB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918509"/>
            <a:ext cx="9144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map&#10;&#10;Description generated with high confidence">
            <a:extLst>
              <a:ext uri="{FF2B5EF4-FFF2-40B4-BE49-F238E27FC236}">
                <a16:creationId xmlns:a16="http://schemas.microsoft.com/office/drawing/2014/main" xmlns="" id="{2B73990B-433D-488F-A231-9A77813A69B5}"/>
              </a:ext>
            </a:extLst>
          </p:cNvPr>
          <p:cNvPicPr/>
          <p:nvPr/>
        </p:nvPicPr>
        <p:blipFill rotWithShape="1">
          <a:blip r:embed="rId2">
            <a:extLst>
              <a:ext uri="{28A0092B-C50C-407E-A947-70E740481C1C}">
                <a14:useLocalDpi xmlns:a14="http://schemas.microsoft.com/office/drawing/2010/main" val="0"/>
              </a:ext>
            </a:extLst>
          </a:blip>
          <a:srcRect b="4761"/>
          <a:stretch/>
        </p:blipFill>
        <p:spPr bwMode="auto">
          <a:xfrm>
            <a:off x="4377564" y="115688"/>
            <a:ext cx="4695065" cy="4734545"/>
          </a:xfrm>
          <a:prstGeom prst="rect">
            <a:avLst/>
          </a:prstGeom>
          <a:noFill/>
          <a:ln w="3175">
            <a:solidFill>
              <a:schemeClr val="tx1"/>
            </a:solid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xmlns="" id="{81BD7045-04B8-4A17-A2D1-84F28793E047}"/>
              </a:ext>
            </a:extLst>
          </p:cNvPr>
          <p:cNvSpPr txBox="1"/>
          <p:nvPr/>
        </p:nvSpPr>
        <p:spPr>
          <a:xfrm>
            <a:off x="773723" y="5443103"/>
            <a:ext cx="7596554" cy="1264762"/>
          </a:xfrm>
          <a:prstGeom prst="rect">
            <a:avLst/>
          </a:prstGeom>
          <a:solidFill>
            <a:srgbClr val="FFFFFF"/>
          </a:solidFill>
          <a:ln w="38100">
            <a:solidFill>
              <a:srgbClr val="404040"/>
            </a:solidFill>
            <a:miter lim="800000"/>
          </a:ln>
        </p:spPr>
        <p:txBody>
          <a:bodyPr vert="horz" lIns="91440" tIns="45720" rIns="91440" bIns="45720" rtlCol="0" anchor="ctr">
            <a:normAutofit/>
          </a:bodyPr>
          <a:lstStyle/>
          <a:p>
            <a:pPr algn="ctr">
              <a:lnSpc>
                <a:spcPct val="90000"/>
              </a:lnSpc>
              <a:spcBef>
                <a:spcPct val="0"/>
              </a:spcBef>
              <a:spcAft>
                <a:spcPts val="600"/>
              </a:spcAft>
            </a:pPr>
            <a:r>
              <a:rPr lang="en-US" sz="3500" b="1" dirty="0">
                <a:solidFill>
                  <a:srgbClr val="FF0000"/>
                </a:solidFill>
                <a:latin typeface="Aharoni" panose="02010803020104030203" pitchFamily="2" charset="-79"/>
                <a:ea typeface="+mj-ea"/>
                <a:cs typeface="Aharoni" panose="02010803020104030203" pitchFamily="2" charset="-79"/>
              </a:rPr>
              <a:t>MZIMVUBU FLOODPLAINS</a:t>
            </a:r>
          </a:p>
        </p:txBody>
      </p:sp>
      <p:sp>
        <p:nvSpPr>
          <p:cNvPr id="12" name="TextBox 11">
            <a:extLst>
              <a:ext uri="{FF2B5EF4-FFF2-40B4-BE49-F238E27FC236}">
                <a16:creationId xmlns:a16="http://schemas.microsoft.com/office/drawing/2014/main" xmlns="" id="{F8E14577-75D5-4A20-8A8D-260F357F2FAB}"/>
              </a:ext>
            </a:extLst>
          </p:cNvPr>
          <p:cNvSpPr txBox="1"/>
          <p:nvPr/>
        </p:nvSpPr>
        <p:spPr>
          <a:xfrm>
            <a:off x="71371" y="181271"/>
            <a:ext cx="4192898" cy="4708981"/>
          </a:xfrm>
          <a:prstGeom prst="rect">
            <a:avLst/>
          </a:prstGeom>
          <a:solidFill>
            <a:srgbClr val="00FFFF"/>
          </a:solidFill>
          <a:ln w="12700">
            <a:solidFill>
              <a:schemeClr val="tx1"/>
            </a:solidFill>
          </a:ln>
        </p:spPr>
        <p:txBody>
          <a:bodyPr wrap="square" rtlCol="0">
            <a:spAutoFit/>
          </a:bodyPr>
          <a:lstStyle/>
          <a:p>
            <a:r>
              <a:rPr lang="en-ZA" sz="2000" b="1" dirty="0">
                <a:latin typeface="Futura Md BT"/>
              </a:rPr>
              <a:t>RQOs PROVIDED FOR:</a:t>
            </a:r>
          </a:p>
          <a:p>
            <a:pPr marL="285750" indent="-285750">
              <a:buFont typeface="Wingdings" panose="05000000000000000000" pitchFamily="2" charset="2"/>
              <a:buChar char="Ø"/>
            </a:pPr>
            <a:r>
              <a:rPr lang="en-ZA" sz="2000" b="1" dirty="0">
                <a:latin typeface="Futura Md BT"/>
              </a:rPr>
              <a:t>Water quantity</a:t>
            </a:r>
          </a:p>
          <a:p>
            <a:pPr marL="742950" lvl="1" indent="-285750">
              <a:buFont typeface="Arial" panose="020B0604020202020204" pitchFamily="34" charset="0"/>
              <a:buChar char="•"/>
            </a:pPr>
            <a:r>
              <a:rPr lang="en-ZA" sz="2000" b="1" dirty="0">
                <a:latin typeface="Futura Md BT"/>
              </a:rPr>
              <a:t>Hydrology</a:t>
            </a:r>
          </a:p>
          <a:p>
            <a:pPr marL="742950" lvl="1" indent="-285750">
              <a:buFont typeface="Arial" panose="020B0604020202020204" pitchFamily="34" charset="0"/>
              <a:buChar char="•"/>
            </a:pPr>
            <a:r>
              <a:rPr lang="en-ZA" sz="2000" b="1" dirty="0">
                <a:latin typeface="Futura Md BT"/>
              </a:rPr>
              <a:t>Shallow flooding </a:t>
            </a:r>
            <a:r>
              <a:rPr lang="en-ZA" sz="2000" b="1" dirty="0">
                <a:ln w="12700">
                  <a:solidFill>
                    <a:schemeClr val="tx1"/>
                  </a:solidFill>
                </a:ln>
                <a:latin typeface="Futura Md BT"/>
              </a:rPr>
              <a:t>by</a:t>
            </a:r>
            <a:r>
              <a:rPr lang="en-ZA" sz="2000" b="1" dirty="0">
                <a:latin typeface="Futura Md BT"/>
              </a:rPr>
              <a:t> damming</a:t>
            </a:r>
          </a:p>
          <a:p>
            <a:pPr marL="285750" indent="-285750">
              <a:buFont typeface="Wingdings" panose="05000000000000000000" pitchFamily="2" charset="2"/>
              <a:buChar char="Ø"/>
            </a:pPr>
            <a:r>
              <a:rPr lang="en-ZA" sz="2000" b="1" dirty="0">
                <a:latin typeface="Futura Md BT"/>
              </a:rPr>
              <a:t>Habitat</a:t>
            </a:r>
          </a:p>
          <a:p>
            <a:pPr marL="742950" lvl="1" indent="-285750">
              <a:buFont typeface="Arial" panose="020B0604020202020204" pitchFamily="34" charset="0"/>
              <a:buChar char="•"/>
            </a:pPr>
            <a:r>
              <a:rPr lang="en-ZA" sz="2000" b="1" dirty="0">
                <a:latin typeface="Futura Md BT"/>
              </a:rPr>
              <a:t>Wetland vegetation</a:t>
            </a:r>
          </a:p>
          <a:p>
            <a:pPr marL="742950" lvl="1" indent="-285750">
              <a:buFont typeface="Arial" panose="020B0604020202020204" pitchFamily="34" charset="0"/>
              <a:buChar char="•"/>
            </a:pPr>
            <a:r>
              <a:rPr lang="en-ZA" sz="2000" b="1" dirty="0">
                <a:latin typeface="Futura Md BT"/>
              </a:rPr>
              <a:t>Loss/fragmentation due to agriculture and infrastructure</a:t>
            </a:r>
          </a:p>
          <a:p>
            <a:pPr marL="742950" lvl="1" indent="-285750">
              <a:buFont typeface="Arial" panose="020B0604020202020204" pitchFamily="34" charset="0"/>
              <a:buChar char="•"/>
            </a:pPr>
            <a:r>
              <a:rPr lang="en-ZA" sz="2000" b="1" dirty="0">
                <a:latin typeface="Futura Md BT"/>
              </a:rPr>
              <a:t>Vegetation present state</a:t>
            </a:r>
          </a:p>
          <a:p>
            <a:pPr marL="285750" indent="-285750">
              <a:buFont typeface="Wingdings" panose="05000000000000000000" pitchFamily="2" charset="2"/>
              <a:buChar char="Ø"/>
            </a:pPr>
            <a:r>
              <a:rPr lang="en-ZA" sz="2000" b="1" dirty="0">
                <a:latin typeface="Futura Md BT"/>
              </a:rPr>
              <a:t>Biota</a:t>
            </a:r>
          </a:p>
          <a:p>
            <a:pPr marL="742950" lvl="1" indent="-285750">
              <a:buFont typeface="Arial" panose="020B0604020202020204" pitchFamily="34" charset="0"/>
              <a:buChar char="•"/>
            </a:pPr>
            <a:r>
              <a:rPr lang="en-ZA" sz="2000" b="1" dirty="0">
                <a:latin typeface="Futura Md BT"/>
              </a:rPr>
              <a:t>Endangered crane </a:t>
            </a:r>
            <a:r>
              <a:rPr lang="en-ZA" sz="2000" b="1" dirty="0" err="1">
                <a:latin typeface="Futura Md BT"/>
              </a:rPr>
              <a:t>specIes</a:t>
            </a:r>
            <a:endParaRPr lang="en-ZA" sz="2000" b="1" dirty="0">
              <a:latin typeface="Futura Md BT"/>
            </a:endParaRPr>
          </a:p>
          <a:p>
            <a:pPr marL="742950" lvl="1" indent="-285750">
              <a:buFont typeface="Arial" panose="020B0604020202020204" pitchFamily="34" charset="0"/>
              <a:buChar char="•"/>
            </a:pPr>
            <a:r>
              <a:rPr lang="en-ZA" sz="2000" b="1" dirty="0">
                <a:latin typeface="Futura Md BT"/>
              </a:rPr>
              <a:t>Invasive alien species</a:t>
            </a:r>
            <a:endParaRPr lang="en-ZA" sz="2000" dirty="0"/>
          </a:p>
        </p:txBody>
      </p:sp>
    </p:spTree>
    <p:extLst>
      <p:ext uri="{BB962C8B-B14F-4D97-AF65-F5344CB8AC3E}">
        <p14:creationId xmlns:p14="http://schemas.microsoft.com/office/powerpoint/2010/main" val="16791348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45830" y="1783257"/>
            <a:ext cx="7337091" cy="2594533"/>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59</a:t>
            </a:fld>
            <a:endParaRPr lang="en-US" altLang="en-US" dirty="0">
              <a:solidFill>
                <a:prstClr val="black"/>
              </a:solidFill>
              <a:ea typeface="ＭＳ Ｐゴシック" pitchFamily="34" charset="-128"/>
            </a:endParaRPr>
          </a:p>
        </p:txBody>
      </p:sp>
      <p:sp>
        <p:nvSpPr>
          <p:cNvPr id="3" name="Rectangle 2"/>
          <p:cNvSpPr txBox="1">
            <a:spLocks noChangeArrowheads="1"/>
          </p:cNvSpPr>
          <p:nvPr/>
        </p:nvSpPr>
        <p:spPr>
          <a:xfrm>
            <a:off x="1545830" y="1783258"/>
            <a:ext cx="7215447"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chemeClr val="bg1">
                    <a:lumMod val="75000"/>
                  </a:schemeClr>
                </a:solidFill>
                <a:latin typeface="Aharoni" panose="02010803020104030203" pitchFamily="2" charset="-79"/>
                <a:cs typeface="Aharoni" panose="02010803020104030203" pitchFamily="2" charset="-79"/>
              </a:rPr>
              <a:t>Rivers</a:t>
            </a:r>
          </a:p>
          <a:p>
            <a:r>
              <a:rPr lang="en-ZA" sz="4000" b="1" dirty="0">
                <a:solidFill>
                  <a:schemeClr val="bg1">
                    <a:lumMod val="75000"/>
                  </a:schemeClr>
                </a:solidFill>
                <a:latin typeface="Aharoni" panose="02010803020104030203" pitchFamily="2" charset="-79"/>
                <a:cs typeface="Aharoni" panose="02010803020104030203" pitchFamily="2" charset="-79"/>
              </a:rPr>
              <a:t>Wetlands</a:t>
            </a:r>
          </a:p>
          <a:p>
            <a:r>
              <a:rPr lang="en-ZA" sz="4000" b="1" dirty="0">
                <a:latin typeface="Aharoni" panose="02010803020104030203" pitchFamily="2" charset="-79"/>
                <a:cs typeface="Aharoni" panose="02010803020104030203" pitchFamily="2" charset="-79"/>
              </a:rPr>
              <a:t>Estuaries</a:t>
            </a:r>
          </a:p>
          <a:p>
            <a:r>
              <a:rPr lang="en-ZA" sz="4000" b="1" dirty="0">
                <a:solidFill>
                  <a:schemeClr val="bg1">
                    <a:lumMod val="75000"/>
                  </a:schemeClr>
                </a:solidFill>
                <a:latin typeface="Aharoni" panose="02010803020104030203" pitchFamily="2" charset="-79"/>
                <a:cs typeface="Aharoni" panose="02010803020104030203" pitchFamily="2" charset="-79"/>
              </a:rPr>
              <a:t>Groundwater</a:t>
            </a:r>
          </a:p>
          <a:p>
            <a:endParaRPr lang="en-ZA" sz="4000" b="1"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926223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511808" y="83127"/>
            <a:ext cx="7632192"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rgbClr val="FF0000"/>
                </a:solidFill>
                <a:latin typeface="Aharoni" panose="02010803020104030203" pitchFamily="2" charset="-79"/>
                <a:cs typeface="Aharoni" panose="02010803020104030203" pitchFamily="2" charset="-79"/>
              </a:rPr>
              <a:t>What is Classification?</a:t>
            </a:r>
          </a:p>
        </p:txBody>
      </p:sp>
      <p:sp>
        <p:nvSpPr>
          <p:cNvPr id="6" name="TextBox 5"/>
          <p:cNvSpPr txBox="1"/>
          <p:nvPr/>
        </p:nvSpPr>
        <p:spPr>
          <a:xfrm>
            <a:off x="1511808" y="804672"/>
            <a:ext cx="7632192" cy="646331"/>
          </a:xfrm>
          <a:prstGeom prst="rect">
            <a:avLst/>
          </a:prstGeom>
          <a:noFill/>
        </p:spPr>
        <p:txBody>
          <a:bodyPr wrap="square" rtlCol="0">
            <a:spAutoFit/>
          </a:bodyPr>
          <a:lstStyle/>
          <a:p>
            <a:pPr algn="ctr"/>
            <a:r>
              <a:rPr lang="en-ZA" sz="3600" b="1" dirty="0">
                <a:latin typeface="Futura Md BT" panose="020B0602020204020303" pitchFamily="34" charset="0"/>
                <a:cs typeface="Aharoni" panose="02010803020104030203" pitchFamily="2" charset="-79"/>
              </a:rPr>
              <a:t>Balance between</a:t>
            </a:r>
          </a:p>
        </p:txBody>
      </p:sp>
      <p:sp>
        <p:nvSpPr>
          <p:cNvPr id="7" name="TextBox 6"/>
          <p:cNvSpPr txBox="1"/>
          <p:nvPr/>
        </p:nvSpPr>
        <p:spPr>
          <a:xfrm>
            <a:off x="1414273" y="1490201"/>
            <a:ext cx="2958221" cy="1323439"/>
          </a:xfrm>
          <a:prstGeom prst="rect">
            <a:avLst/>
          </a:prstGeom>
          <a:noFill/>
        </p:spPr>
        <p:txBody>
          <a:bodyPr wrap="square" rtlCol="0">
            <a:spAutoFit/>
          </a:bodyPr>
          <a:lstStyle/>
          <a:p>
            <a:pPr algn="ctr"/>
            <a:r>
              <a:rPr lang="en-ZA" sz="4000" b="1" dirty="0">
                <a:solidFill>
                  <a:srgbClr val="00B050"/>
                </a:solidFill>
                <a:latin typeface="Futura Md BT" panose="020B0602020204020303" pitchFamily="34" charset="0"/>
                <a:cs typeface="Aharoni" panose="02010803020104030203" pitchFamily="2" charset="-79"/>
              </a:rPr>
              <a:t>Protection</a:t>
            </a:r>
          </a:p>
          <a:p>
            <a:pPr algn="ctr"/>
            <a:r>
              <a:rPr lang="en-ZA" sz="4000" b="1" dirty="0">
                <a:solidFill>
                  <a:srgbClr val="00B050"/>
                </a:solidFill>
                <a:latin typeface="Futura Md BT" panose="020B0602020204020303" pitchFamily="34" charset="0"/>
                <a:cs typeface="Aharoni" panose="02010803020104030203" pitchFamily="2" charset="-79"/>
              </a:rPr>
              <a:t>(Ecology)</a:t>
            </a:r>
          </a:p>
        </p:txBody>
      </p:sp>
      <p:sp>
        <p:nvSpPr>
          <p:cNvPr id="11" name="TextBox 10"/>
          <p:cNvSpPr txBox="1"/>
          <p:nvPr/>
        </p:nvSpPr>
        <p:spPr>
          <a:xfrm>
            <a:off x="5781870" y="1674163"/>
            <a:ext cx="2292096" cy="707886"/>
          </a:xfrm>
          <a:prstGeom prst="rect">
            <a:avLst/>
          </a:prstGeom>
          <a:noFill/>
        </p:spPr>
        <p:txBody>
          <a:bodyPr wrap="square" rtlCol="0">
            <a:spAutoFit/>
          </a:bodyPr>
          <a:lstStyle/>
          <a:p>
            <a:pPr algn="ctr"/>
            <a:r>
              <a:rPr lang="en-ZA" sz="4000" b="1" dirty="0">
                <a:solidFill>
                  <a:schemeClr val="accent6">
                    <a:lumMod val="75000"/>
                  </a:schemeClr>
                </a:solidFill>
                <a:latin typeface="Futura Md BT" panose="020B0602020204020303" pitchFamily="34" charset="0"/>
                <a:cs typeface="Aharoni" panose="02010803020104030203" pitchFamily="2" charset="-79"/>
              </a:rPr>
              <a:t>Use</a:t>
            </a:r>
          </a:p>
        </p:txBody>
      </p:sp>
      <p:sp>
        <p:nvSpPr>
          <p:cNvPr id="16" name="TextBox 15"/>
          <p:cNvSpPr txBox="1"/>
          <p:nvPr/>
        </p:nvSpPr>
        <p:spPr>
          <a:xfrm>
            <a:off x="1511808" y="4272145"/>
            <a:ext cx="2682240" cy="1384995"/>
          </a:xfrm>
          <a:prstGeom prst="rect">
            <a:avLst/>
          </a:prstGeom>
          <a:noFill/>
        </p:spPr>
        <p:txBody>
          <a:bodyPr wrap="square" rtlCol="0">
            <a:spAutoFit/>
          </a:bodyPr>
          <a:lstStyle/>
          <a:p>
            <a:pPr algn="ctr"/>
            <a:r>
              <a:rPr lang="en-ZA" sz="2800" b="1" dirty="0">
                <a:solidFill>
                  <a:srgbClr val="00B050"/>
                </a:solidFill>
                <a:latin typeface="Futura Md BT" panose="020B0602020204020303" pitchFamily="34" charset="0"/>
                <a:cs typeface="Aharoni" panose="02010803020104030203" pitchFamily="2" charset="-79"/>
              </a:rPr>
              <a:t>Expressed as Ecological state</a:t>
            </a:r>
          </a:p>
        </p:txBody>
      </p:sp>
      <p:sp>
        <p:nvSpPr>
          <p:cNvPr id="18" name="TextBox 17"/>
          <p:cNvSpPr txBox="1"/>
          <p:nvPr/>
        </p:nvSpPr>
        <p:spPr>
          <a:xfrm>
            <a:off x="5718951" y="4056701"/>
            <a:ext cx="2682240" cy="2246769"/>
          </a:xfrm>
          <a:prstGeom prst="rect">
            <a:avLst/>
          </a:prstGeom>
          <a:noFill/>
        </p:spPr>
        <p:txBody>
          <a:bodyPr wrap="square" rtlCol="0">
            <a:spAutoFit/>
          </a:bodyPr>
          <a:lstStyle/>
          <a:p>
            <a:pPr algn="ctr"/>
            <a:r>
              <a:rPr lang="en-ZA" sz="2800" b="1" dirty="0">
                <a:solidFill>
                  <a:schemeClr val="accent6">
                    <a:lumMod val="75000"/>
                  </a:schemeClr>
                </a:solidFill>
                <a:latin typeface="Futura Md BT" panose="020B0602020204020303" pitchFamily="34" charset="0"/>
                <a:cs typeface="Aharoni" panose="02010803020104030203" pitchFamily="2" charset="-79"/>
              </a:rPr>
              <a:t>includes Water balance, user quality, socio-economics</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0771" y="2853236"/>
            <a:ext cx="1965743" cy="1271649"/>
          </a:xfrm>
          <a:prstGeom prst="rect">
            <a:avLst/>
          </a:prstGeom>
        </p:spPr>
      </p:pic>
      <p:pic>
        <p:nvPicPr>
          <p:cNvPr id="14" name="Picture 13"/>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401858" y="2605210"/>
            <a:ext cx="1316426" cy="1316426"/>
          </a:xfrm>
          <a:prstGeom prst="rect">
            <a:avLst/>
          </a:prstGeom>
        </p:spPr>
      </p:pic>
      <p:sp>
        <p:nvSpPr>
          <p:cNvPr id="2" name="TextBox 1"/>
          <p:cNvSpPr txBox="1"/>
          <p:nvPr/>
        </p:nvSpPr>
        <p:spPr>
          <a:xfrm>
            <a:off x="4797326" y="2709425"/>
            <a:ext cx="1061155" cy="1107996"/>
          </a:xfrm>
          <a:prstGeom prst="rect">
            <a:avLst/>
          </a:prstGeom>
          <a:noFill/>
        </p:spPr>
        <p:txBody>
          <a:bodyPr wrap="square" rtlCol="0">
            <a:spAutoFit/>
          </a:bodyPr>
          <a:lstStyle>
            <a:defPPr>
              <a:defRPr lang="en-US"/>
            </a:defPPr>
            <a:lvl1pPr algn="ctr">
              <a:defRPr sz="4000">
                <a:solidFill>
                  <a:srgbClr val="00B050"/>
                </a:solidFill>
                <a:latin typeface="Futura Md BT" panose="020B0602020204020303" pitchFamily="34" charset="0"/>
                <a:cs typeface="Aharoni" panose="02010803020104030203" pitchFamily="2" charset="-79"/>
              </a:defRPr>
            </a:lvl1pPr>
          </a:lstStyle>
          <a:p>
            <a:r>
              <a:rPr lang="en-ZA" sz="6600" dirty="0">
                <a:solidFill>
                  <a:schemeClr val="tx1"/>
                </a:solidFill>
              </a:rPr>
              <a:t>&amp;</a:t>
            </a:r>
          </a:p>
        </p:txBody>
      </p:sp>
    </p:spTree>
    <p:extLst>
      <p:ext uri="{BB962C8B-B14F-4D97-AF65-F5344CB8AC3E}">
        <p14:creationId xmlns:p14="http://schemas.microsoft.com/office/powerpoint/2010/main" val="2110373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257156" fontAlgn="base">
              <a:spcBef>
                <a:spcPct val="0"/>
              </a:spcBef>
              <a:spcAft>
                <a:spcPct val="0"/>
              </a:spcAft>
              <a:defRPr/>
            </a:pPr>
            <a:endParaRPr lang="en-US" altLang="en-US" dirty="0">
              <a:solidFill>
                <a:prstClr val="black"/>
              </a:solidFill>
              <a:ea typeface="ＭＳ Ｐゴシック" pitchFamily="34" charset="-128"/>
            </a:endParaRPr>
          </a:p>
        </p:txBody>
      </p:sp>
      <p:graphicFrame>
        <p:nvGraphicFramePr>
          <p:cNvPr id="8" name="Table 7"/>
          <p:cNvGraphicFramePr>
            <a:graphicFrameLocks noGrp="1"/>
          </p:cNvGraphicFramePr>
          <p:nvPr>
            <p:extLst>
              <p:ext uri="{D42A27DB-BD31-4B8C-83A1-F6EECF244321}">
                <p14:modId xmlns:p14="http://schemas.microsoft.com/office/powerpoint/2010/main" val="3982684414"/>
              </p:ext>
            </p:extLst>
          </p:nvPr>
        </p:nvGraphicFramePr>
        <p:xfrm>
          <a:off x="70619" y="1534468"/>
          <a:ext cx="8746435" cy="4315765"/>
        </p:xfrm>
        <a:graphic>
          <a:graphicData uri="http://schemas.openxmlformats.org/drawingml/2006/table">
            <a:tbl>
              <a:tblPr/>
              <a:tblGrid>
                <a:gridCol w="1640829">
                  <a:extLst>
                    <a:ext uri="{9D8B030D-6E8A-4147-A177-3AD203B41FA5}">
                      <a16:colId xmlns:a16="http://schemas.microsoft.com/office/drawing/2014/main" xmlns="" val="20000"/>
                    </a:ext>
                  </a:extLst>
                </a:gridCol>
                <a:gridCol w="683972">
                  <a:extLst>
                    <a:ext uri="{9D8B030D-6E8A-4147-A177-3AD203B41FA5}">
                      <a16:colId xmlns:a16="http://schemas.microsoft.com/office/drawing/2014/main" xmlns="" val="20001"/>
                    </a:ext>
                  </a:extLst>
                </a:gridCol>
                <a:gridCol w="6421634">
                  <a:extLst>
                    <a:ext uri="{9D8B030D-6E8A-4147-A177-3AD203B41FA5}">
                      <a16:colId xmlns:a16="http://schemas.microsoft.com/office/drawing/2014/main" xmlns="" val="20002"/>
                    </a:ext>
                  </a:extLst>
                </a:gridCol>
              </a:tblGrid>
              <a:tr h="70646">
                <a:tc>
                  <a:txBody>
                    <a:bodyPr/>
                    <a:lstStyle/>
                    <a:p>
                      <a:pPr algn="ctr">
                        <a:spcBef>
                          <a:spcPts val="600"/>
                        </a:spcBef>
                        <a:spcAft>
                          <a:spcPts val="0"/>
                        </a:spcAft>
                      </a:pPr>
                      <a:r>
                        <a:rPr lang="en-GB" sz="1600" b="1" dirty="0">
                          <a:effectLst/>
                          <a:latin typeface="Arial" panose="020B0604020202020204" pitchFamily="34" charset="0"/>
                          <a:ea typeface="Times New Roman"/>
                          <a:cs typeface="Arial" panose="020B0604020202020204" pitchFamily="34" charset="0"/>
                        </a:rPr>
                        <a:t>Component</a:t>
                      </a:r>
                      <a:endParaRPr lang="en-GB" sz="1600" dirty="0">
                        <a:effectLst/>
                        <a:latin typeface="Arial" panose="020B0604020202020204" pitchFamily="34" charset="0"/>
                        <a:ea typeface="Times New Roman"/>
                        <a:cs typeface="Arial" panose="020B0604020202020204" pitchFamily="34" charset="0"/>
                      </a:endParaRPr>
                    </a:p>
                  </a:txBody>
                  <a:tcPr marL="40029" marR="4002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Bef>
                          <a:spcPts val="600"/>
                        </a:spcBef>
                        <a:spcAft>
                          <a:spcPts val="0"/>
                        </a:spcAft>
                      </a:pPr>
                      <a:r>
                        <a:rPr lang="en-GB" sz="1600" b="1" dirty="0">
                          <a:effectLst/>
                          <a:latin typeface="Arial" panose="020B0604020202020204" pitchFamily="34" charset="0"/>
                          <a:ea typeface="Times New Roman"/>
                          <a:cs typeface="Arial" panose="020B0604020202020204" pitchFamily="34" charset="0"/>
                        </a:rPr>
                        <a:t>EC</a:t>
                      </a:r>
                      <a:endParaRPr lang="en-GB" sz="1600" dirty="0">
                        <a:effectLst/>
                        <a:latin typeface="Arial" panose="020B0604020202020204" pitchFamily="34" charset="0"/>
                        <a:ea typeface="Times New Roman"/>
                        <a:cs typeface="Arial" panose="020B0604020202020204" pitchFamily="34" charset="0"/>
                      </a:endParaRPr>
                    </a:p>
                  </a:txBody>
                  <a:tcPr marL="40029" marR="40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Bef>
                          <a:spcPts val="600"/>
                        </a:spcBef>
                        <a:spcAft>
                          <a:spcPts val="0"/>
                        </a:spcAft>
                      </a:pPr>
                      <a:r>
                        <a:rPr lang="en-GB" sz="1600" b="1" dirty="0">
                          <a:effectLst/>
                          <a:latin typeface="Arial" panose="020B0604020202020204" pitchFamily="34" charset="0"/>
                          <a:ea typeface="Times New Roman"/>
                          <a:cs typeface="Arial" panose="020B0604020202020204" pitchFamily="34" charset="0"/>
                        </a:rPr>
                        <a:t>Resource</a:t>
                      </a:r>
                      <a:r>
                        <a:rPr lang="en-GB" sz="1600" b="1" baseline="0" dirty="0">
                          <a:effectLst/>
                          <a:latin typeface="Arial" panose="020B0604020202020204" pitchFamily="34" charset="0"/>
                          <a:ea typeface="Times New Roman"/>
                          <a:cs typeface="Arial" panose="020B0604020202020204" pitchFamily="34" charset="0"/>
                        </a:rPr>
                        <a:t> Quality Objectives</a:t>
                      </a:r>
                      <a:r>
                        <a:rPr lang="en-GB" sz="1600" b="1" dirty="0">
                          <a:effectLst/>
                          <a:latin typeface="Arial" panose="020B0604020202020204" pitchFamily="34" charset="0"/>
                          <a:ea typeface="Times New Roman"/>
                          <a:cs typeface="Arial" panose="020B0604020202020204" pitchFamily="34" charset="0"/>
                        </a:rPr>
                        <a:t>*: Drivers</a:t>
                      </a:r>
                      <a:endParaRPr lang="en-GB" sz="1600" dirty="0">
                        <a:effectLst/>
                        <a:latin typeface="Arial" panose="020B0604020202020204" pitchFamily="34" charset="0"/>
                        <a:ea typeface="Times New Roman"/>
                        <a:cs typeface="Arial" panose="020B0604020202020204" pitchFamily="34" charset="0"/>
                      </a:endParaRPr>
                    </a:p>
                  </a:txBody>
                  <a:tcPr marL="40029" marR="400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10000"/>
                  </a:ext>
                </a:extLst>
              </a:tr>
              <a:tr h="246525">
                <a:tc>
                  <a:txBody>
                    <a:bodyPr/>
                    <a:lstStyle/>
                    <a:p>
                      <a:pPr algn="l">
                        <a:lnSpc>
                          <a:spcPct val="120000"/>
                        </a:lnSpc>
                        <a:spcAft>
                          <a:spcPts val="0"/>
                        </a:spcAft>
                      </a:pPr>
                      <a:r>
                        <a:rPr lang="en-GB" sz="1600" b="1" dirty="0">
                          <a:effectLst/>
                          <a:latin typeface="Arial" panose="020B0604020202020204" pitchFamily="34" charset="0"/>
                          <a:ea typeface="Times New Roman"/>
                          <a:cs typeface="Arial" panose="020B0604020202020204" pitchFamily="34" charset="0"/>
                        </a:rPr>
                        <a:t>Hydrology</a:t>
                      </a:r>
                      <a:endParaRPr lang="en-GB" sz="1600" dirty="0">
                        <a:effectLst/>
                        <a:latin typeface="Arial" panose="020B0604020202020204" pitchFamily="34" charset="0"/>
                        <a:ea typeface="Times New Roman"/>
                        <a:cs typeface="Arial" panose="020B0604020202020204" pitchFamily="34" charset="0"/>
                      </a:endParaRPr>
                    </a:p>
                  </a:txBody>
                  <a:tcPr marL="40029" marR="4002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228600" indent="-228600" algn="ctr">
                        <a:lnSpc>
                          <a:spcPct val="120000"/>
                        </a:lnSpc>
                        <a:spcAft>
                          <a:spcPts val="0"/>
                        </a:spcAft>
                      </a:pPr>
                      <a:r>
                        <a:rPr lang="en-GB" sz="1600" b="1" dirty="0">
                          <a:effectLst/>
                          <a:latin typeface="Arial" panose="020B0604020202020204" pitchFamily="34" charset="0"/>
                          <a:ea typeface="Times New Roman"/>
                          <a:cs typeface="Arial" panose="020B0604020202020204" pitchFamily="34" charset="0"/>
                        </a:rPr>
                        <a:t>A</a:t>
                      </a:r>
                      <a:endParaRPr lang="en-GB" sz="1600" dirty="0">
                        <a:effectLst/>
                        <a:latin typeface="Arial" panose="020B0604020202020204" pitchFamily="34" charset="0"/>
                        <a:ea typeface="Times New Roman"/>
                        <a:cs typeface="Arial" panose="020B0604020202020204" pitchFamily="34" charset="0"/>
                      </a:endParaRPr>
                    </a:p>
                  </a:txBody>
                  <a:tcPr marL="40029" marR="40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l">
                        <a:lnSpc>
                          <a:spcPct val="120000"/>
                        </a:lnSpc>
                        <a:spcAft>
                          <a:spcPts val="0"/>
                        </a:spcAft>
                      </a:pPr>
                      <a:r>
                        <a:rPr lang="en-GB" sz="1600" dirty="0">
                          <a:effectLst/>
                          <a:latin typeface="Arial" panose="020B0604020202020204" pitchFamily="34" charset="0"/>
                          <a:ea typeface="Times New Roman"/>
                          <a:cs typeface="Arial" panose="020B0604020202020204" pitchFamily="34" charset="0"/>
                        </a:rPr>
                        <a:t>Protect flow regime to create required habitat for biota.</a:t>
                      </a:r>
                    </a:p>
                  </a:txBody>
                  <a:tcPr marL="40029" marR="400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416075">
                <a:tc>
                  <a:txBody>
                    <a:bodyPr/>
                    <a:lstStyle/>
                    <a:p>
                      <a:pPr algn="l">
                        <a:lnSpc>
                          <a:spcPct val="120000"/>
                        </a:lnSpc>
                        <a:spcAft>
                          <a:spcPts val="0"/>
                        </a:spcAft>
                      </a:pPr>
                      <a:r>
                        <a:rPr lang="en-GB" sz="1600" b="1" dirty="0">
                          <a:effectLst/>
                          <a:latin typeface="Arial" panose="020B0604020202020204" pitchFamily="34" charset="0"/>
                          <a:ea typeface="Times New Roman"/>
                          <a:cs typeface="Arial" panose="020B0604020202020204" pitchFamily="34" charset="0"/>
                        </a:rPr>
                        <a:t>Hydrodynamics</a:t>
                      </a:r>
                      <a:endParaRPr lang="en-GB" sz="1600" dirty="0">
                        <a:effectLst/>
                        <a:latin typeface="Arial" panose="020B0604020202020204" pitchFamily="34" charset="0"/>
                        <a:ea typeface="Times New Roman"/>
                        <a:cs typeface="Arial" panose="020B0604020202020204" pitchFamily="34" charset="0"/>
                      </a:endParaRPr>
                    </a:p>
                  </a:txBody>
                  <a:tcPr marL="40029" marR="4002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228600" indent="-228600" algn="ctr">
                        <a:lnSpc>
                          <a:spcPct val="120000"/>
                        </a:lnSpc>
                        <a:spcAft>
                          <a:spcPts val="0"/>
                        </a:spcAft>
                      </a:pPr>
                      <a:r>
                        <a:rPr lang="en-GB" sz="1600" b="1" dirty="0">
                          <a:effectLst/>
                          <a:latin typeface="Arial" panose="020B0604020202020204" pitchFamily="34" charset="0"/>
                          <a:ea typeface="Times New Roman"/>
                          <a:cs typeface="Arial" panose="020B0604020202020204" pitchFamily="34" charset="0"/>
                        </a:rPr>
                        <a:t>A</a:t>
                      </a:r>
                      <a:endParaRPr lang="en-GB" sz="1600" dirty="0">
                        <a:effectLst/>
                        <a:latin typeface="Arial" panose="020B0604020202020204" pitchFamily="34" charset="0"/>
                        <a:ea typeface="Times New Roman"/>
                        <a:cs typeface="Arial" panose="020B0604020202020204" pitchFamily="34" charset="0"/>
                      </a:endParaRPr>
                    </a:p>
                  </a:txBody>
                  <a:tcPr marL="40029" marR="40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l">
                        <a:lnSpc>
                          <a:spcPct val="120000"/>
                        </a:lnSpc>
                        <a:spcAft>
                          <a:spcPts val="0"/>
                        </a:spcAft>
                      </a:pPr>
                      <a:r>
                        <a:rPr lang="en-GB" sz="1600" dirty="0">
                          <a:effectLst/>
                          <a:latin typeface="Arial" panose="020B0604020202020204" pitchFamily="34" charset="0"/>
                          <a:ea typeface="Times New Roman"/>
                          <a:cs typeface="Arial" panose="020B0604020202020204" pitchFamily="34" charset="0"/>
                        </a:rPr>
                        <a:t>Maintain mouth conditions to create the required habitat: </a:t>
                      </a:r>
                    </a:p>
                    <a:p>
                      <a:pPr marL="342900" lvl="0" indent="-342900" algn="l">
                        <a:lnSpc>
                          <a:spcPct val="120000"/>
                        </a:lnSpc>
                        <a:spcAft>
                          <a:spcPts val="0"/>
                        </a:spcAft>
                        <a:buFont typeface="Symbol"/>
                        <a:buChar char=""/>
                      </a:pPr>
                      <a:r>
                        <a:rPr lang="en-GB" sz="1600" dirty="0">
                          <a:effectLst/>
                          <a:latin typeface="Arial" panose="020B0604020202020204" pitchFamily="34" charset="0"/>
                          <a:ea typeface="Times New Roman"/>
                          <a:cs typeface="Arial" panose="020B0604020202020204" pitchFamily="34" charset="0"/>
                        </a:rPr>
                        <a:t>Mouth not to close or become very constricted.</a:t>
                      </a:r>
                    </a:p>
                    <a:p>
                      <a:pPr marL="342900" lvl="0" indent="-342900" algn="l">
                        <a:lnSpc>
                          <a:spcPct val="120000"/>
                        </a:lnSpc>
                        <a:spcAft>
                          <a:spcPts val="0"/>
                        </a:spcAft>
                        <a:buFont typeface="Symbol"/>
                        <a:buChar char=""/>
                      </a:pPr>
                      <a:r>
                        <a:rPr lang="en-GB" sz="1600" dirty="0">
                          <a:effectLst/>
                          <a:latin typeface="Arial" panose="020B0604020202020204" pitchFamily="34" charset="0"/>
                          <a:ea typeface="Times New Roman"/>
                          <a:cs typeface="Arial" panose="020B0604020202020204" pitchFamily="34" charset="0"/>
                        </a:rPr>
                        <a:t>Changes in tidal amplitude at the tidal gauge nor more than 20% from 2017 baseline.</a:t>
                      </a:r>
                    </a:p>
                  </a:txBody>
                  <a:tcPr marL="40029" marR="400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635813">
                <a:tc>
                  <a:txBody>
                    <a:bodyPr/>
                    <a:lstStyle/>
                    <a:p>
                      <a:pPr marL="69215" algn="l"/>
                      <a:r>
                        <a:rPr lang="en-GB" sz="1600" b="1" dirty="0">
                          <a:effectLst/>
                          <a:latin typeface="Arial" panose="020B0604020202020204" pitchFamily="34" charset="0"/>
                          <a:cs typeface="Arial" panose="020B0604020202020204" pitchFamily="34" charset="0"/>
                        </a:rPr>
                        <a:t>Physical habitat (Sediments)</a:t>
                      </a:r>
                    </a:p>
                  </a:txBody>
                  <a:tcPr marL="40029" marR="4002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228600" indent="-228600" algn="ctr"/>
                      <a:r>
                        <a:rPr lang="en-GB" sz="1600" b="1" dirty="0">
                          <a:effectLst/>
                          <a:latin typeface="Arial" panose="020B0604020202020204" pitchFamily="34" charset="0"/>
                          <a:cs typeface="Arial" panose="020B0604020202020204" pitchFamily="34" charset="0"/>
                        </a:rPr>
                        <a:t>A/B</a:t>
                      </a:r>
                    </a:p>
                  </a:txBody>
                  <a:tcPr marL="40029" marR="40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CC"/>
                    </a:solidFill>
                  </a:tcPr>
                </a:tc>
                <a:tc>
                  <a:txBody>
                    <a:bodyPr/>
                    <a:lstStyle/>
                    <a:p>
                      <a:pPr marL="342900" lvl="0" indent="-342900" algn="l">
                        <a:spcBef>
                          <a:spcPts val="600"/>
                        </a:spcBef>
                        <a:buFont typeface="Symbol"/>
                        <a:buChar char=""/>
                      </a:pPr>
                      <a:r>
                        <a:rPr lang="en-ZA" sz="1600" dirty="0">
                          <a:effectLst/>
                          <a:latin typeface="Arial" panose="020B0604020202020204" pitchFamily="34" charset="0"/>
                          <a:cs typeface="Arial" panose="020B0604020202020204" pitchFamily="34" charset="0"/>
                        </a:rPr>
                        <a:t>River inflow distribution patterns (floods) and suspended sediment concentration in river inflow not to deviate by more than 20% of present.</a:t>
                      </a:r>
                    </a:p>
                    <a:p>
                      <a:pPr marL="342900" lvl="0" indent="-342900" algn="l">
                        <a:spcBef>
                          <a:spcPts val="600"/>
                        </a:spcBef>
                        <a:buFont typeface="Symbol"/>
                        <a:buChar char=""/>
                      </a:pPr>
                      <a:r>
                        <a:rPr lang="en-ZA" sz="1600" dirty="0">
                          <a:effectLst/>
                          <a:latin typeface="Arial" panose="020B0604020202020204" pitchFamily="34" charset="0"/>
                          <a:cs typeface="Arial" panose="020B0604020202020204" pitchFamily="34" charset="0"/>
                        </a:rPr>
                        <a:t>No deviation in sedimentation and erosion patterns in estuary.</a:t>
                      </a:r>
                    </a:p>
                  </a:txBody>
                  <a:tcPr marL="40029" marR="400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421558468"/>
                  </a:ext>
                </a:extLst>
              </a:tr>
              <a:tr h="635813">
                <a:tc>
                  <a:txBody>
                    <a:bodyPr/>
                    <a:lstStyle/>
                    <a:p>
                      <a:pPr marL="69215" algn="l"/>
                      <a:r>
                        <a:rPr lang="en-GB" sz="1600" b="1" dirty="0">
                          <a:effectLst/>
                          <a:latin typeface="Arial" panose="020B0604020202020204" pitchFamily="34" charset="0"/>
                          <a:cs typeface="Arial" panose="020B0604020202020204" pitchFamily="34" charset="0"/>
                        </a:rPr>
                        <a:t>Water Quality</a:t>
                      </a:r>
                    </a:p>
                    <a:p>
                      <a:pPr marL="69215" algn="l"/>
                      <a:r>
                        <a:rPr lang="en-GB" sz="1600" b="1" dirty="0">
                          <a:effectLst/>
                          <a:latin typeface="Arial" panose="020B0604020202020204" pitchFamily="34" charset="0"/>
                          <a:cs typeface="Arial" panose="020B0604020202020204" pitchFamily="34" charset="0"/>
                        </a:rPr>
                        <a:t>(salinity)</a:t>
                      </a:r>
                      <a:endParaRPr lang="en-GB" sz="1600" dirty="0">
                        <a:effectLst/>
                        <a:latin typeface="Arial" panose="020B0604020202020204" pitchFamily="34" charset="0"/>
                        <a:cs typeface="Arial" panose="020B0604020202020204" pitchFamily="34" charset="0"/>
                      </a:endParaRPr>
                    </a:p>
                  </a:txBody>
                  <a:tcPr marL="40029" marR="4002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228600" indent="-228600" algn="ctr"/>
                      <a:r>
                        <a:rPr lang="en-GB" sz="1600" b="1" dirty="0">
                          <a:effectLst/>
                          <a:latin typeface="Arial" panose="020B0604020202020204" pitchFamily="34" charset="0"/>
                          <a:cs typeface="Arial" panose="020B0604020202020204" pitchFamily="34" charset="0"/>
                        </a:rPr>
                        <a:t>A/B</a:t>
                      </a:r>
                      <a:endParaRPr lang="en-GB" sz="1600" dirty="0">
                        <a:effectLst/>
                        <a:latin typeface="Arial" panose="020B0604020202020204" pitchFamily="34" charset="0"/>
                        <a:cs typeface="Arial" panose="020B0604020202020204" pitchFamily="34" charset="0"/>
                      </a:endParaRPr>
                    </a:p>
                  </a:txBody>
                  <a:tcPr marL="40029" marR="40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CC"/>
                    </a:solidFill>
                  </a:tcPr>
                </a:tc>
                <a:tc>
                  <a:txBody>
                    <a:bodyPr/>
                    <a:lstStyle/>
                    <a:p>
                      <a:pPr marL="342900" lvl="0" indent="-342900" algn="l">
                        <a:buFont typeface="Symbol"/>
                        <a:buChar char=""/>
                      </a:pPr>
                      <a:r>
                        <a:rPr lang="en-ZA" sz="1600" dirty="0">
                          <a:effectLst/>
                          <a:latin typeface="Arial" panose="020B0604020202020204" pitchFamily="34" charset="0"/>
                          <a:cs typeface="Arial" panose="020B0604020202020204" pitchFamily="34" charset="0"/>
                        </a:rPr>
                        <a:t>Maintain salinity regime.</a:t>
                      </a:r>
                    </a:p>
                  </a:txBody>
                  <a:tcPr marL="40029" marR="400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635813">
                <a:tc>
                  <a:txBody>
                    <a:bodyPr/>
                    <a:lstStyle/>
                    <a:p>
                      <a:pPr marL="69215" marR="0" lvl="0" indent="0" algn="l" defTabSz="457189" rtl="0" eaLnBrk="1" fontAlgn="auto" latinLnBrk="0" hangingPunct="1">
                        <a:lnSpc>
                          <a:spcPct val="100000"/>
                        </a:lnSpc>
                        <a:spcBef>
                          <a:spcPts val="0"/>
                        </a:spcBef>
                        <a:spcAft>
                          <a:spcPts val="0"/>
                        </a:spcAft>
                        <a:buClrTx/>
                        <a:buSzTx/>
                        <a:buFontTx/>
                        <a:buNone/>
                        <a:tabLst/>
                        <a:defRPr/>
                      </a:pPr>
                      <a:r>
                        <a:rPr lang="en-GB" sz="1600" b="1" dirty="0">
                          <a:effectLst/>
                          <a:latin typeface="Arial" panose="020B0604020202020204" pitchFamily="34" charset="0"/>
                          <a:cs typeface="Arial" panose="020B0604020202020204" pitchFamily="34" charset="0"/>
                        </a:rPr>
                        <a:t>Water Quality</a:t>
                      </a:r>
                    </a:p>
                    <a:p>
                      <a:pPr marL="69215" algn="l"/>
                      <a:r>
                        <a:rPr lang="en-GB" sz="1600" b="1" dirty="0">
                          <a:effectLst/>
                          <a:latin typeface="Arial" panose="020B0604020202020204" pitchFamily="34" charset="0"/>
                          <a:cs typeface="Arial" panose="020B0604020202020204" pitchFamily="34" charset="0"/>
                        </a:rPr>
                        <a:t>(other)</a:t>
                      </a:r>
                    </a:p>
                  </a:txBody>
                  <a:tcPr marL="40029" marR="4002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228600" marR="0" lvl="0" indent="-228600" algn="ctr" defTabSz="457189" rtl="0" eaLnBrk="1" fontAlgn="auto" latinLnBrk="0" hangingPunct="1">
                        <a:lnSpc>
                          <a:spcPct val="100000"/>
                        </a:lnSpc>
                        <a:spcBef>
                          <a:spcPts val="0"/>
                        </a:spcBef>
                        <a:spcAft>
                          <a:spcPts val="0"/>
                        </a:spcAft>
                        <a:buClrTx/>
                        <a:buSzTx/>
                        <a:buFontTx/>
                        <a:buNone/>
                        <a:tabLst/>
                        <a:defRPr/>
                      </a:pPr>
                      <a:r>
                        <a:rPr lang="en-GB" sz="1600" b="1" dirty="0">
                          <a:effectLst/>
                          <a:latin typeface="Arial" panose="020B0604020202020204" pitchFamily="34" charset="0"/>
                          <a:ea typeface="Times New Roman"/>
                          <a:cs typeface="Arial" panose="020B0604020202020204" pitchFamily="34" charset="0"/>
                        </a:rPr>
                        <a:t>C</a:t>
                      </a:r>
                      <a:endParaRPr lang="en-GB" sz="1600" dirty="0">
                        <a:effectLst/>
                        <a:latin typeface="Arial" panose="020B0604020202020204" pitchFamily="34" charset="0"/>
                        <a:ea typeface="Times New Roman"/>
                        <a:cs typeface="Arial" panose="020B0604020202020204" pitchFamily="34" charset="0"/>
                      </a:endParaRPr>
                    </a:p>
                    <a:p>
                      <a:pPr marL="228600" indent="-228600" algn="ctr"/>
                      <a:endParaRPr lang="en-GB" sz="1600" dirty="0">
                        <a:effectLst/>
                        <a:latin typeface="Arial" panose="020B0604020202020204" pitchFamily="34" charset="0"/>
                        <a:cs typeface="Arial" panose="020B0604020202020204" pitchFamily="34" charset="0"/>
                      </a:endParaRPr>
                    </a:p>
                  </a:txBody>
                  <a:tcPr marL="40029" marR="40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342900" lvl="0" indent="-342900" algn="l">
                        <a:buFont typeface="Symbol"/>
                        <a:buChar char=""/>
                      </a:pPr>
                      <a:r>
                        <a:rPr lang="en-ZA" sz="1600" dirty="0">
                          <a:effectLst/>
                          <a:latin typeface="Arial" panose="020B0604020202020204" pitchFamily="34" charset="0"/>
                          <a:cs typeface="Arial" panose="020B0604020202020204" pitchFamily="34" charset="0"/>
                        </a:rPr>
                        <a:t>Maintain the water quality to meet the target EC for both </a:t>
                      </a:r>
                      <a:r>
                        <a:rPr lang="en-ZA" sz="1600" i="1" dirty="0">
                          <a:effectLst/>
                          <a:latin typeface="Arial" panose="020B0604020202020204" pitchFamily="34" charset="0"/>
                          <a:cs typeface="Arial" panose="020B0604020202020204" pitchFamily="34" charset="0"/>
                        </a:rPr>
                        <a:t>river inflow </a:t>
                      </a:r>
                      <a:r>
                        <a:rPr lang="en-ZA" sz="1600" dirty="0">
                          <a:effectLst/>
                          <a:latin typeface="Arial" panose="020B0604020202020204" pitchFamily="34" charset="0"/>
                          <a:cs typeface="Arial" panose="020B0604020202020204" pitchFamily="34" charset="0"/>
                        </a:rPr>
                        <a:t>and in the </a:t>
                      </a:r>
                      <a:r>
                        <a:rPr lang="en-ZA" sz="1600" i="1" dirty="0">
                          <a:effectLst/>
                          <a:latin typeface="Arial" panose="020B0604020202020204" pitchFamily="34" charset="0"/>
                          <a:cs typeface="Arial" panose="020B0604020202020204" pitchFamily="34" charset="0"/>
                        </a:rPr>
                        <a:t>estuary</a:t>
                      </a:r>
                      <a:r>
                        <a:rPr lang="en-ZA" sz="1600" dirty="0">
                          <a:effectLst/>
                          <a:latin typeface="Arial" panose="020B0604020202020204" pitchFamily="34" charset="0"/>
                          <a:cs typeface="Arial" panose="020B0604020202020204" pitchFamily="34" charset="0"/>
                        </a:rPr>
                        <a:t>. Note a naturally turbid system. Metals in water and sediment not to exceed target values. Recreational guidelines specified.</a:t>
                      </a:r>
                    </a:p>
                  </a:txBody>
                  <a:tcPr marL="40029" marR="400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681272832"/>
                  </a:ext>
                </a:extLst>
              </a:tr>
            </a:tbl>
          </a:graphicData>
        </a:graphic>
      </p:graphicFrame>
      <p:sp>
        <p:nvSpPr>
          <p:cNvPr id="10" name="Title 1"/>
          <p:cNvSpPr txBox="1">
            <a:spLocks/>
          </p:cNvSpPr>
          <p:nvPr/>
        </p:nvSpPr>
        <p:spPr bwMode="auto">
          <a:xfrm>
            <a:off x="157586" y="283272"/>
            <a:ext cx="8572500" cy="1040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178" fontAlgn="base">
              <a:spcBef>
                <a:spcPct val="0"/>
              </a:spcBef>
              <a:spcAft>
                <a:spcPct val="0"/>
              </a:spcAft>
            </a:pPr>
            <a:r>
              <a:rPr lang="en-ZA" altLang="en-US" sz="3600" b="1" dirty="0" err="1">
                <a:solidFill>
                  <a:srgbClr val="FF0000"/>
                </a:solidFill>
                <a:latin typeface="Futura Md BT" pitchFamily="34" charset="0"/>
              </a:rPr>
              <a:t>Mzimvubu</a:t>
            </a:r>
            <a:r>
              <a:rPr lang="en-ZA" altLang="en-US" sz="3600" b="1" dirty="0">
                <a:solidFill>
                  <a:srgbClr val="FF0000"/>
                </a:solidFill>
                <a:latin typeface="Futura Md BT" pitchFamily="34" charset="0"/>
              </a:rPr>
              <a:t> Estuary RQO = Target Category B </a:t>
            </a:r>
          </a:p>
        </p:txBody>
      </p:sp>
      <p:sp>
        <p:nvSpPr>
          <p:cNvPr id="2" name="TextBox 1"/>
          <p:cNvSpPr txBox="1"/>
          <p:nvPr/>
        </p:nvSpPr>
        <p:spPr>
          <a:xfrm>
            <a:off x="157586" y="5942873"/>
            <a:ext cx="8844897" cy="707886"/>
          </a:xfrm>
          <a:prstGeom prst="rect">
            <a:avLst/>
          </a:prstGeom>
          <a:solidFill>
            <a:schemeClr val="bg1"/>
          </a:solidFill>
        </p:spPr>
        <p:txBody>
          <a:bodyPr wrap="square" rtlCol="0">
            <a:spAutoFit/>
          </a:bodyPr>
          <a:lstStyle/>
          <a:p>
            <a:r>
              <a:rPr lang="en-ZA" sz="2000" dirty="0">
                <a:latin typeface="Arial" panose="020B0604020202020204" pitchFamily="34" charset="0"/>
                <a:cs typeface="Arial" panose="020B0604020202020204" pitchFamily="34" charset="0"/>
              </a:rPr>
              <a:t>*The RQOs provided here include some numerical information.  All narrative RQOs supported by numerical RQOs are in the technical reports.</a:t>
            </a:r>
          </a:p>
        </p:txBody>
      </p:sp>
      <p:pic>
        <p:nvPicPr>
          <p:cNvPr id="5" name="Picture 4">
            <a:extLst>
              <a:ext uri="{FF2B5EF4-FFF2-40B4-BE49-F238E27FC236}">
                <a16:creationId xmlns:a16="http://schemas.microsoft.com/office/drawing/2014/main" xmlns="" id="{D71B4532-0ACA-4B6B-BDAA-E5037F944A48}"/>
              </a:ext>
            </a:extLst>
          </p:cNvPr>
          <p:cNvPicPr>
            <a:picLocks noChangeAspect="1"/>
          </p:cNvPicPr>
          <p:nvPr/>
        </p:nvPicPr>
        <p:blipFill>
          <a:blip r:embed="rId2"/>
          <a:stretch>
            <a:fillRect/>
          </a:stretch>
        </p:blipFill>
        <p:spPr>
          <a:xfrm>
            <a:off x="7695659" y="1695149"/>
            <a:ext cx="1236856" cy="801665"/>
          </a:xfrm>
          <a:prstGeom prst="rect">
            <a:avLst/>
          </a:prstGeom>
        </p:spPr>
      </p:pic>
      <p:pic>
        <p:nvPicPr>
          <p:cNvPr id="6" name="Picture 5">
            <a:extLst>
              <a:ext uri="{FF2B5EF4-FFF2-40B4-BE49-F238E27FC236}">
                <a16:creationId xmlns:a16="http://schemas.microsoft.com/office/drawing/2014/main" xmlns="" id="{0FEEF171-0A23-43A1-887F-7F2442B5FE00}"/>
              </a:ext>
            </a:extLst>
          </p:cNvPr>
          <p:cNvPicPr>
            <a:picLocks noChangeAspect="1"/>
          </p:cNvPicPr>
          <p:nvPr/>
        </p:nvPicPr>
        <p:blipFill>
          <a:blip r:embed="rId3"/>
          <a:stretch>
            <a:fillRect/>
          </a:stretch>
        </p:blipFill>
        <p:spPr>
          <a:xfrm>
            <a:off x="7306794" y="406048"/>
            <a:ext cx="1625721" cy="1040497"/>
          </a:xfrm>
          <a:prstGeom prst="rect">
            <a:avLst/>
          </a:prstGeom>
        </p:spPr>
      </p:pic>
    </p:spTree>
    <p:extLst>
      <p:ext uri="{BB962C8B-B14F-4D97-AF65-F5344CB8AC3E}">
        <p14:creationId xmlns:p14="http://schemas.microsoft.com/office/powerpoint/2010/main" val="24256457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257156" fontAlgn="base">
              <a:spcBef>
                <a:spcPct val="0"/>
              </a:spcBef>
              <a:spcAft>
                <a:spcPct val="0"/>
              </a:spcAft>
              <a:defRPr/>
            </a:pPr>
            <a:endParaRPr lang="en-US" altLang="en-US" dirty="0">
              <a:solidFill>
                <a:prstClr val="black"/>
              </a:solidFill>
              <a:ea typeface="ＭＳ Ｐゴシック" pitchFamily="34" charset="-128"/>
            </a:endParaRPr>
          </a:p>
        </p:txBody>
      </p:sp>
      <p:graphicFrame>
        <p:nvGraphicFramePr>
          <p:cNvPr id="8" name="Table 7"/>
          <p:cNvGraphicFramePr>
            <a:graphicFrameLocks noGrp="1"/>
          </p:cNvGraphicFramePr>
          <p:nvPr>
            <p:extLst>
              <p:ext uri="{D42A27DB-BD31-4B8C-83A1-F6EECF244321}">
                <p14:modId xmlns:p14="http://schemas.microsoft.com/office/powerpoint/2010/main" val="4273380832"/>
              </p:ext>
            </p:extLst>
          </p:nvPr>
        </p:nvGraphicFramePr>
        <p:xfrm>
          <a:off x="1439865" y="1861174"/>
          <a:ext cx="7492650" cy="2932709"/>
        </p:xfrm>
        <a:graphic>
          <a:graphicData uri="http://schemas.openxmlformats.org/drawingml/2006/table">
            <a:tbl>
              <a:tblPr/>
              <a:tblGrid>
                <a:gridCol w="2578267">
                  <a:extLst>
                    <a:ext uri="{9D8B030D-6E8A-4147-A177-3AD203B41FA5}">
                      <a16:colId xmlns:a16="http://schemas.microsoft.com/office/drawing/2014/main" xmlns="" val="20000"/>
                    </a:ext>
                  </a:extLst>
                </a:gridCol>
                <a:gridCol w="894095">
                  <a:extLst>
                    <a:ext uri="{9D8B030D-6E8A-4147-A177-3AD203B41FA5}">
                      <a16:colId xmlns:a16="http://schemas.microsoft.com/office/drawing/2014/main" xmlns="" val="20001"/>
                    </a:ext>
                  </a:extLst>
                </a:gridCol>
                <a:gridCol w="4020288">
                  <a:extLst>
                    <a:ext uri="{9D8B030D-6E8A-4147-A177-3AD203B41FA5}">
                      <a16:colId xmlns:a16="http://schemas.microsoft.com/office/drawing/2014/main" xmlns="" val="20002"/>
                    </a:ext>
                  </a:extLst>
                </a:gridCol>
              </a:tblGrid>
              <a:tr h="70646">
                <a:tc>
                  <a:txBody>
                    <a:bodyPr/>
                    <a:lstStyle/>
                    <a:p>
                      <a:pPr algn="ctr">
                        <a:spcBef>
                          <a:spcPts val="600"/>
                        </a:spcBef>
                        <a:spcAft>
                          <a:spcPts val="0"/>
                        </a:spcAft>
                      </a:pPr>
                      <a:r>
                        <a:rPr lang="en-GB" sz="1600" b="1" dirty="0">
                          <a:effectLst/>
                          <a:latin typeface="Arial" panose="020B0604020202020204" pitchFamily="34" charset="0"/>
                          <a:ea typeface="Times New Roman"/>
                          <a:cs typeface="Arial" panose="020B0604020202020204" pitchFamily="34" charset="0"/>
                        </a:rPr>
                        <a:t>Component</a:t>
                      </a:r>
                      <a:endParaRPr lang="en-GB" sz="1600" dirty="0">
                        <a:effectLst/>
                        <a:latin typeface="Arial" panose="020B0604020202020204" pitchFamily="34" charset="0"/>
                        <a:ea typeface="Times New Roman"/>
                        <a:cs typeface="Arial" panose="020B0604020202020204" pitchFamily="34" charset="0"/>
                      </a:endParaRPr>
                    </a:p>
                  </a:txBody>
                  <a:tcPr marL="40029" marR="4002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Bef>
                          <a:spcPts val="600"/>
                        </a:spcBef>
                        <a:spcAft>
                          <a:spcPts val="0"/>
                        </a:spcAft>
                      </a:pPr>
                      <a:r>
                        <a:rPr lang="en-GB" sz="1600" b="1" dirty="0">
                          <a:effectLst/>
                          <a:latin typeface="Arial" panose="020B0604020202020204" pitchFamily="34" charset="0"/>
                          <a:ea typeface="Times New Roman"/>
                          <a:cs typeface="Arial" panose="020B0604020202020204" pitchFamily="34" charset="0"/>
                        </a:rPr>
                        <a:t>EC</a:t>
                      </a:r>
                      <a:endParaRPr lang="en-GB" sz="1600" dirty="0">
                        <a:effectLst/>
                        <a:latin typeface="Arial" panose="020B0604020202020204" pitchFamily="34" charset="0"/>
                        <a:ea typeface="Times New Roman"/>
                        <a:cs typeface="Arial" panose="020B0604020202020204" pitchFamily="34" charset="0"/>
                      </a:endParaRPr>
                    </a:p>
                  </a:txBody>
                  <a:tcPr marL="40029" marR="40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Bef>
                          <a:spcPts val="600"/>
                        </a:spcBef>
                        <a:spcAft>
                          <a:spcPts val="0"/>
                        </a:spcAft>
                      </a:pPr>
                      <a:r>
                        <a:rPr lang="en-GB" sz="1600" b="1" dirty="0">
                          <a:effectLst/>
                          <a:latin typeface="Arial" panose="020B0604020202020204" pitchFamily="34" charset="0"/>
                          <a:ea typeface="Times New Roman"/>
                          <a:cs typeface="Arial" panose="020B0604020202020204" pitchFamily="34" charset="0"/>
                        </a:rPr>
                        <a:t>Resource</a:t>
                      </a:r>
                      <a:r>
                        <a:rPr lang="en-GB" sz="1600" b="1" baseline="0" dirty="0">
                          <a:effectLst/>
                          <a:latin typeface="Arial" panose="020B0604020202020204" pitchFamily="34" charset="0"/>
                          <a:ea typeface="Times New Roman"/>
                          <a:cs typeface="Arial" panose="020B0604020202020204" pitchFamily="34" charset="0"/>
                        </a:rPr>
                        <a:t> Quality Objectives</a:t>
                      </a:r>
                      <a:r>
                        <a:rPr lang="en-GB" sz="1600" b="1" dirty="0">
                          <a:effectLst/>
                          <a:latin typeface="Arial" panose="020B0604020202020204" pitchFamily="34" charset="0"/>
                          <a:ea typeface="Times New Roman"/>
                          <a:cs typeface="Arial" panose="020B0604020202020204" pitchFamily="34" charset="0"/>
                        </a:rPr>
                        <a:t>*: Responses</a:t>
                      </a:r>
                      <a:endParaRPr lang="en-GB" sz="1600" dirty="0">
                        <a:effectLst/>
                        <a:latin typeface="Arial" panose="020B0604020202020204" pitchFamily="34" charset="0"/>
                        <a:ea typeface="Times New Roman"/>
                        <a:cs typeface="Arial" panose="020B0604020202020204" pitchFamily="34" charset="0"/>
                      </a:endParaRPr>
                    </a:p>
                  </a:txBody>
                  <a:tcPr marL="40029" marR="400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10000"/>
                  </a:ext>
                </a:extLst>
              </a:tr>
              <a:tr h="246525">
                <a:tc>
                  <a:txBody>
                    <a:bodyPr/>
                    <a:lstStyle/>
                    <a:p>
                      <a:pPr algn="l">
                        <a:lnSpc>
                          <a:spcPct val="120000"/>
                        </a:lnSpc>
                        <a:spcAft>
                          <a:spcPts val="0"/>
                        </a:spcAft>
                      </a:pPr>
                      <a:r>
                        <a:rPr lang="en-GB" sz="1600" b="1" dirty="0">
                          <a:effectLst/>
                          <a:latin typeface="Arial" panose="020B0604020202020204" pitchFamily="34" charset="0"/>
                          <a:ea typeface="Times New Roman"/>
                          <a:cs typeface="Arial" panose="020B0604020202020204" pitchFamily="34" charset="0"/>
                        </a:rPr>
                        <a:t>Microalgae</a:t>
                      </a:r>
                    </a:p>
                    <a:p>
                      <a:pPr algn="l">
                        <a:lnSpc>
                          <a:spcPct val="120000"/>
                        </a:lnSpc>
                        <a:spcAft>
                          <a:spcPts val="0"/>
                        </a:spcAft>
                      </a:pPr>
                      <a:r>
                        <a:rPr lang="en-GB" sz="1600" b="1" dirty="0">
                          <a:effectLst/>
                          <a:latin typeface="Arial" panose="020B0604020202020204" pitchFamily="34" charset="0"/>
                          <a:ea typeface="Times New Roman"/>
                          <a:cs typeface="Arial" panose="020B0604020202020204" pitchFamily="34" charset="0"/>
                        </a:rPr>
                        <a:t>Macrophytes</a:t>
                      </a:r>
                      <a:endParaRPr lang="en-GB" sz="1600" dirty="0">
                        <a:effectLst/>
                        <a:latin typeface="Arial" panose="020B0604020202020204" pitchFamily="34" charset="0"/>
                        <a:ea typeface="Times New Roman"/>
                        <a:cs typeface="Arial" panose="020B0604020202020204" pitchFamily="34" charset="0"/>
                      </a:endParaRPr>
                    </a:p>
                  </a:txBody>
                  <a:tcPr marL="40029" marR="4002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228600" indent="-228600" algn="ctr">
                        <a:lnSpc>
                          <a:spcPct val="120000"/>
                        </a:lnSpc>
                        <a:spcAft>
                          <a:spcPts val="0"/>
                        </a:spcAft>
                      </a:pPr>
                      <a:r>
                        <a:rPr lang="en-GB" sz="1600" b="1" dirty="0">
                          <a:effectLst/>
                          <a:latin typeface="Arial" panose="020B0604020202020204" pitchFamily="34" charset="0"/>
                          <a:ea typeface="Times New Roman"/>
                          <a:cs typeface="Arial" panose="020B0604020202020204" pitchFamily="34" charset="0"/>
                        </a:rPr>
                        <a:t>C</a:t>
                      </a:r>
                      <a:endParaRPr lang="en-GB" sz="1600" dirty="0">
                        <a:effectLst/>
                        <a:latin typeface="Arial" panose="020B0604020202020204" pitchFamily="34" charset="0"/>
                        <a:ea typeface="Times New Roman"/>
                        <a:cs typeface="Arial" panose="020B0604020202020204" pitchFamily="34" charset="0"/>
                      </a:endParaRPr>
                    </a:p>
                  </a:txBody>
                  <a:tcPr marL="40029" marR="40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3FF43"/>
                    </a:solidFill>
                  </a:tcPr>
                </a:tc>
                <a:tc>
                  <a:txBody>
                    <a:bodyPr/>
                    <a:lstStyle/>
                    <a:p>
                      <a:pPr algn="l">
                        <a:lnSpc>
                          <a:spcPct val="120000"/>
                        </a:lnSpc>
                        <a:spcAft>
                          <a:spcPts val="0"/>
                        </a:spcAft>
                      </a:pPr>
                      <a:endParaRPr lang="en-GB" sz="1600" dirty="0">
                        <a:effectLst/>
                        <a:latin typeface="Arial" panose="020B0604020202020204" pitchFamily="34" charset="0"/>
                        <a:ea typeface="Times New Roman"/>
                        <a:cs typeface="Arial" panose="020B0604020202020204" pitchFamily="34" charset="0"/>
                      </a:endParaRPr>
                    </a:p>
                  </a:txBody>
                  <a:tcPr marL="40029" marR="400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615111">
                <a:tc>
                  <a:txBody>
                    <a:bodyPr/>
                    <a:lstStyle/>
                    <a:p>
                      <a:pPr algn="l">
                        <a:lnSpc>
                          <a:spcPct val="120000"/>
                        </a:lnSpc>
                        <a:spcAft>
                          <a:spcPts val="0"/>
                        </a:spcAft>
                      </a:pPr>
                      <a:r>
                        <a:rPr lang="en-GB" sz="1600" b="1" dirty="0">
                          <a:effectLst/>
                          <a:latin typeface="Arial" panose="020B0604020202020204" pitchFamily="34" charset="0"/>
                          <a:ea typeface="Times New Roman"/>
                          <a:cs typeface="Arial" panose="020B0604020202020204" pitchFamily="34" charset="0"/>
                        </a:rPr>
                        <a:t>Invertebrates</a:t>
                      </a:r>
                    </a:p>
                  </a:txBody>
                  <a:tcPr marL="40029" marR="4002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228600" indent="-228600" algn="ctr">
                        <a:lnSpc>
                          <a:spcPct val="120000"/>
                        </a:lnSpc>
                        <a:spcAft>
                          <a:spcPts val="0"/>
                        </a:spcAft>
                      </a:pPr>
                      <a:r>
                        <a:rPr lang="en-GB" sz="1600" b="1" dirty="0">
                          <a:effectLst/>
                          <a:latin typeface="Arial" panose="020B0604020202020204" pitchFamily="34" charset="0"/>
                          <a:ea typeface="Times New Roman"/>
                          <a:cs typeface="Arial" panose="020B0604020202020204" pitchFamily="34" charset="0"/>
                        </a:rPr>
                        <a:t>A/B</a:t>
                      </a:r>
                      <a:endParaRPr lang="en-GB" sz="1600" dirty="0">
                        <a:effectLst/>
                        <a:latin typeface="Arial" panose="020B0604020202020204" pitchFamily="34" charset="0"/>
                        <a:ea typeface="Times New Roman"/>
                        <a:cs typeface="Arial" panose="020B0604020202020204" pitchFamily="34" charset="0"/>
                      </a:endParaRPr>
                    </a:p>
                  </a:txBody>
                  <a:tcPr marL="40029" marR="40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CC"/>
                    </a:solidFill>
                  </a:tcPr>
                </a:tc>
                <a:tc>
                  <a:txBody>
                    <a:bodyPr/>
                    <a:lstStyle/>
                    <a:p>
                      <a:pPr algn="l">
                        <a:lnSpc>
                          <a:spcPct val="120000"/>
                        </a:lnSpc>
                        <a:spcAft>
                          <a:spcPts val="0"/>
                        </a:spcAft>
                      </a:pPr>
                      <a:endParaRPr lang="en-GB" sz="1600" dirty="0">
                        <a:effectLst/>
                        <a:latin typeface="Arial" panose="020B0604020202020204" pitchFamily="34" charset="0"/>
                        <a:ea typeface="Times New Roman"/>
                        <a:cs typeface="Arial" panose="020B0604020202020204" pitchFamily="34" charset="0"/>
                      </a:endParaRPr>
                    </a:p>
                  </a:txBody>
                  <a:tcPr marL="40029" marR="400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635813">
                <a:tc>
                  <a:txBody>
                    <a:bodyPr/>
                    <a:lstStyle/>
                    <a:p>
                      <a:pPr marL="69215" algn="l"/>
                      <a:r>
                        <a:rPr lang="en-GB" sz="1600" b="1" dirty="0">
                          <a:effectLst/>
                          <a:latin typeface="Arial" panose="020B0604020202020204" pitchFamily="34" charset="0"/>
                          <a:cs typeface="Arial" panose="020B0604020202020204" pitchFamily="34" charset="0"/>
                        </a:rPr>
                        <a:t>Fish</a:t>
                      </a:r>
                    </a:p>
                  </a:txBody>
                  <a:tcPr marL="40029" marR="4002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228600" indent="-228600" algn="ctr"/>
                      <a:r>
                        <a:rPr lang="en-GB" sz="1600" b="1" dirty="0">
                          <a:effectLst/>
                          <a:latin typeface="Arial" panose="020B0604020202020204" pitchFamily="34" charset="0"/>
                          <a:cs typeface="Arial" panose="020B0604020202020204" pitchFamily="34" charset="0"/>
                        </a:rPr>
                        <a:t>B/C</a:t>
                      </a:r>
                    </a:p>
                  </a:txBody>
                  <a:tcPr marL="40029" marR="40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99"/>
                    </a:solidFill>
                  </a:tcPr>
                </a:tc>
                <a:tc>
                  <a:txBody>
                    <a:bodyPr/>
                    <a:lstStyle/>
                    <a:p>
                      <a:pPr marL="342900" lvl="0" indent="-342900" algn="l">
                        <a:spcBef>
                          <a:spcPts val="600"/>
                        </a:spcBef>
                        <a:buFont typeface="Symbol"/>
                        <a:buChar char=""/>
                      </a:pPr>
                      <a:endParaRPr lang="en-ZA" sz="1600" dirty="0">
                        <a:effectLst/>
                        <a:latin typeface="Arial" panose="020B0604020202020204" pitchFamily="34" charset="0"/>
                        <a:cs typeface="Arial" panose="020B0604020202020204" pitchFamily="34" charset="0"/>
                      </a:endParaRPr>
                    </a:p>
                  </a:txBody>
                  <a:tcPr marL="40029" marR="400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421558468"/>
                  </a:ext>
                </a:extLst>
              </a:tr>
              <a:tr h="635813">
                <a:tc>
                  <a:txBody>
                    <a:bodyPr/>
                    <a:lstStyle/>
                    <a:p>
                      <a:pPr marL="69215" algn="l"/>
                      <a:r>
                        <a:rPr lang="en-GB" sz="1600" b="1" dirty="0">
                          <a:effectLst/>
                          <a:latin typeface="Arial" panose="020B0604020202020204" pitchFamily="34" charset="0"/>
                          <a:cs typeface="Arial" panose="020B0604020202020204" pitchFamily="34" charset="0"/>
                        </a:rPr>
                        <a:t>Birds</a:t>
                      </a:r>
                      <a:endParaRPr lang="en-GB" sz="1600" dirty="0">
                        <a:effectLst/>
                        <a:latin typeface="Arial" panose="020B0604020202020204" pitchFamily="34" charset="0"/>
                        <a:cs typeface="Arial" panose="020B0604020202020204" pitchFamily="34" charset="0"/>
                      </a:endParaRPr>
                    </a:p>
                  </a:txBody>
                  <a:tcPr marL="40029" marR="4002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228600" indent="-228600" algn="ctr"/>
                      <a:r>
                        <a:rPr lang="en-GB" sz="1600" b="1" dirty="0">
                          <a:effectLst/>
                          <a:latin typeface="Arial" panose="020B0604020202020204" pitchFamily="34" charset="0"/>
                          <a:cs typeface="Arial" panose="020B0604020202020204" pitchFamily="34" charset="0"/>
                        </a:rPr>
                        <a:t>C/D</a:t>
                      </a:r>
                    </a:p>
                  </a:txBody>
                  <a:tcPr marL="40029" marR="400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00"/>
                    </a:solidFill>
                  </a:tcPr>
                </a:tc>
                <a:tc>
                  <a:txBody>
                    <a:bodyPr/>
                    <a:lstStyle/>
                    <a:p>
                      <a:pPr marL="342900" lvl="0" indent="-342900" algn="l">
                        <a:buFont typeface="Symbol"/>
                        <a:buChar char=""/>
                      </a:pPr>
                      <a:endParaRPr lang="en-ZA" sz="1600" dirty="0">
                        <a:effectLst/>
                        <a:latin typeface="Arial" panose="020B0604020202020204" pitchFamily="34" charset="0"/>
                        <a:cs typeface="Arial" panose="020B0604020202020204" pitchFamily="34" charset="0"/>
                      </a:endParaRPr>
                    </a:p>
                  </a:txBody>
                  <a:tcPr marL="40029" marR="4002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bl>
          </a:graphicData>
        </a:graphic>
      </p:graphicFrame>
      <p:sp>
        <p:nvSpPr>
          <p:cNvPr id="10" name="Title 1"/>
          <p:cNvSpPr txBox="1">
            <a:spLocks/>
          </p:cNvSpPr>
          <p:nvPr/>
        </p:nvSpPr>
        <p:spPr bwMode="auto">
          <a:xfrm>
            <a:off x="421948" y="339976"/>
            <a:ext cx="85725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178" fontAlgn="base">
              <a:spcBef>
                <a:spcPct val="0"/>
              </a:spcBef>
              <a:spcAft>
                <a:spcPct val="0"/>
              </a:spcAft>
            </a:pPr>
            <a:r>
              <a:rPr lang="en-ZA" altLang="en-US" sz="4000" b="1" dirty="0" err="1">
                <a:solidFill>
                  <a:srgbClr val="FF0000"/>
                </a:solidFill>
                <a:latin typeface="Futura Md BT" pitchFamily="34" charset="0"/>
              </a:rPr>
              <a:t>Mzimvubu</a:t>
            </a:r>
            <a:r>
              <a:rPr lang="en-ZA" altLang="en-US" sz="4000" b="1" dirty="0">
                <a:solidFill>
                  <a:srgbClr val="FF0000"/>
                </a:solidFill>
                <a:latin typeface="Futura Md BT" pitchFamily="34" charset="0"/>
              </a:rPr>
              <a:t> Estuary RQO = Target Category B </a:t>
            </a:r>
          </a:p>
        </p:txBody>
      </p:sp>
      <p:sp>
        <p:nvSpPr>
          <p:cNvPr id="2" name="TextBox 1"/>
          <p:cNvSpPr txBox="1"/>
          <p:nvPr/>
        </p:nvSpPr>
        <p:spPr>
          <a:xfrm>
            <a:off x="149551" y="5265246"/>
            <a:ext cx="8844897" cy="707886"/>
          </a:xfrm>
          <a:prstGeom prst="rect">
            <a:avLst/>
          </a:prstGeom>
          <a:solidFill>
            <a:schemeClr val="bg1"/>
          </a:solidFill>
        </p:spPr>
        <p:txBody>
          <a:bodyPr wrap="square" rtlCol="0">
            <a:spAutoFit/>
          </a:bodyPr>
          <a:lstStyle/>
          <a:p>
            <a:r>
              <a:rPr lang="en-ZA" sz="2000" dirty="0">
                <a:latin typeface="Arial" panose="020B0604020202020204" pitchFamily="34" charset="0"/>
                <a:cs typeface="Arial" panose="020B0604020202020204" pitchFamily="34" charset="0"/>
              </a:rPr>
              <a:t>*The RQOs provided here include some numerical information.  All narrative RQOs supported by numerical RQOs are in the technical reports.</a:t>
            </a:r>
          </a:p>
        </p:txBody>
      </p:sp>
      <p:pic>
        <p:nvPicPr>
          <p:cNvPr id="5" name="Picture 4">
            <a:extLst>
              <a:ext uri="{FF2B5EF4-FFF2-40B4-BE49-F238E27FC236}">
                <a16:creationId xmlns:a16="http://schemas.microsoft.com/office/drawing/2014/main" xmlns="" id="{D71B4532-0ACA-4B6B-BDAA-E5037F944A48}"/>
              </a:ext>
            </a:extLst>
          </p:cNvPr>
          <p:cNvPicPr>
            <a:picLocks noChangeAspect="1"/>
          </p:cNvPicPr>
          <p:nvPr/>
        </p:nvPicPr>
        <p:blipFill>
          <a:blip r:embed="rId2"/>
          <a:stretch>
            <a:fillRect/>
          </a:stretch>
        </p:blipFill>
        <p:spPr>
          <a:xfrm>
            <a:off x="5275498" y="2827579"/>
            <a:ext cx="1236856" cy="801665"/>
          </a:xfrm>
          <a:prstGeom prst="rect">
            <a:avLst/>
          </a:prstGeom>
        </p:spPr>
      </p:pic>
      <p:pic>
        <p:nvPicPr>
          <p:cNvPr id="6" name="Picture 5">
            <a:extLst>
              <a:ext uri="{FF2B5EF4-FFF2-40B4-BE49-F238E27FC236}">
                <a16:creationId xmlns:a16="http://schemas.microsoft.com/office/drawing/2014/main" xmlns="" id="{0FEEF171-0A23-43A1-887F-7F2442B5FE00}"/>
              </a:ext>
            </a:extLst>
          </p:cNvPr>
          <p:cNvPicPr>
            <a:picLocks noChangeAspect="1"/>
          </p:cNvPicPr>
          <p:nvPr/>
        </p:nvPicPr>
        <p:blipFill>
          <a:blip r:embed="rId3"/>
          <a:stretch>
            <a:fillRect/>
          </a:stretch>
        </p:blipFill>
        <p:spPr>
          <a:xfrm>
            <a:off x="7193081" y="672919"/>
            <a:ext cx="1488346" cy="952574"/>
          </a:xfrm>
          <a:prstGeom prst="rect">
            <a:avLst/>
          </a:prstGeom>
        </p:spPr>
      </p:pic>
      <p:pic>
        <p:nvPicPr>
          <p:cNvPr id="3" name="Picture 2">
            <a:extLst>
              <a:ext uri="{FF2B5EF4-FFF2-40B4-BE49-F238E27FC236}">
                <a16:creationId xmlns:a16="http://schemas.microsoft.com/office/drawing/2014/main" xmlns="" id="{4E9BBB38-CB16-4AC9-A4BF-A1E1C5285A8C}"/>
              </a:ext>
            </a:extLst>
          </p:cNvPr>
          <p:cNvPicPr>
            <a:picLocks noChangeAspect="1"/>
          </p:cNvPicPr>
          <p:nvPr/>
        </p:nvPicPr>
        <p:blipFill>
          <a:blip r:embed="rId4"/>
          <a:stretch>
            <a:fillRect/>
          </a:stretch>
        </p:blipFill>
        <p:spPr>
          <a:xfrm>
            <a:off x="6700398" y="3429000"/>
            <a:ext cx="1236856" cy="804701"/>
          </a:xfrm>
          <a:prstGeom prst="rect">
            <a:avLst/>
          </a:prstGeom>
        </p:spPr>
      </p:pic>
      <p:pic>
        <p:nvPicPr>
          <p:cNvPr id="7" name="Picture 6">
            <a:extLst>
              <a:ext uri="{FF2B5EF4-FFF2-40B4-BE49-F238E27FC236}">
                <a16:creationId xmlns:a16="http://schemas.microsoft.com/office/drawing/2014/main" xmlns="" id="{BE70B386-C837-4E5B-AD67-0961D8B54109}"/>
              </a:ext>
            </a:extLst>
          </p:cNvPr>
          <p:cNvPicPr>
            <a:picLocks noChangeAspect="1"/>
          </p:cNvPicPr>
          <p:nvPr/>
        </p:nvPicPr>
        <p:blipFill>
          <a:blip r:embed="rId5"/>
          <a:stretch>
            <a:fillRect/>
          </a:stretch>
        </p:blipFill>
        <p:spPr>
          <a:xfrm>
            <a:off x="5024646" y="4107243"/>
            <a:ext cx="1299664" cy="838245"/>
          </a:xfrm>
          <a:prstGeom prst="rect">
            <a:avLst/>
          </a:prstGeom>
        </p:spPr>
      </p:pic>
      <p:pic>
        <p:nvPicPr>
          <p:cNvPr id="11" name="Picture 10">
            <a:extLst>
              <a:ext uri="{FF2B5EF4-FFF2-40B4-BE49-F238E27FC236}">
                <a16:creationId xmlns:a16="http://schemas.microsoft.com/office/drawing/2014/main" xmlns="" id="{202FB169-5780-4973-8841-560460071A03}"/>
              </a:ext>
            </a:extLst>
          </p:cNvPr>
          <p:cNvPicPr>
            <a:picLocks noChangeAspect="1"/>
          </p:cNvPicPr>
          <p:nvPr/>
        </p:nvPicPr>
        <p:blipFill>
          <a:blip r:embed="rId6"/>
          <a:stretch>
            <a:fillRect/>
          </a:stretch>
        </p:blipFill>
        <p:spPr>
          <a:xfrm>
            <a:off x="6803825" y="2221250"/>
            <a:ext cx="1236856" cy="796259"/>
          </a:xfrm>
          <a:prstGeom prst="rect">
            <a:avLst/>
          </a:prstGeom>
        </p:spPr>
      </p:pic>
    </p:spTree>
    <p:extLst>
      <p:ext uri="{BB962C8B-B14F-4D97-AF65-F5344CB8AC3E}">
        <p14:creationId xmlns:p14="http://schemas.microsoft.com/office/powerpoint/2010/main" val="36510301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45830" y="1783257"/>
            <a:ext cx="7337091" cy="2594533"/>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62</a:t>
            </a:fld>
            <a:endParaRPr lang="en-US" altLang="en-US" dirty="0">
              <a:solidFill>
                <a:prstClr val="black"/>
              </a:solidFill>
              <a:ea typeface="ＭＳ Ｐゴシック" pitchFamily="34" charset="-128"/>
            </a:endParaRPr>
          </a:p>
        </p:txBody>
      </p:sp>
      <p:sp>
        <p:nvSpPr>
          <p:cNvPr id="3" name="Rectangle 2"/>
          <p:cNvSpPr txBox="1">
            <a:spLocks noChangeArrowheads="1"/>
          </p:cNvSpPr>
          <p:nvPr/>
        </p:nvSpPr>
        <p:spPr>
          <a:xfrm>
            <a:off x="1545830" y="1783258"/>
            <a:ext cx="7215447"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chemeClr val="bg1">
                    <a:lumMod val="75000"/>
                  </a:schemeClr>
                </a:solidFill>
                <a:latin typeface="Aharoni" panose="02010803020104030203" pitchFamily="2" charset="-79"/>
                <a:cs typeface="Aharoni" panose="02010803020104030203" pitchFamily="2" charset="-79"/>
              </a:rPr>
              <a:t>Rivers</a:t>
            </a:r>
          </a:p>
          <a:p>
            <a:r>
              <a:rPr lang="en-ZA" sz="4000" b="1" dirty="0">
                <a:solidFill>
                  <a:schemeClr val="bg1">
                    <a:lumMod val="75000"/>
                  </a:schemeClr>
                </a:solidFill>
                <a:latin typeface="Aharoni" panose="02010803020104030203" pitchFamily="2" charset="-79"/>
                <a:cs typeface="Aharoni" panose="02010803020104030203" pitchFamily="2" charset="-79"/>
              </a:rPr>
              <a:t>Wetlands</a:t>
            </a:r>
          </a:p>
          <a:p>
            <a:r>
              <a:rPr lang="en-ZA" sz="4000" b="1" dirty="0">
                <a:solidFill>
                  <a:schemeClr val="bg1">
                    <a:lumMod val="75000"/>
                  </a:schemeClr>
                </a:solidFill>
                <a:latin typeface="Aharoni" panose="02010803020104030203" pitchFamily="2" charset="-79"/>
                <a:cs typeface="Aharoni" panose="02010803020104030203" pitchFamily="2" charset="-79"/>
              </a:rPr>
              <a:t>Estuaries</a:t>
            </a:r>
          </a:p>
          <a:p>
            <a:r>
              <a:rPr lang="en-ZA" sz="4000" b="1" dirty="0">
                <a:latin typeface="Aharoni" panose="02010803020104030203" pitchFamily="2" charset="-79"/>
                <a:cs typeface="Aharoni" panose="02010803020104030203" pitchFamily="2" charset="-79"/>
              </a:rPr>
              <a:t>Groundwater</a:t>
            </a:r>
          </a:p>
          <a:p>
            <a:endParaRPr lang="en-ZA" sz="4000" b="1"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4303572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descr="A picture containing ground, outdoor, tree, grass&#10;&#10;Description generated with very high confidence">
            <a:extLst>
              <a:ext uri="{FF2B5EF4-FFF2-40B4-BE49-F238E27FC236}">
                <a16:creationId xmlns:a16="http://schemas.microsoft.com/office/drawing/2014/main" xmlns="" id="{F9F2A0B7-9E3F-431F-A43A-D29E6F11A0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968" r="16251"/>
          <a:stretch/>
        </p:blipFill>
        <p:spPr>
          <a:xfrm>
            <a:off x="4409137" y="13"/>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xmlns="" id="{BA5DFCA8-9CA6-464C-AA62-F937F1EFB108}"/>
              </a:ext>
            </a:extLst>
          </p:cNvPr>
          <p:cNvSpPr>
            <a:spLocks noGrp="1"/>
          </p:cNvSpPr>
          <p:nvPr>
            <p:ph type="title"/>
          </p:nvPr>
        </p:nvSpPr>
        <p:spPr>
          <a:xfrm>
            <a:off x="851975" y="365133"/>
            <a:ext cx="3840085" cy="1692794"/>
          </a:xfrm>
        </p:spPr>
        <p:txBody>
          <a:bodyPr>
            <a:normAutofit/>
          </a:bodyPr>
          <a:lstStyle/>
          <a:p>
            <a:pPr>
              <a:lnSpc>
                <a:spcPct val="90000"/>
              </a:lnSpc>
            </a:pPr>
            <a:r>
              <a:rPr lang="en-ZA" sz="3700" b="1" dirty="0">
                <a:solidFill>
                  <a:srgbClr val="FF0000"/>
                </a:solidFill>
                <a:latin typeface="Aharoni" panose="02010803020104030203" pitchFamily="2" charset="-79"/>
                <a:cs typeface="Aharoni" panose="02010803020104030203" pitchFamily="2" charset="-79"/>
              </a:rPr>
              <a:t>HOW DOES WATER USE AFFECT GW?</a:t>
            </a:r>
          </a:p>
        </p:txBody>
      </p:sp>
      <p:sp>
        <p:nvSpPr>
          <p:cNvPr id="3" name="Content Placeholder 2">
            <a:extLst>
              <a:ext uri="{FF2B5EF4-FFF2-40B4-BE49-F238E27FC236}">
                <a16:creationId xmlns:a16="http://schemas.microsoft.com/office/drawing/2014/main" xmlns="" id="{AE56837F-8E93-4A63-8C57-3AF15415F957}"/>
              </a:ext>
            </a:extLst>
          </p:cNvPr>
          <p:cNvSpPr>
            <a:spLocks noGrp="1"/>
          </p:cNvSpPr>
          <p:nvPr>
            <p:ph idx="1"/>
          </p:nvPr>
        </p:nvSpPr>
        <p:spPr>
          <a:xfrm>
            <a:off x="81433" y="2457107"/>
            <a:ext cx="4734863" cy="3462228"/>
          </a:xfrm>
        </p:spPr>
        <p:txBody>
          <a:bodyPr>
            <a:normAutofit fontScale="92500" lnSpcReduction="20000"/>
          </a:bodyPr>
          <a:lstStyle/>
          <a:p>
            <a:r>
              <a:rPr lang="en-ZA" sz="2400" b="1" dirty="0">
                <a:latin typeface="Futura Md BT"/>
                <a:cs typeface="Arial" panose="020B0604020202020204" pitchFamily="34" charset="0"/>
              </a:rPr>
              <a:t>Abstraction: Reduction of groundwater baseflow by interception of GW or by drawdown and gradient reversal near rivers.</a:t>
            </a:r>
          </a:p>
          <a:p>
            <a:endParaRPr lang="en-ZA" sz="2400" b="1" dirty="0">
              <a:latin typeface="Futura Md BT"/>
              <a:cs typeface="Arial" panose="020B0604020202020204" pitchFamily="34" charset="0"/>
            </a:endParaRPr>
          </a:p>
          <a:p>
            <a:r>
              <a:rPr lang="en-ZA" sz="2400" b="1" dirty="0">
                <a:latin typeface="Futura Md BT"/>
                <a:cs typeface="Arial" panose="020B0604020202020204" pitchFamily="34" charset="0"/>
              </a:rPr>
              <a:t>Alien Invasive Plants (AIPs): increased evaporation of shallow groundwater or reduce interflow from high lying areas. </a:t>
            </a:r>
          </a:p>
          <a:p>
            <a:endParaRPr lang="en-ZA" sz="2400" b="1" dirty="0">
              <a:latin typeface="Futura Md BT"/>
              <a:cs typeface="Arial" panose="020B0604020202020204" pitchFamily="34" charset="0"/>
            </a:endParaRPr>
          </a:p>
          <a:p>
            <a:endParaRPr lang="en-ZA" sz="2400" b="1" dirty="0">
              <a:latin typeface="Futura Md BT"/>
              <a:cs typeface="Arial" panose="020B0604020202020204" pitchFamily="34" charset="0"/>
            </a:endParaRPr>
          </a:p>
          <a:p>
            <a:endParaRPr lang="en-ZA" sz="1600" dirty="0"/>
          </a:p>
        </p:txBody>
      </p:sp>
      <p:sp>
        <p:nvSpPr>
          <p:cNvPr id="5" name="Rectangle 4">
            <a:extLst>
              <a:ext uri="{FF2B5EF4-FFF2-40B4-BE49-F238E27FC236}">
                <a16:creationId xmlns:a16="http://schemas.microsoft.com/office/drawing/2014/main" xmlns="" id="{ADA14880-6E5E-46D0-B17C-BEEEF95583C3}"/>
              </a:ext>
            </a:extLst>
          </p:cNvPr>
          <p:cNvSpPr/>
          <p:nvPr/>
        </p:nvSpPr>
        <p:spPr>
          <a:xfrm>
            <a:off x="4572000" y="4303446"/>
            <a:ext cx="4572000" cy="2554545"/>
          </a:xfrm>
          <a:prstGeom prst="rect">
            <a:avLst/>
          </a:prstGeom>
          <a:solidFill>
            <a:schemeClr val="bg1"/>
          </a:solidFill>
          <a:ln w="12700">
            <a:solidFill>
              <a:schemeClr val="tx1"/>
            </a:solidFill>
          </a:ln>
        </p:spPr>
        <p:txBody>
          <a:bodyPr wrap="square">
            <a:spAutoFit/>
          </a:bodyPr>
          <a:lstStyle/>
          <a:p>
            <a:r>
              <a:rPr lang="en-GB" sz="2000" b="1" dirty="0">
                <a:solidFill>
                  <a:srgbClr val="FF0000"/>
                </a:solidFill>
                <a:latin typeface="Futura Md BT" panose="020B0602020204020303"/>
                <a:cs typeface="Arial" panose="020B0604020202020204" pitchFamily="34" charset="0"/>
              </a:rPr>
              <a:t>Groundwater contributions to the EWR include:</a:t>
            </a:r>
            <a:endParaRPr lang="en-ZA" sz="2000" b="1" dirty="0">
              <a:solidFill>
                <a:srgbClr val="FF0000"/>
              </a:solidFill>
              <a:latin typeface="Futura Md BT" panose="020B0602020204020303"/>
              <a:cs typeface="Arial" panose="020B0604020202020204" pitchFamily="34" charset="0"/>
            </a:endParaRPr>
          </a:p>
          <a:p>
            <a:pPr marL="285750" lvl="0" indent="-285750">
              <a:buFont typeface="Arial" panose="020B0604020202020204" pitchFamily="34" charset="0"/>
              <a:buChar char="•"/>
            </a:pPr>
            <a:r>
              <a:rPr lang="en-GB" sz="2000" b="1" dirty="0">
                <a:latin typeface="Futura Md BT" panose="020B0602020204020303"/>
                <a:cs typeface="Arial" panose="020B0604020202020204" pitchFamily="34" charset="0"/>
              </a:rPr>
              <a:t>Baseflow to rivers and springs, including high lying springs fed by interflow.</a:t>
            </a:r>
            <a:endParaRPr lang="en-ZA" sz="2000" b="1" dirty="0">
              <a:latin typeface="Futura Md BT" panose="020B0602020204020303"/>
              <a:cs typeface="Arial" panose="020B0604020202020204" pitchFamily="34" charset="0"/>
            </a:endParaRPr>
          </a:p>
          <a:p>
            <a:pPr marL="285750" lvl="0" indent="-285750">
              <a:buFont typeface="Arial" panose="020B0604020202020204" pitchFamily="34" charset="0"/>
              <a:buChar char="•"/>
            </a:pPr>
            <a:r>
              <a:rPr lang="en-GB" sz="2000" b="1" dirty="0">
                <a:latin typeface="Futura Md BT" panose="020B0602020204020303"/>
                <a:cs typeface="Arial" panose="020B0604020202020204" pitchFamily="34" charset="0"/>
              </a:rPr>
              <a:t>Seepage to wetlands and groundwater dependent ecosystems. </a:t>
            </a:r>
            <a:endParaRPr lang="en-ZA" sz="2000" b="1" dirty="0">
              <a:latin typeface="Futura Md BT" panose="020B0602020204020303"/>
              <a:cs typeface="Arial" panose="020B0604020202020204" pitchFamily="34" charset="0"/>
            </a:endParaRPr>
          </a:p>
        </p:txBody>
      </p:sp>
    </p:spTree>
    <p:extLst>
      <p:ext uri="{BB962C8B-B14F-4D97-AF65-F5344CB8AC3E}">
        <p14:creationId xmlns:p14="http://schemas.microsoft.com/office/powerpoint/2010/main" val="11004656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D374B8-8AD5-49BB-B6B8-1E31D14800F5}"/>
              </a:ext>
            </a:extLst>
          </p:cNvPr>
          <p:cNvSpPr>
            <a:spLocks noGrp="1"/>
          </p:cNvSpPr>
          <p:nvPr>
            <p:ph type="title"/>
          </p:nvPr>
        </p:nvSpPr>
        <p:spPr>
          <a:xfrm>
            <a:off x="1661746" y="301015"/>
            <a:ext cx="7025054" cy="692516"/>
          </a:xfrm>
        </p:spPr>
        <p:txBody>
          <a:bodyPr/>
          <a:lstStyle/>
          <a:p>
            <a:r>
              <a:rPr lang="en-ZA" sz="3600" b="1" dirty="0">
                <a:solidFill>
                  <a:srgbClr val="FF0000"/>
                </a:solidFill>
                <a:latin typeface="Aharoni" panose="02010803020104030203" pitchFamily="2" charset="-79"/>
                <a:cs typeface="Aharoni" panose="02010803020104030203" pitchFamily="2" charset="-79"/>
              </a:rPr>
              <a:t>AIMS FOR SETTING GW RQOs</a:t>
            </a:r>
            <a:endParaRPr lang="en-ZA" sz="3600"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xmlns="" id="{AC0FE905-C5C2-4EBC-9850-C2873007F6A6}"/>
              </a:ext>
            </a:extLst>
          </p:cNvPr>
          <p:cNvSpPr>
            <a:spLocks noGrp="1"/>
          </p:cNvSpPr>
          <p:nvPr>
            <p:ph idx="1"/>
          </p:nvPr>
        </p:nvSpPr>
        <p:spPr>
          <a:xfrm>
            <a:off x="1661745" y="993531"/>
            <a:ext cx="7309977" cy="5547948"/>
          </a:xfrm>
        </p:spPr>
        <p:txBody>
          <a:bodyPr/>
          <a:lstStyle/>
          <a:p>
            <a:pPr marL="457200" indent="-457200">
              <a:buFont typeface="+mj-lt"/>
              <a:buAutoNum type="arabicParenR"/>
            </a:pPr>
            <a:r>
              <a:rPr lang="en-ZA" sz="2000" b="1" dirty="0">
                <a:latin typeface="Futura Md BT"/>
                <a:cs typeface="Arial" panose="020B0604020202020204" pitchFamily="34" charset="0"/>
              </a:rPr>
              <a:t>Maintain the required groundwater contribution to the EWR </a:t>
            </a:r>
          </a:p>
          <a:p>
            <a:pPr marL="457200" indent="-457200">
              <a:buFont typeface="+mj-lt"/>
              <a:buAutoNum type="arabicParenR"/>
            </a:pPr>
            <a:r>
              <a:rPr lang="en-ZA" sz="2000" b="1" dirty="0">
                <a:latin typeface="Futura Md BT"/>
                <a:cs typeface="Arial" panose="020B0604020202020204" pitchFamily="34" charset="0"/>
              </a:rPr>
              <a:t>Protect groundwater resources for the direct and indirect users</a:t>
            </a:r>
          </a:p>
          <a:p>
            <a:pPr marL="457200" indent="-457200">
              <a:buFont typeface="+mj-lt"/>
              <a:buAutoNum type="arabicParenR"/>
            </a:pPr>
            <a:endParaRPr lang="en-ZA" sz="2000" b="1" dirty="0">
              <a:latin typeface="Futura Md BT"/>
              <a:cs typeface="Arial" panose="020B0604020202020204" pitchFamily="34" charset="0"/>
            </a:endParaRPr>
          </a:p>
          <a:p>
            <a:r>
              <a:rPr lang="en-ZA" sz="2000" b="1" dirty="0">
                <a:latin typeface="Futura Md BT"/>
                <a:cs typeface="Arial" panose="020B0604020202020204" pitchFamily="34" charset="0"/>
              </a:rPr>
              <a:t> RQOs may stipulate:</a:t>
            </a:r>
          </a:p>
          <a:p>
            <a:pPr lvl="1"/>
            <a:r>
              <a:rPr lang="en-ZA" sz="2000" dirty="0"/>
              <a:t> </a:t>
            </a:r>
            <a:r>
              <a:rPr lang="en-ZA" sz="2000" b="1" dirty="0">
                <a:latin typeface="Futura Md BT"/>
                <a:cs typeface="Arial" panose="020B0604020202020204" pitchFamily="34" charset="0"/>
              </a:rPr>
              <a:t>the volume of abstraction that would cause an undesirable reduction in baseflow or undue stress on aquifer</a:t>
            </a:r>
          </a:p>
          <a:p>
            <a:pPr lvl="1"/>
            <a:r>
              <a:rPr lang="en-ZA" sz="2000" b="1" dirty="0">
                <a:latin typeface="Futura Md BT"/>
                <a:cs typeface="Arial" panose="020B0604020202020204" pitchFamily="34" charset="0"/>
              </a:rPr>
              <a:t>specific distances from a river</a:t>
            </a:r>
          </a:p>
          <a:p>
            <a:pPr lvl="1"/>
            <a:r>
              <a:rPr lang="en-ZA" sz="2000" b="1" dirty="0">
                <a:latin typeface="Futura Md BT"/>
                <a:cs typeface="Arial" panose="020B0604020202020204" pitchFamily="34" charset="0"/>
              </a:rPr>
              <a:t>flow at  gauging stations and maximum baseflow reduction</a:t>
            </a:r>
          </a:p>
          <a:p>
            <a:pPr lvl="1"/>
            <a:r>
              <a:rPr lang="en-ZA" sz="2000" b="1" dirty="0">
                <a:latin typeface="Futura Md BT"/>
                <a:cs typeface="Arial" panose="020B0604020202020204" pitchFamily="34" charset="0"/>
              </a:rPr>
              <a:t>GW levels</a:t>
            </a:r>
          </a:p>
          <a:p>
            <a:pPr lvl="1"/>
            <a:r>
              <a:rPr lang="en-ZA" sz="2000" b="1" dirty="0">
                <a:latin typeface="Futura Md BT"/>
                <a:cs typeface="Arial" panose="020B0604020202020204" pitchFamily="34" charset="0"/>
              </a:rPr>
              <a:t>water quality conditions (linked to </a:t>
            </a:r>
            <a:r>
              <a:rPr lang="en-ZA" sz="2000" b="1" dirty="0">
                <a:solidFill>
                  <a:srgbClr val="FF0000"/>
                </a:solidFill>
                <a:latin typeface="Futura Md BT"/>
                <a:cs typeface="Arial" panose="020B0604020202020204" pitchFamily="34" charset="0"/>
              </a:rPr>
              <a:t>potable use</a:t>
            </a:r>
            <a:r>
              <a:rPr lang="en-ZA" sz="2000" b="1" dirty="0">
                <a:latin typeface="Futura Md BT"/>
                <a:cs typeface="Arial" panose="020B0604020202020204" pitchFamily="34" charset="0"/>
              </a:rPr>
              <a:t>)</a:t>
            </a:r>
          </a:p>
          <a:p>
            <a:pPr marL="457200" lvl="1" indent="0">
              <a:buNone/>
            </a:pPr>
            <a:endParaRPr lang="en-ZA" sz="2000" dirty="0"/>
          </a:p>
        </p:txBody>
      </p:sp>
    </p:spTree>
    <p:extLst>
      <p:ext uri="{BB962C8B-B14F-4D97-AF65-F5344CB8AC3E}">
        <p14:creationId xmlns:p14="http://schemas.microsoft.com/office/powerpoint/2010/main" val="36025165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25B5EE-F1AB-460E-AC71-08D2A9CDA6B8}"/>
              </a:ext>
            </a:extLst>
          </p:cNvPr>
          <p:cNvSpPr>
            <a:spLocks noGrp="1"/>
          </p:cNvSpPr>
          <p:nvPr>
            <p:ph type="title"/>
          </p:nvPr>
        </p:nvSpPr>
        <p:spPr>
          <a:xfrm>
            <a:off x="492369" y="142753"/>
            <a:ext cx="8229600" cy="1246432"/>
          </a:xfrm>
        </p:spPr>
        <p:txBody>
          <a:bodyPr/>
          <a:lstStyle/>
          <a:p>
            <a:r>
              <a:rPr lang="en-ZA" sz="4000" b="1" dirty="0">
                <a:solidFill>
                  <a:srgbClr val="FF0000"/>
                </a:solidFill>
                <a:latin typeface="Aharoni" panose="02010803020104030203" pitchFamily="2" charset="-79"/>
                <a:cs typeface="Aharoni" panose="02010803020104030203" pitchFamily="2" charset="-79"/>
              </a:rPr>
              <a:t>STRESS INDEX</a:t>
            </a:r>
          </a:p>
        </p:txBody>
      </p:sp>
      <p:pic>
        <p:nvPicPr>
          <p:cNvPr id="5" name="Content Placeholder 4">
            <a:extLst>
              <a:ext uri="{FF2B5EF4-FFF2-40B4-BE49-F238E27FC236}">
                <a16:creationId xmlns:a16="http://schemas.microsoft.com/office/drawing/2014/main" xmlns="" id="{3533BDFB-0B8D-48AB-811D-FD354976B7C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2031" y="765969"/>
            <a:ext cx="8502935" cy="6012911"/>
          </a:xfrm>
        </p:spPr>
      </p:pic>
      <p:sp>
        <p:nvSpPr>
          <p:cNvPr id="3" name="Rectangle 2">
            <a:extLst>
              <a:ext uri="{FF2B5EF4-FFF2-40B4-BE49-F238E27FC236}">
                <a16:creationId xmlns:a16="http://schemas.microsoft.com/office/drawing/2014/main" xmlns="" id="{E1F98142-B40E-49DD-A1A6-8814A79FDF51}"/>
              </a:ext>
            </a:extLst>
          </p:cNvPr>
          <p:cNvSpPr/>
          <p:nvPr/>
        </p:nvSpPr>
        <p:spPr>
          <a:xfrm>
            <a:off x="492369" y="5884250"/>
            <a:ext cx="4572000" cy="830997"/>
          </a:xfrm>
          <a:prstGeom prst="rect">
            <a:avLst/>
          </a:prstGeom>
        </p:spPr>
        <p:txBody>
          <a:bodyPr>
            <a:spAutoFit/>
          </a:bodyPr>
          <a:lstStyle/>
          <a:p>
            <a:r>
              <a:rPr lang="en-GB" sz="2400" b="1" dirty="0">
                <a:latin typeface="Futura Md BT"/>
                <a:cs typeface="Arial" panose="020B0604020202020204" pitchFamily="34" charset="0"/>
              </a:rPr>
              <a:t>So, groundwater in all catchments under-utilised. </a:t>
            </a:r>
          </a:p>
        </p:txBody>
      </p:sp>
    </p:spTree>
    <p:extLst>
      <p:ext uri="{BB962C8B-B14F-4D97-AF65-F5344CB8AC3E}">
        <p14:creationId xmlns:p14="http://schemas.microsoft.com/office/powerpoint/2010/main" val="28762551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623F02-021E-49D4-906F-C8B07B59C3D3}"/>
              </a:ext>
            </a:extLst>
          </p:cNvPr>
          <p:cNvSpPr>
            <a:spLocks noGrp="1"/>
          </p:cNvSpPr>
          <p:nvPr>
            <p:ph type="title"/>
          </p:nvPr>
        </p:nvSpPr>
        <p:spPr>
          <a:xfrm>
            <a:off x="457200" y="221884"/>
            <a:ext cx="8229600" cy="1143000"/>
          </a:xfrm>
        </p:spPr>
        <p:txBody>
          <a:bodyPr/>
          <a:lstStyle/>
          <a:p>
            <a:r>
              <a:rPr lang="en-ZA" sz="4000" b="1" dirty="0">
                <a:solidFill>
                  <a:srgbClr val="FF0000"/>
                </a:solidFill>
                <a:latin typeface="Aharoni" panose="02010803020104030203" pitchFamily="2" charset="-79"/>
                <a:cs typeface="Aharoni" panose="02010803020104030203" pitchFamily="2" charset="-79"/>
              </a:rPr>
              <a:t>BASEFLOW REDUCTION</a:t>
            </a:r>
          </a:p>
        </p:txBody>
      </p:sp>
      <p:pic>
        <p:nvPicPr>
          <p:cNvPr id="5" name="Content Placeholder 4">
            <a:extLst>
              <a:ext uri="{FF2B5EF4-FFF2-40B4-BE49-F238E27FC236}">
                <a16:creationId xmlns:a16="http://schemas.microsoft.com/office/drawing/2014/main" xmlns="" id="{7E1E2473-231D-46F2-9B20-6D879BCB782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0570" y="960323"/>
            <a:ext cx="8203014" cy="5800961"/>
          </a:xfrm>
        </p:spPr>
      </p:pic>
    </p:spTree>
    <p:extLst>
      <p:ext uri="{BB962C8B-B14F-4D97-AF65-F5344CB8AC3E}">
        <p14:creationId xmlns:p14="http://schemas.microsoft.com/office/powerpoint/2010/main" val="12576724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6861" y="1585400"/>
            <a:ext cx="8546122" cy="5109091"/>
          </a:xfrm>
          <a:prstGeom prst="rect">
            <a:avLst/>
          </a:prstGeom>
          <a:solidFill>
            <a:schemeClr val="bg1"/>
          </a:solidFill>
        </p:spPr>
        <p:txBody>
          <a:bodyPr wrap="square" rtlCol="0">
            <a:spAutoFit/>
          </a:bodyPr>
          <a:lstStyle/>
          <a:p>
            <a:r>
              <a:rPr lang="en-ZA" sz="2400" b="1" dirty="0">
                <a:latin typeface="Futura Md BT" panose="020B0602020204020303" pitchFamily="34" charset="0"/>
              </a:rPr>
              <a:t>Note: These catchments identified for low flow monitoring via gauging stations so as to assess streamflow reduction (SFR) impact on </a:t>
            </a:r>
            <a:r>
              <a:rPr lang="en-ZA" sz="2400" b="1" dirty="0" err="1">
                <a:latin typeface="Futura Md BT" panose="020B0602020204020303" pitchFamily="34" charset="0"/>
              </a:rPr>
              <a:t>gw</a:t>
            </a:r>
            <a:r>
              <a:rPr lang="en-ZA" sz="2400" b="1" dirty="0">
                <a:latin typeface="Futura Md BT" panose="020B0602020204020303" pitchFamily="34" charset="0"/>
              </a:rPr>
              <a:t> contribution to the EWR.</a:t>
            </a:r>
          </a:p>
          <a:p>
            <a:endParaRPr lang="en-ZA" sz="2400" b="1" dirty="0">
              <a:latin typeface="Futura Md BT" panose="020B0602020204020303" pitchFamily="34" charset="0"/>
            </a:endParaRPr>
          </a:p>
          <a:p>
            <a:r>
              <a:rPr lang="en-ZA" sz="2400" b="1" dirty="0">
                <a:latin typeface="Futura Md BT" panose="020B0602020204020303"/>
              </a:rPr>
              <a:t>Abstraction:  </a:t>
            </a:r>
          </a:p>
          <a:p>
            <a:pPr marL="342900" indent="-342900">
              <a:buFont typeface="Wingdings" panose="05000000000000000000" pitchFamily="2" charset="2"/>
              <a:buChar char="Ø"/>
            </a:pPr>
            <a:r>
              <a:rPr lang="en-ZA" sz="2200" b="1" dirty="0">
                <a:latin typeface="Futura Md BT" panose="020B0602020204020303"/>
              </a:rPr>
              <a:t>All users to comply with existing allocation schedules, </a:t>
            </a:r>
            <a:r>
              <a:rPr lang="en-ZA" sz="2200" b="1" dirty="0" err="1">
                <a:latin typeface="Futura Md BT" panose="020B0602020204020303"/>
              </a:rPr>
              <a:t>incl</a:t>
            </a:r>
            <a:r>
              <a:rPr lang="en-ZA" sz="2200" b="1" dirty="0">
                <a:latin typeface="Futura Md BT" panose="020B0602020204020303"/>
              </a:rPr>
              <a:t> GA and Schedule 1, and individual licence conditions within the Harvest Potential. </a:t>
            </a:r>
          </a:p>
          <a:p>
            <a:pPr marL="342900" indent="-342900">
              <a:buFont typeface="Wingdings" panose="05000000000000000000" pitchFamily="2" charset="2"/>
              <a:buChar char="Ø"/>
            </a:pPr>
            <a:endParaRPr lang="en-ZA" sz="2400" b="1" dirty="0">
              <a:latin typeface="Futura Md BT" panose="020B0602020204020303"/>
            </a:endParaRPr>
          </a:p>
          <a:p>
            <a:r>
              <a:rPr lang="en-ZA" sz="2400" b="1" dirty="0">
                <a:latin typeface="Futura Md BT" panose="020B0602020204020303"/>
              </a:rPr>
              <a:t>Baseflow:</a:t>
            </a:r>
          </a:p>
          <a:p>
            <a:pPr marL="342900" indent="-342900">
              <a:buFont typeface="Wingdings" panose="05000000000000000000" pitchFamily="2" charset="2"/>
              <a:buChar char="Ø"/>
            </a:pPr>
            <a:r>
              <a:rPr lang="en-GB" sz="2200" b="1" dirty="0">
                <a:latin typeface="Futura Md BT" panose="020B0602020204020303"/>
              </a:rPr>
              <a:t>Due to baseflow depletion, further SFR activities should be restricted to use less than the GA.</a:t>
            </a:r>
            <a:endParaRPr lang="en-ZA" sz="2200" b="1" dirty="0">
              <a:latin typeface="Futura Md BT" panose="020B0602020204020303"/>
            </a:endParaRPr>
          </a:p>
          <a:p>
            <a:pPr marL="342900" indent="-342900">
              <a:buFont typeface="Wingdings" panose="05000000000000000000" pitchFamily="2" charset="2"/>
              <a:buChar char="Ø"/>
            </a:pPr>
            <a:endParaRPr lang="en-ZA" sz="2400" dirty="0">
              <a:latin typeface="Futura Md BT" panose="020B0602020204020303" pitchFamily="34" charset="0"/>
            </a:endParaRPr>
          </a:p>
        </p:txBody>
      </p:sp>
      <p:sp>
        <p:nvSpPr>
          <p:cNvPr id="5" name="TextBox 4"/>
          <p:cNvSpPr txBox="1"/>
          <p:nvPr/>
        </p:nvSpPr>
        <p:spPr>
          <a:xfrm>
            <a:off x="177090" y="145159"/>
            <a:ext cx="8965665" cy="1200329"/>
          </a:xfrm>
          <a:prstGeom prst="rect">
            <a:avLst/>
          </a:prstGeom>
          <a:solidFill>
            <a:schemeClr val="bg1"/>
          </a:solidFill>
        </p:spPr>
        <p:txBody>
          <a:bodyPr wrap="square" rtlCol="0">
            <a:spAutoFit/>
          </a:bodyPr>
          <a:lstStyle/>
          <a:p>
            <a:pPr algn="ctr"/>
            <a:r>
              <a:rPr lang="en-ZA" sz="3600" b="1" dirty="0">
                <a:solidFill>
                  <a:srgbClr val="FF0000"/>
                </a:solidFill>
                <a:latin typeface="Aharoni" panose="02010803020104030203" pitchFamily="2" charset="-79"/>
                <a:cs typeface="Aharoni" panose="02010803020104030203" pitchFamily="2" charset="-79"/>
              </a:rPr>
              <a:t>EXAMPLE: GW RQOs – </a:t>
            </a:r>
            <a:r>
              <a:rPr lang="en-ZA" sz="3600" b="1" dirty="0" err="1">
                <a:solidFill>
                  <a:srgbClr val="FF0000"/>
                </a:solidFill>
                <a:latin typeface="Aharoni" panose="02010803020104030203" pitchFamily="2" charset="-79"/>
                <a:cs typeface="Aharoni" panose="02010803020104030203" pitchFamily="2" charset="-79"/>
              </a:rPr>
              <a:t>Tsitsa</a:t>
            </a:r>
            <a:r>
              <a:rPr lang="en-ZA" sz="3600" b="1" dirty="0">
                <a:solidFill>
                  <a:srgbClr val="FF0000"/>
                </a:solidFill>
                <a:latin typeface="Aharoni" panose="02010803020104030203" pitchFamily="2" charset="-79"/>
                <a:cs typeface="Aharoni" panose="02010803020104030203" pitchFamily="2" charset="-79"/>
              </a:rPr>
              <a:t>: T35C, T35F (1 of 2)</a:t>
            </a:r>
          </a:p>
        </p:txBody>
      </p:sp>
    </p:spTree>
    <p:extLst>
      <p:ext uri="{BB962C8B-B14F-4D97-AF65-F5344CB8AC3E}">
        <p14:creationId xmlns:p14="http://schemas.microsoft.com/office/powerpoint/2010/main" val="40723488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68</a:t>
            </a:fld>
            <a:endParaRPr lang="en-US" altLang="en-US" dirty="0">
              <a:solidFill>
                <a:prstClr val="black"/>
              </a:solidFill>
              <a:ea typeface="ＭＳ Ｐゴシック" pitchFamily="34" charset="-128"/>
            </a:endParaRPr>
          </a:p>
        </p:txBody>
      </p:sp>
      <p:sp>
        <p:nvSpPr>
          <p:cNvPr id="4" name="TextBox 3"/>
          <p:cNvSpPr txBox="1"/>
          <p:nvPr/>
        </p:nvSpPr>
        <p:spPr>
          <a:xfrm>
            <a:off x="517170" y="1625798"/>
            <a:ext cx="8109659" cy="4955203"/>
          </a:xfrm>
          <a:prstGeom prst="rect">
            <a:avLst/>
          </a:prstGeom>
          <a:solidFill>
            <a:schemeClr val="bg1"/>
          </a:solidFill>
        </p:spPr>
        <p:txBody>
          <a:bodyPr wrap="square" rtlCol="0">
            <a:spAutoFit/>
          </a:bodyPr>
          <a:lstStyle/>
          <a:p>
            <a:r>
              <a:rPr lang="en-ZA" sz="2400" b="1" dirty="0">
                <a:latin typeface="Futura Md BT" panose="020B0602020204020303"/>
              </a:rPr>
              <a:t>Water level monitoring:</a:t>
            </a:r>
          </a:p>
          <a:p>
            <a:pPr marL="342900" indent="-342900">
              <a:buFont typeface="Wingdings" panose="05000000000000000000" pitchFamily="2" charset="2"/>
              <a:buChar char="Ø"/>
            </a:pPr>
            <a:r>
              <a:rPr lang="en-ZA" sz="2200" b="1" dirty="0">
                <a:latin typeface="Futura Md BT" panose="020B0602020204020303"/>
              </a:rPr>
              <a:t>Due to low use and low contribution to baseflow, not needed.</a:t>
            </a:r>
          </a:p>
          <a:p>
            <a:endParaRPr lang="en-ZA" sz="2400" b="1" dirty="0">
              <a:latin typeface="Futura Md BT" panose="020B0602020204020303"/>
            </a:endParaRPr>
          </a:p>
          <a:p>
            <a:r>
              <a:rPr lang="en-ZA" sz="2400" b="1" dirty="0">
                <a:latin typeface="Futura Md BT" panose="020B0602020204020303"/>
              </a:rPr>
              <a:t>Water quality:</a:t>
            </a:r>
          </a:p>
          <a:p>
            <a:pPr marL="285750" indent="-285750">
              <a:buFont typeface="Wingdings" panose="05000000000000000000" pitchFamily="2" charset="2"/>
              <a:buChar char="Ø"/>
            </a:pPr>
            <a:r>
              <a:rPr lang="en-GB" sz="2200" b="1" dirty="0">
                <a:latin typeface="Futura Md BT" panose="020B0602020204020303"/>
              </a:rPr>
              <a:t>Some boreholes may have elevated levels, so nitrate and fluoride need to be tested for domestic boreholes. </a:t>
            </a:r>
          </a:p>
          <a:p>
            <a:pPr marL="285750" indent="-285750">
              <a:buFont typeface="Wingdings" panose="05000000000000000000" pitchFamily="2" charset="2"/>
              <a:buChar char="Ø"/>
            </a:pPr>
            <a:r>
              <a:rPr lang="en-GB" sz="2200" b="1" dirty="0">
                <a:latin typeface="Futura Md BT" panose="020B0602020204020303"/>
              </a:rPr>
              <a:t>Insufficient data exists, and data collection is required.</a:t>
            </a:r>
          </a:p>
          <a:p>
            <a:pPr marL="285750" indent="-285750">
              <a:buFont typeface="Wingdings" panose="05000000000000000000" pitchFamily="2" charset="2"/>
              <a:buChar char="Ø"/>
            </a:pPr>
            <a:endParaRPr lang="en-GB" sz="2200" b="1" dirty="0">
              <a:latin typeface="Futura Md BT" panose="020B0602020204020303"/>
            </a:endParaRPr>
          </a:p>
          <a:p>
            <a:r>
              <a:rPr lang="en-GB" sz="2400" b="1" dirty="0">
                <a:latin typeface="Futura Md BT" panose="020B0602020204020303"/>
              </a:rPr>
              <a:t>Numerical RQO:</a:t>
            </a:r>
          </a:p>
          <a:p>
            <a:pPr marL="285750" indent="-285750">
              <a:buFont typeface="Wingdings" panose="05000000000000000000" pitchFamily="2" charset="2"/>
              <a:buChar char="Ø"/>
            </a:pPr>
            <a:r>
              <a:rPr lang="en-GB" sz="2200" b="1" dirty="0">
                <a:latin typeface="Futura Md BT" panose="020B0602020204020303"/>
              </a:rPr>
              <a:t>Low flows at T3H009 should not be less than an average of 8.92 Mm</a:t>
            </a:r>
            <a:r>
              <a:rPr lang="en-GB" sz="2200" b="1" baseline="30000" dirty="0">
                <a:latin typeface="Futura Md BT" panose="020B0602020204020303"/>
              </a:rPr>
              <a:t>3</a:t>
            </a:r>
            <a:r>
              <a:rPr lang="en-GB" sz="2200" b="1" dirty="0">
                <a:latin typeface="Futura Md BT" panose="020B0602020204020303"/>
              </a:rPr>
              <a:t>/a for T35C.</a:t>
            </a:r>
            <a:endParaRPr lang="en-ZA" sz="2200" b="1" dirty="0">
              <a:latin typeface="Futura Md BT" panose="020B0602020204020303"/>
            </a:endParaRPr>
          </a:p>
          <a:p>
            <a:pPr marL="285750" indent="-285750">
              <a:buFont typeface="Wingdings" panose="05000000000000000000" pitchFamily="2" charset="2"/>
              <a:buChar char="Ø"/>
            </a:pPr>
            <a:r>
              <a:rPr lang="en-GB" sz="2200" b="1" dirty="0">
                <a:latin typeface="Futura Md BT" panose="020B0602020204020303"/>
              </a:rPr>
              <a:t>T35F is ungauged and cannot be monitored by flow measurements.</a:t>
            </a:r>
            <a:endParaRPr lang="en-ZA" dirty="0"/>
          </a:p>
        </p:txBody>
      </p:sp>
      <p:sp>
        <p:nvSpPr>
          <p:cNvPr id="5" name="TextBox 4"/>
          <p:cNvSpPr txBox="1"/>
          <p:nvPr/>
        </p:nvSpPr>
        <p:spPr>
          <a:xfrm>
            <a:off x="137526" y="232594"/>
            <a:ext cx="8868948" cy="1200329"/>
          </a:xfrm>
          <a:prstGeom prst="rect">
            <a:avLst/>
          </a:prstGeom>
          <a:solidFill>
            <a:schemeClr val="bg1"/>
          </a:solidFill>
        </p:spPr>
        <p:txBody>
          <a:bodyPr wrap="square" rtlCol="0">
            <a:spAutoFit/>
          </a:bodyPr>
          <a:lstStyle/>
          <a:p>
            <a:pPr algn="ctr"/>
            <a:r>
              <a:rPr lang="en-ZA" sz="3600" b="1" dirty="0">
                <a:solidFill>
                  <a:srgbClr val="FF0000"/>
                </a:solidFill>
                <a:latin typeface="Aharoni" panose="02010803020104030203" pitchFamily="2" charset="-79"/>
                <a:cs typeface="Aharoni" panose="02010803020104030203" pitchFamily="2" charset="-79"/>
              </a:rPr>
              <a:t>EXAMPLE: GW RQOs – </a:t>
            </a:r>
            <a:r>
              <a:rPr lang="en-ZA" sz="3600" b="1" dirty="0" err="1">
                <a:solidFill>
                  <a:srgbClr val="FF0000"/>
                </a:solidFill>
                <a:latin typeface="Aharoni" panose="02010803020104030203" pitchFamily="2" charset="-79"/>
                <a:cs typeface="Aharoni" panose="02010803020104030203" pitchFamily="2" charset="-79"/>
              </a:rPr>
              <a:t>Tsitsa</a:t>
            </a:r>
            <a:r>
              <a:rPr lang="en-ZA" sz="3600" b="1" dirty="0">
                <a:solidFill>
                  <a:srgbClr val="FF0000"/>
                </a:solidFill>
                <a:latin typeface="Aharoni" panose="02010803020104030203" pitchFamily="2" charset="-79"/>
                <a:cs typeface="Aharoni" panose="02010803020104030203" pitchFamily="2" charset="-79"/>
              </a:rPr>
              <a:t>: T35C, T35F (2 of 2)</a:t>
            </a:r>
          </a:p>
        </p:txBody>
      </p:sp>
    </p:spTree>
    <p:extLst>
      <p:ext uri="{BB962C8B-B14F-4D97-AF65-F5344CB8AC3E}">
        <p14:creationId xmlns:p14="http://schemas.microsoft.com/office/powerpoint/2010/main" val="8286930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11837" y="1438656"/>
            <a:ext cx="7337091" cy="2647922"/>
          </a:xfrm>
          <a:prstGeom prst="roundRect">
            <a:avLst/>
          </a:prstGeom>
          <a:gradFill>
            <a:gsLst>
              <a:gs pos="0">
                <a:schemeClr val="accent6">
                  <a:lumMod val="20000"/>
                  <a:lumOff val="80000"/>
                </a:schemeClr>
              </a:gs>
              <a:gs pos="100000">
                <a:schemeClr val="accent6">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69</a:t>
            </a:fld>
            <a:endParaRPr lang="en-US" altLang="en-US" dirty="0">
              <a:solidFill>
                <a:prstClr val="black"/>
              </a:solidFill>
              <a:ea typeface="ＭＳ Ｐゴシック" pitchFamily="34" charset="-128"/>
            </a:endParaRPr>
          </a:p>
        </p:txBody>
      </p:sp>
      <p:sp>
        <p:nvSpPr>
          <p:cNvPr id="3" name="Rectangle 2"/>
          <p:cNvSpPr txBox="1">
            <a:spLocks noChangeArrowheads="1"/>
          </p:cNvSpPr>
          <p:nvPr/>
        </p:nvSpPr>
        <p:spPr>
          <a:xfrm>
            <a:off x="1611837" y="2473692"/>
            <a:ext cx="7215447"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rgbClr val="FF0000"/>
                </a:solidFill>
                <a:latin typeface="Aharoni" panose="02010803020104030203" pitchFamily="2" charset="-79"/>
                <a:cs typeface="Aharoni" panose="02010803020104030203" pitchFamily="2" charset="-79"/>
              </a:rPr>
              <a:t>CONCLUDING REMARKS</a:t>
            </a:r>
          </a:p>
        </p:txBody>
      </p:sp>
    </p:spTree>
    <p:extLst>
      <p:ext uri="{BB962C8B-B14F-4D97-AF65-F5344CB8AC3E}">
        <p14:creationId xmlns:p14="http://schemas.microsoft.com/office/powerpoint/2010/main" val="2024784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397977" y="221009"/>
            <a:ext cx="7904285"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rgbClr val="FF0000"/>
                </a:solidFill>
                <a:latin typeface="Aharoni" panose="02010803020104030203" pitchFamily="2" charset="-79"/>
                <a:cs typeface="Aharoni" panose="02010803020104030203" pitchFamily="2" charset="-79"/>
              </a:rPr>
              <a:t>How is </a:t>
            </a:r>
            <a:r>
              <a:rPr lang="en-ZA" sz="4000" b="1" dirty="0">
                <a:latin typeface="Aharoni" panose="02010803020104030203" pitchFamily="2" charset="-79"/>
                <a:cs typeface="Aharoni" panose="02010803020104030203" pitchFamily="2" charset="-79"/>
              </a:rPr>
              <a:t>Classification</a:t>
            </a:r>
            <a:r>
              <a:rPr lang="en-ZA" sz="4000" b="1" dirty="0">
                <a:solidFill>
                  <a:srgbClr val="FF0000"/>
                </a:solidFill>
                <a:latin typeface="Aharoni" panose="02010803020104030203" pitchFamily="2" charset="-79"/>
                <a:cs typeface="Aharoni" panose="02010803020104030203" pitchFamily="2" charset="-79"/>
              </a:rPr>
              <a:t> described?</a:t>
            </a:r>
          </a:p>
        </p:txBody>
      </p:sp>
      <p:graphicFrame>
        <p:nvGraphicFramePr>
          <p:cNvPr id="2" name="Table 1"/>
          <p:cNvGraphicFramePr>
            <a:graphicFrameLocks noGrp="1"/>
          </p:cNvGraphicFramePr>
          <p:nvPr>
            <p:extLst>
              <p:ext uri="{D42A27DB-BD31-4B8C-83A1-F6EECF244321}">
                <p14:modId xmlns:p14="http://schemas.microsoft.com/office/powerpoint/2010/main" val="748180362"/>
              </p:ext>
            </p:extLst>
          </p:nvPr>
        </p:nvGraphicFramePr>
        <p:xfrm>
          <a:off x="2187998" y="1644453"/>
          <a:ext cx="5171215" cy="4572000"/>
        </p:xfrm>
        <a:graphic>
          <a:graphicData uri="http://schemas.openxmlformats.org/drawingml/2006/table">
            <a:tbl>
              <a:tblPr firstRow="1" bandRow="1">
                <a:tableStyleId>{5C22544A-7EE6-4342-B048-85BDC9FD1C3A}</a:tableStyleId>
              </a:tblPr>
              <a:tblGrid>
                <a:gridCol w="1231392">
                  <a:extLst>
                    <a:ext uri="{9D8B030D-6E8A-4147-A177-3AD203B41FA5}">
                      <a16:colId xmlns:a16="http://schemas.microsoft.com/office/drawing/2014/main" xmlns="" val="20000"/>
                    </a:ext>
                  </a:extLst>
                </a:gridCol>
                <a:gridCol w="3939823">
                  <a:extLst>
                    <a:ext uri="{9D8B030D-6E8A-4147-A177-3AD203B41FA5}">
                      <a16:colId xmlns:a16="http://schemas.microsoft.com/office/drawing/2014/main" xmlns="" val="20001"/>
                    </a:ext>
                  </a:extLst>
                </a:gridCol>
              </a:tblGrid>
              <a:tr h="370840">
                <a:tc>
                  <a:txBody>
                    <a:bodyPr/>
                    <a:lstStyle/>
                    <a:p>
                      <a:pPr algn="ctr"/>
                      <a:r>
                        <a:rPr lang="en-ZA" b="1" dirty="0">
                          <a:solidFill>
                            <a:schemeClr val="tx1">
                              <a:lumMod val="95000"/>
                              <a:lumOff val="5000"/>
                            </a:schemeClr>
                          </a:solidFill>
                          <a:latin typeface="Futura Md BT" panose="020B0602020204020303" pitchFamily="34" charset="0"/>
                        </a:rPr>
                        <a:t>CLASSES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ZA" b="1" dirty="0">
                          <a:solidFill>
                            <a:schemeClr val="tx1">
                              <a:lumMod val="95000"/>
                              <a:lumOff val="5000"/>
                            </a:schemeClr>
                          </a:solidFill>
                          <a:latin typeface="Futura Md BT" panose="020B0602020204020303" pitchFamily="34" charset="0"/>
                        </a:rPr>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370840">
                <a:tc>
                  <a:txBody>
                    <a:bodyPr/>
                    <a:lstStyle/>
                    <a:p>
                      <a:r>
                        <a:rPr lang="en-ZA" b="1" dirty="0">
                          <a:solidFill>
                            <a:schemeClr val="tx1">
                              <a:lumMod val="95000"/>
                              <a:lumOff val="5000"/>
                            </a:schemeClr>
                          </a:solidFill>
                          <a:latin typeface="Futura Md BT" panose="020B0602020204020303" pitchFamily="34"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ZA" sz="2400" b="1" dirty="0">
                          <a:solidFill>
                            <a:schemeClr val="tx1">
                              <a:lumMod val="95000"/>
                              <a:lumOff val="5000"/>
                            </a:schemeClr>
                          </a:solidFill>
                          <a:latin typeface="Futura Md BT" panose="020B0602020204020303" pitchFamily="34" charset="0"/>
                        </a:rPr>
                        <a:t>Ecology:</a:t>
                      </a:r>
                      <a:r>
                        <a:rPr lang="en-ZA" sz="2400" b="1" baseline="0" dirty="0">
                          <a:solidFill>
                            <a:schemeClr val="tx1">
                              <a:lumMod val="95000"/>
                              <a:lumOff val="5000"/>
                            </a:schemeClr>
                          </a:solidFill>
                          <a:latin typeface="Futura Md BT" panose="020B0602020204020303" pitchFamily="34" charset="0"/>
                        </a:rPr>
                        <a:t>  Mostly in good condition.</a:t>
                      </a:r>
                    </a:p>
                    <a:p>
                      <a:r>
                        <a:rPr lang="en-ZA" sz="2400" b="1" dirty="0">
                          <a:solidFill>
                            <a:schemeClr val="tx1">
                              <a:lumMod val="95000"/>
                              <a:lumOff val="5000"/>
                            </a:schemeClr>
                          </a:solidFill>
                          <a:latin typeface="Futura Md BT" panose="020B0602020204020303" pitchFamily="34" charset="0"/>
                        </a:rPr>
                        <a:t>Use:  Minimal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370840">
                <a:tc>
                  <a:txBody>
                    <a:bodyPr/>
                    <a:lstStyle/>
                    <a:p>
                      <a:r>
                        <a:rPr lang="en-ZA" b="1" dirty="0">
                          <a:solidFill>
                            <a:schemeClr val="tx1">
                              <a:lumMod val="95000"/>
                              <a:lumOff val="5000"/>
                            </a:schemeClr>
                          </a:solidFill>
                          <a:latin typeface="Futura Md BT" panose="020B0602020204020303" pitchFamily="34" charset="0"/>
                        </a:rPr>
                        <a:t>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r>
                        <a:rPr lang="en-ZA" sz="2400" b="1" dirty="0">
                          <a:solidFill>
                            <a:schemeClr val="tx1">
                              <a:lumMod val="95000"/>
                              <a:lumOff val="5000"/>
                            </a:schemeClr>
                          </a:solidFill>
                          <a:latin typeface="Futura Md BT" panose="020B0602020204020303" pitchFamily="34" charset="0"/>
                        </a:rPr>
                        <a:t>Ecology: Mostly in moderate condition</a:t>
                      </a:r>
                    </a:p>
                    <a:p>
                      <a:r>
                        <a:rPr lang="en-ZA" sz="2400" b="1" dirty="0">
                          <a:solidFill>
                            <a:schemeClr val="tx1">
                              <a:lumMod val="95000"/>
                              <a:lumOff val="5000"/>
                            </a:schemeClr>
                          </a:solidFill>
                          <a:latin typeface="Futura Md BT" panose="020B0602020204020303" pitchFamily="34" charset="0"/>
                        </a:rPr>
                        <a:t>Use: Medium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370840">
                <a:tc>
                  <a:txBody>
                    <a:bodyPr/>
                    <a:lstStyle/>
                    <a:p>
                      <a:r>
                        <a:rPr lang="en-ZA" b="1" dirty="0">
                          <a:solidFill>
                            <a:schemeClr val="tx1">
                              <a:lumMod val="95000"/>
                              <a:lumOff val="5000"/>
                            </a:schemeClr>
                          </a:solidFill>
                          <a:latin typeface="Futura Md BT" panose="020B0602020204020303" pitchFamily="34" charset="0"/>
                        </a:rPr>
                        <a:t>III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ZA" sz="2400" b="1" dirty="0">
                          <a:solidFill>
                            <a:schemeClr val="tx1">
                              <a:lumMod val="95000"/>
                              <a:lumOff val="5000"/>
                            </a:schemeClr>
                          </a:solidFill>
                          <a:latin typeface="Futura Md BT" panose="020B0602020204020303" pitchFamily="34" charset="0"/>
                        </a:rPr>
                        <a:t>Ecology:  Mostly in poor condition.</a:t>
                      </a:r>
                    </a:p>
                    <a:p>
                      <a:r>
                        <a:rPr lang="en-ZA" sz="2400" b="1" dirty="0">
                          <a:solidFill>
                            <a:schemeClr val="tx1">
                              <a:lumMod val="95000"/>
                              <a:lumOff val="5000"/>
                            </a:schemeClr>
                          </a:solidFill>
                          <a:latin typeface="Futura Md BT" panose="020B0602020204020303" pitchFamily="34" charset="0"/>
                        </a:rPr>
                        <a:t>Use:  High, so a</a:t>
                      </a:r>
                      <a:r>
                        <a:rPr lang="en-ZA" sz="2400" b="1" baseline="0" dirty="0">
                          <a:solidFill>
                            <a:schemeClr val="tx1">
                              <a:lumMod val="95000"/>
                              <a:lumOff val="5000"/>
                            </a:schemeClr>
                          </a:solidFill>
                          <a:latin typeface="Futura Md BT" panose="020B0602020204020303" pitchFamily="34" charset="0"/>
                        </a:rPr>
                        <a:t> work-horse river.</a:t>
                      </a:r>
                      <a:endParaRPr lang="en-ZA" sz="2400" b="1" dirty="0">
                        <a:solidFill>
                          <a:schemeClr val="tx1">
                            <a:lumMod val="95000"/>
                            <a:lumOff val="5000"/>
                          </a:schemeClr>
                        </a:solidFill>
                        <a:latin typeface="Futura Md BT" panose="020B06020202040203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0987" y="2023149"/>
            <a:ext cx="1922961" cy="124397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6210" y="3267122"/>
            <a:ext cx="1856723" cy="120956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0667" y="2126907"/>
            <a:ext cx="737338" cy="73733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1765" y="3453919"/>
            <a:ext cx="696240" cy="683828"/>
          </a:xfrm>
          <a:prstGeom prst="rect">
            <a:avLst/>
          </a:prstGeom>
        </p:spPr>
      </p:pic>
      <p:pic>
        <p:nvPicPr>
          <p:cNvPr id="11" name="Picture 10"/>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559478" y="4870930"/>
            <a:ext cx="696468" cy="696468"/>
          </a:xfrm>
          <a:prstGeom prst="rect">
            <a:avLst/>
          </a:prstGeom>
        </p:spPr>
      </p:pic>
      <p:sp>
        <p:nvSpPr>
          <p:cNvPr id="3" name="TextBox 2"/>
          <p:cNvSpPr txBox="1"/>
          <p:nvPr/>
        </p:nvSpPr>
        <p:spPr>
          <a:xfrm>
            <a:off x="7313407" y="1388533"/>
            <a:ext cx="1602133" cy="523220"/>
          </a:xfrm>
          <a:prstGeom prst="rect">
            <a:avLst/>
          </a:prstGeom>
          <a:noFill/>
        </p:spPr>
        <p:txBody>
          <a:bodyPr wrap="square" rtlCol="0">
            <a:spAutoFit/>
          </a:bodyPr>
          <a:lstStyle/>
          <a:p>
            <a:pPr algn="ctr"/>
            <a:r>
              <a:rPr lang="en-ZA" sz="2800" b="1" dirty="0">
                <a:latin typeface="Futura Md BT" panose="020B0602020204020303" pitchFamily="34" charset="0"/>
              </a:rPr>
              <a:t>Use</a:t>
            </a:r>
          </a:p>
        </p:txBody>
      </p:sp>
      <p:sp>
        <p:nvSpPr>
          <p:cNvPr id="12" name="TextBox 11"/>
          <p:cNvSpPr txBox="1"/>
          <p:nvPr/>
        </p:nvSpPr>
        <p:spPr>
          <a:xfrm>
            <a:off x="233504" y="1388533"/>
            <a:ext cx="1602133" cy="523220"/>
          </a:xfrm>
          <a:prstGeom prst="rect">
            <a:avLst/>
          </a:prstGeom>
          <a:noFill/>
        </p:spPr>
        <p:txBody>
          <a:bodyPr wrap="square" rtlCol="0">
            <a:spAutoFit/>
          </a:bodyPr>
          <a:lstStyle/>
          <a:p>
            <a:pPr algn="ctr"/>
            <a:r>
              <a:rPr lang="en-ZA" sz="2800" b="1" dirty="0">
                <a:latin typeface="Futura Md BT" panose="020B0602020204020303" pitchFamily="34" charset="0"/>
              </a:rPr>
              <a:t>Ecology</a:t>
            </a:r>
          </a:p>
        </p:txBody>
      </p:sp>
      <p:grpSp>
        <p:nvGrpSpPr>
          <p:cNvPr id="13" name="Group 12">
            <a:extLst>
              <a:ext uri="{FF2B5EF4-FFF2-40B4-BE49-F238E27FC236}">
                <a16:creationId xmlns:a16="http://schemas.microsoft.com/office/drawing/2014/main" xmlns="" id="{8867C7B2-1802-45B8-A7C8-4FFAFFDDA056}"/>
              </a:ext>
            </a:extLst>
          </p:cNvPr>
          <p:cNvGrpSpPr>
            <a:grpSpLocks noChangeAspect="1"/>
          </p:cNvGrpSpPr>
          <p:nvPr/>
        </p:nvGrpSpPr>
        <p:grpSpPr>
          <a:xfrm>
            <a:off x="233504" y="4664544"/>
            <a:ext cx="1728143" cy="1109240"/>
            <a:chOff x="3029060" y="2348880"/>
            <a:chExt cx="6282358" cy="4032447"/>
          </a:xfrm>
        </p:grpSpPr>
        <p:pic>
          <p:nvPicPr>
            <p:cNvPr id="14" name="Picture 13">
              <a:extLst>
                <a:ext uri="{FF2B5EF4-FFF2-40B4-BE49-F238E27FC236}">
                  <a16:creationId xmlns:a16="http://schemas.microsoft.com/office/drawing/2014/main" xmlns="" id="{C51D2225-939A-4F42-A05B-1722000F2679}"/>
                </a:ext>
              </a:extLst>
            </p:cNvPr>
            <p:cNvPicPr>
              <a:picLocks noChangeAspect="1"/>
            </p:cNvPicPr>
            <p:nvPr/>
          </p:nvPicPr>
          <p:blipFill>
            <a:blip r:embed="rId7" cstate="print">
              <a:duotone>
                <a:prstClr val="black"/>
                <a:srgbClr val="00FF00">
                  <a:tint val="45000"/>
                  <a:satMod val="400000"/>
                </a:srgbClr>
              </a:duotone>
              <a:extLst>
                <a:ext uri="{28A0092B-C50C-407E-A947-70E740481C1C}">
                  <a14:useLocalDpi xmlns:a14="http://schemas.microsoft.com/office/drawing/2010/main" val="0"/>
                </a:ext>
              </a:extLst>
            </a:blip>
            <a:stretch>
              <a:fillRect/>
            </a:stretch>
          </p:blipFill>
          <p:spPr>
            <a:xfrm flipH="1">
              <a:off x="3029060" y="2348880"/>
              <a:ext cx="6282358" cy="4032447"/>
            </a:xfrm>
            <a:prstGeom prst="rect">
              <a:avLst/>
            </a:prstGeom>
          </p:spPr>
        </p:pic>
        <p:sp>
          <p:nvSpPr>
            <p:cNvPr id="15" name="Freeform: Shape 14">
              <a:extLst>
                <a:ext uri="{FF2B5EF4-FFF2-40B4-BE49-F238E27FC236}">
                  <a16:creationId xmlns:a16="http://schemas.microsoft.com/office/drawing/2014/main" xmlns="" id="{9E7025D9-9027-4DDD-8EE7-1BC0CCB17A63}"/>
                </a:ext>
              </a:extLst>
            </p:cNvPr>
            <p:cNvSpPr/>
            <p:nvPr/>
          </p:nvSpPr>
          <p:spPr>
            <a:xfrm>
              <a:off x="8058848" y="4010501"/>
              <a:ext cx="1210072" cy="894065"/>
            </a:xfrm>
            <a:custGeom>
              <a:avLst/>
              <a:gdLst>
                <a:gd name="connsiteX0" fmla="*/ 983552 w 1206890"/>
                <a:gd name="connsiteY0" fmla="*/ 7317 h 894065"/>
                <a:gd name="connsiteX1" fmla="*/ 845007 w 1206890"/>
                <a:gd name="connsiteY1" fmla="*/ 7317 h 894065"/>
                <a:gd name="connsiteX2" fmla="*/ 651043 w 1206890"/>
                <a:gd name="connsiteY2" fmla="*/ 90444 h 894065"/>
                <a:gd name="connsiteX3" fmla="*/ 494025 w 1206890"/>
                <a:gd name="connsiteY3" fmla="*/ 201281 h 894065"/>
                <a:gd name="connsiteX4" fmla="*/ 383188 w 1206890"/>
                <a:gd name="connsiteY4" fmla="*/ 349063 h 894065"/>
                <a:gd name="connsiteX5" fmla="*/ 244643 w 1206890"/>
                <a:gd name="connsiteY5" fmla="*/ 543026 h 894065"/>
                <a:gd name="connsiteX6" fmla="*/ 124570 w 1206890"/>
                <a:gd name="connsiteY6" fmla="*/ 718517 h 894065"/>
                <a:gd name="connsiteX7" fmla="*/ 4497 w 1206890"/>
                <a:gd name="connsiteY7" fmla="*/ 894008 h 894065"/>
                <a:gd name="connsiteX8" fmla="*/ 290825 w 1206890"/>
                <a:gd name="connsiteY8" fmla="*/ 736990 h 894065"/>
                <a:gd name="connsiteX9" fmla="*/ 577152 w 1206890"/>
                <a:gd name="connsiteY9" fmla="*/ 663099 h 894065"/>
                <a:gd name="connsiteX10" fmla="*/ 808061 w 1206890"/>
                <a:gd name="connsiteY10" fmla="*/ 616917 h 894065"/>
                <a:gd name="connsiteX11" fmla="*/ 1038970 w 1206890"/>
                <a:gd name="connsiteY11" fmla="*/ 607681 h 894065"/>
                <a:gd name="connsiteX12" fmla="*/ 1159043 w 1206890"/>
                <a:gd name="connsiteY12" fmla="*/ 598444 h 894065"/>
                <a:gd name="connsiteX13" fmla="*/ 1205225 w 1206890"/>
                <a:gd name="connsiteY13" fmla="*/ 561499 h 894065"/>
                <a:gd name="connsiteX14" fmla="*/ 1186752 w 1206890"/>
                <a:gd name="connsiteY14" fmla="*/ 487608 h 894065"/>
                <a:gd name="connsiteX15" fmla="*/ 1094388 w 1206890"/>
                <a:gd name="connsiteY15" fmla="*/ 506081 h 894065"/>
                <a:gd name="connsiteX16" fmla="*/ 780352 w 1206890"/>
                <a:gd name="connsiteY16" fmla="*/ 533790 h 894065"/>
                <a:gd name="connsiteX17" fmla="*/ 567916 w 1206890"/>
                <a:gd name="connsiteY17" fmla="*/ 579972 h 894065"/>
                <a:gd name="connsiteX18" fmla="*/ 420134 w 1206890"/>
                <a:gd name="connsiteY18" fmla="*/ 635390 h 894065"/>
                <a:gd name="connsiteX19" fmla="*/ 272352 w 1206890"/>
                <a:gd name="connsiteY19" fmla="*/ 690808 h 894065"/>
                <a:gd name="connsiteX20" fmla="*/ 475552 w 1206890"/>
                <a:gd name="connsiteY20" fmla="*/ 533790 h 894065"/>
                <a:gd name="connsiteX21" fmla="*/ 660279 w 1206890"/>
                <a:gd name="connsiteY21" fmla="*/ 395244 h 894065"/>
                <a:gd name="connsiteX22" fmla="*/ 817297 w 1206890"/>
                <a:gd name="connsiteY22" fmla="*/ 284408 h 894065"/>
                <a:gd name="connsiteX23" fmla="*/ 983552 w 1206890"/>
                <a:gd name="connsiteY23" fmla="*/ 293644 h 894065"/>
                <a:gd name="connsiteX24" fmla="*/ 1131334 w 1206890"/>
                <a:gd name="connsiteY24" fmla="*/ 321354 h 894065"/>
                <a:gd name="connsiteX25" fmla="*/ 1177516 w 1206890"/>
                <a:gd name="connsiteY25" fmla="*/ 210517 h 894065"/>
                <a:gd name="connsiteX26" fmla="*/ 1149807 w 1206890"/>
                <a:gd name="connsiteY26" fmla="*/ 99681 h 894065"/>
                <a:gd name="connsiteX27" fmla="*/ 1075916 w 1206890"/>
                <a:gd name="connsiteY27" fmla="*/ 35026 h 894065"/>
                <a:gd name="connsiteX28" fmla="*/ 983552 w 1206890"/>
                <a:gd name="connsiteY28" fmla="*/ 7317 h 894065"/>
                <a:gd name="connsiteX0" fmla="*/ 983552 w 1210072"/>
                <a:gd name="connsiteY0" fmla="*/ 7317 h 894065"/>
                <a:gd name="connsiteX1" fmla="*/ 845007 w 1210072"/>
                <a:gd name="connsiteY1" fmla="*/ 7317 h 894065"/>
                <a:gd name="connsiteX2" fmla="*/ 651043 w 1210072"/>
                <a:gd name="connsiteY2" fmla="*/ 90444 h 894065"/>
                <a:gd name="connsiteX3" fmla="*/ 494025 w 1210072"/>
                <a:gd name="connsiteY3" fmla="*/ 201281 h 894065"/>
                <a:gd name="connsiteX4" fmla="*/ 383188 w 1210072"/>
                <a:gd name="connsiteY4" fmla="*/ 349063 h 894065"/>
                <a:gd name="connsiteX5" fmla="*/ 244643 w 1210072"/>
                <a:gd name="connsiteY5" fmla="*/ 543026 h 894065"/>
                <a:gd name="connsiteX6" fmla="*/ 124570 w 1210072"/>
                <a:gd name="connsiteY6" fmla="*/ 718517 h 894065"/>
                <a:gd name="connsiteX7" fmla="*/ 4497 w 1210072"/>
                <a:gd name="connsiteY7" fmla="*/ 894008 h 894065"/>
                <a:gd name="connsiteX8" fmla="*/ 290825 w 1210072"/>
                <a:gd name="connsiteY8" fmla="*/ 736990 h 894065"/>
                <a:gd name="connsiteX9" fmla="*/ 577152 w 1210072"/>
                <a:gd name="connsiteY9" fmla="*/ 663099 h 894065"/>
                <a:gd name="connsiteX10" fmla="*/ 808061 w 1210072"/>
                <a:gd name="connsiteY10" fmla="*/ 616917 h 894065"/>
                <a:gd name="connsiteX11" fmla="*/ 1038970 w 1210072"/>
                <a:gd name="connsiteY11" fmla="*/ 607681 h 894065"/>
                <a:gd name="connsiteX12" fmla="*/ 1159043 w 1210072"/>
                <a:gd name="connsiteY12" fmla="*/ 598444 h 894065"/>
                <a:gd name="connsiteX13" fmla="*/ 1205225 w 1210072"/>
                <a:gd name="connsiteY13" fmla="*/ 561499 h 894065"/>
                <a:gd name="connsiteX14" fmla="*/ 1186752 w 1210072"/>
                <a:gd name="connsiteY14" fmla="*/ 487608 h 894065"/>
                <a:gd name="connsiteX15" fmla="*/ 1011261 w 1210072"/>
                <a:gd name="connsiteY15" fmla="*/ 441426 h 894065"/>
                <a:gd name="connsiteX16" fmla="*/ 780352 w 1210072"/>
                <a:gd name="connsiteY16" fmla="*/ 533790 h 894065"/>
                <a:gd name="connsiteX17" fmla="*/ 567916 w 1210072"/>
                <a:gd name="connsiteY17" fmla="*/ 579972 h 894065"/>
                <a:gd name="connsiteX18" fmla="*/ 420134 w 1210072"/>
                <a:gd name="connsiteY18" fmla="*/ 635390 h 894065"/>
                <a:gd name="connsiteX19" fmla="*/ 272352 w 1210072"/>
                <a:gd name="connsiteY19" fmla="*/ 690808 h 894065"/>
                <a:gd name="connsiteX20" fmla="*/ 475552 w 1210072"/>
                <a:gd name="connsiteY20" fmla="*/ 533790 h 894065"/>
                <a:gd name="connsiteX21" fmla="*/ 660279 w 1210072"/>
                <a:gd name="connsiteY21" fmla="*/ 395244 h 894065"/>
                <a:gd name="connsiteX22" fmla="*/ 817297 w 1210072"/>
                <a:gd name="connsiteY22" fmla="*/ 284408 h 894065"/>
                <a:gd name="connsiteX23" fmla="*/ 983552 w 1210072"/>
                <a:gd name="connsiteY23" fmla="*/ 293644 h 894065"/>
                <a:gd name="connsiteX24" fmla="*/ 1131334 w 1210072"/>
                <a:gd name="connsiteY24" fmla="*/ 321354 h 894065"/>
                <a:gd name="connsiteX25" fmla="*/ 1177516 w 1210072"/>
                <a:gd name="connsiteY25" fmla="*/ 210517 h 894065"/>
                <a:gd name="connsiteX26" fmla="*/ 1149807 w 1210072"/>
                <a:gd name="connsiteY26" fmla="*/ 99681 h 894065"/>
                <a:gd name="connsiteX27" fmla="*/ 1075916 w 1210072"/>
                <a:gd name="connsiteY27" fmla="*/ 35026 h 894065"/>
                <a:gd name="connsiteX28" fmla="*/ 983552 w 1210072"/>
                <a:gd name="connsiteY28" fmla="*/ 7317 h 894065"/>
                <a:gd name="connsiteX0" fmla="*/ 983552 w 1210072"/>
                <a:gd name="connsiteY0" fmla="*/ 7317 h 894065"/>
                <a:gd name="connsiteX1" fmla="*/ 845007 w 1210072"/>
                <a:gd name="connsiteY1" fmla="*/ 7317 h 894065"/>
                <a:gd name="connsiteX2" fmla="*/ 651043 w 1210072"/>
                <a:gd name="connsiteY2" fmla="*/ 90444 h 894065"/>
                <a:gd name="connsiteX3" fmla="*/ 494025 w 1210072"/>
                <a:gd name="connsiteY3" fmla="*/ 201281 h 894065"/>
                <a:gd name="connsiteX4" fmla="*/ 383188 w 1210072"/>
                <a:gd name="connsiteY4" fmla="*/ 349063 h 894065"/>
                <a:gd name="connsiteX5" fmla="*/ 244643 w 1210072"/>
                <a:gd name="connsiteY5" fmla="*/ 543026 h 894065"/>
                <a:gd name="connsiteX6" fmla="*/ 124570 w 1210072"/>
                <a:gd name="connsiteY6" fmla="*/ 718517 h 894065"/>
                <a:gd name="connsiteX7" fmla="*/ 4497 w 1210072"/>
                <a:gd name="connsiteY7" fmla="*/ 894008 h 894065"/>
                <a:gd name="connsiteX8" fmla="*/ 290825 w 1210072"/>
                <a:gd name="connsiteY8" fmla="*/ 736990 h 894065"/>
                <a:gd name="connsiteX9" fmla="*/ 577152 w 1210072"/>
                <a:gd name="connsiteY9" fmla="*/ 663099 h 894065"/>
                <a:gd name="connsiteX10" fmla="*/ 808061 w 1210072"/>
                <a:gd name="connsiteY10" fmla="*/ 616917 h 894065"/>
                <a:gd name="connsiteX11" fmla="*/ 1038970 w 1210072"/>
                <a:gd name="connsiteY11" fmla="*/ 607681 h 894065"/>
                <a:gd name="connsiteX12" fmla="*/ 1159043 w 1210072"/>
                <a:gd name="connsiteY12" fmla="*/ 598444 h 894065"/>
                <a:gd name="connsiteX13" fmla="*/ 1205225 w 1210072"/>
                <a:gd name="connsiteY13" fmla="*/ 561499 h 894065"/>
                <a:gd name="connsiteX14" fmla="*/ 1186752 w 1210072"/>
                <a:gd name="connsiteY14" fmla="*/ 487608 h 894065"/>
                <a:gd name="connsiteX15" fmla="*/ 1011261 w 1210072"/>
                <a:gd name="connsiteY15" fmla="*/ 441426 h 894065"/>
                <a:gd name="connsiteX16" fmla="*/ 761879 w 1210072"/>
                <a:gd name="connsiteY16" fmla="*/ 478372 h 894065"/>
                <a:gd name="connsiteX17" fmla="*/ 567916 w 1210072"/>
                <a:gd name="connsiteY17" fmla="*/ 579972 h 894065"/>
                <a:gd name="connsiteX18" fmla="*/ 420134 w 1210072"/>
                <a:gd name="connsiteY18" fmla="*/ 635390 h 894065"/>
                <a:gd name="connsiteX19" fmla="*/ 272352 w 1210072"/>
                <a:gd name="connsiteY19" fmla="*/ 690808 h 894065"/>
                <a:gd name="connsiteX20" fmla="*/ 475552 w 1210072"/>
                <a:gd name="connsiteY20" fmla="*/ 533790 h 894065"/>
                <a:gd name="connsiteX21" fmla="*/ 660279 w 1210072"/>
                <a:gd name="connsiteY21" fmla="*/ 395244 h 894065"/>
                <a:gd name="connsiteX22" fmla="*/ 817297 w 1210072"/>
                <a:gd name="connsiteY22" fmla="*/ 284408 h 894065"/>
                <a:gd name="connsiteX23" fmla="*/ 983552 w 1210072"/>
                <a:gd name="connsiteY23" fmla="*/ 293644 h 894065"/>
                <a:gd name="connsiteX24" fmla="*/ 1131334 w 1210072"/>
                <a:gd name="connsiteY24" fmla="*/ 321354 h 894065"/>
                <a:gd name="connsiteX25" fmla="*/ 1177516 w 1210072"/>
                <a:gd name="connsiteY25" fmla="*/ 210517 h 894065"/>
                <a:gd name="connsiteX26" fmla="*/ 1149807 w 1210072"/>
                <a:gd name="connsiteY26" fmla="*/ 99681 h 894065"/>
                <a:gd name="connsiteX27" fmla="*/ 1075916 w 1210072"/>
                <a:gd name="connsiteY27" fmla="*/ 35026 h 894065"/>
                <a:gd name="connsiteX28" fmla="*/ 983552 w 1210072"/>
                <a:gd name="connsiteY28" fmla="*/ 7317 h 894065"/>
                <a:gd name="connsiteX0" fmla="*/ 983552 w 1210072"/>
                <a:gd name="connsiteY0" fmla="*/ 7317 h 894065"/>
                <a:gd name="connsiteX1" fmla="*/ 845007 w 1210072"/>
                <a:gd name="connsiteY1" fmla="*/ 7317 h 894065"/>
                <a:gd name="connsiteX2" fmla="*/ 651043 w 1210072"/>
                <a:gd name="connsiteY2" fmla="*/ 90444 h 894065"/>
                <a:gd name="connsiteX3" fmla="*/ 494025 w 1210072"/>
                <a:gd name="connsiteY3" fmla="*/ 201281 h 894065"/>
                <a:gd name="connsiteX4" fmla="*/ 383188 w 1210072"/>
                <a:gd name="connsiteY4" fmla="*/ 349063 h 894065"/>
                <a:gd name="connsiteX5" fmla="*/ 244643 w 1210072"/>
                <a:gd name="connsiteY5" fmla="*/ 543026 h 894065"/>
                <a:gd name="connsiteX6" fmla="*/ 124570 w 1210072"/>
                <a:gd name="connsiteY6" fmla="*/ 718517 h 894065"/>
                <a:gd name="connsiteX7" fmla="*/ 4497 w 1210072"/>
                <a:gd name="connsiteY7" fmla="*/ 894008 h 894065"/>
                <a:gd name="connsiteX8" fmla="*/ 290825 w 1210072"/>
                <a:gd name="connsiteY8" fmla="*/ 736990 h 894065"/>
                <a:gd name="connsiteX9" fmla="*/ 577152 w 1210072"/>
                <a:gd name="connsiteY9" fmla="*/ 663099 h 894065"/>
                <a:gd name="connsiteX10" fmla="*/ 808061 w 1210072"/>
                <a:gd name="connsiteY10" fmla="*/ 616917 h 894065"/>
                <a:gd name="connsiteX11" fmla="*/ 1038970 w 1210072"/>
                <a:gd name="connsiteY11" fmla="*/ 607681 h 894065"/>
                <a:gd name="connsiteX12" fmla="*/ 1159043 w 1210072"/>
                <a:gd name="connsiteY12" fmla="*/ 598444 h 894065"/>
                <a:gd name="connsiteX13" fmla="*/ 1205225 w 1210072"/>
                <a:gd name="connsiteY13" fmla="*/ 561499 h 894065"/>
                <a:gd name="connsiteX14" fmla="*/ 1186752 w 1210072"/>
                <a:gd name="connsiteY14" fmla="*/ 487608 h 894065"/>
                <a:gd name="connsiteX15" fmla="*/ 1011261 w 1210072"/>
                <a:gd name="connsiteY15" fmla="*/ 441426 h 894065"/>
                <a:gd name="connsiteX16" fmla="*/ 761879 w 1210072"/>
                <a:gd name="connsiteY16" fmla="*/ 478372 h 894065"/>
                <a:gd name="connsiteX17" fmla="*/ 567916 w 1210072"/>
                <a:gd name="connsiteY17" fmla="*/ 579972 h 894065"/>
                <a:gd name="connsiteX18" fmla="*/ 420134 w 1210072"/>
                <a:gd name="connsiteY18" fmla="*/ 635390 h 894065"/>
                <a:gd name="connsiteX19" fmla="*/ 272352 w 1210072"/>
                <a:gd name="connsiteY19" fmla="*/ 690808 h 894065"/>
                <a:gd name="connsiteX20" fmla="*/ 475552 w 1210072"/>
                <a:gd name="connsiteY20" fmla="*/ 533790 h 894065"/>
                <a:gd name="connsiteX21" fmla="*/ 660279 w 1210072"/>
                <a:gd name="connsiteY21" fmla="*/ 395244 h 894065"/>
                <a:gd name="connsiteX22" fmla="*/ 817297 w 1210072"/>
                <a:gd name="connsiteY22" fmla="*/ 284408 h 894065"/>
                <a:gd name="connsiteX23" fmla="*/ 983552 w 1210072"/>
                <a:gd name="connsiteY23" fmla="*/ 293644 h 894065"/>
                <a:gd name="connsiteX24" fmla="*/ 1131334 w 1210072"/>
                <a:gd name="connsiteY24" fmla="*/ 321354 h 894065"/>
                <a:gd name="connsiteX25" fmla="*/ 1177516 w 1210072"/>
                <a:gd name="connsiteY25" fmla="*/ 210517 h 894065"/>
                <a:gd name="connsiteX26" fmla="*/ 1149807 w 1210072"/>
                <a:gd name="connsiteY26" fmla="*/ 99681 h 894065"/>
                <a:gd name="connsiteX27" fmla="*/ 1075916 w 1210072"/>
                <a:gd name="connsiteY27" fmla="*/ 35026 h 894065"/>
                <a:gd name="connsiteX28" fmla="*/ 983552 w 1210072"/>
                <a:gd name="connsiteY28" fmla="*/ 7317 h 89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0072" h="894065">
                  <a:moveTo>
                    <a:pt x="983552" y="7317"/>
                  </a:moveTo>
                  <a:cubicBezTo>
                    <a:pt x="945067" y="2699"/>
                    <a:pt x="900425" y="-6538"/>
                    <a:pt x="845007" y="7317"/>
                  </a:cubicBezTo>
                  <a:cubicBezTo>
                    <a:pt x="789589" y="21172"/>
                    <a:pt x="709540" y="58117"/>
                    <a:pt x="651043" y="90444"/>
                  </a:cubicBezTo>
                  <a:cubicBezTo>
                    <a:pt x="592546" y="122771"/>
                    <a:pt x="538668" y="158178"/>
                    <a:pt x="494025" y="201281"/>
                  </a:cubicBezTo>
                  <a:cubicBezTo>
                    <a:pt x="449382" y="244384"/>
                    <a:pt x="424752" y="292106"/>
                    <a:pt x="383188" y="349063"/>
                  </a:cubicBezTo>
                  <a:cubicBezTo>
                    <a:pt x="341624" y="406020"/>
                    <a:pt x="287746" y="481450"/>
                    <a:pt x="244643" y="543026"/>
                  </a:cubicBezTo>
                  <a:cubicBezTo>
                    <a:pt x="201540" y="604602"/>
                    <a:pt x="124570" y="718517"/>
                    <a:pt x="124570" y="718517"/>
                  </a:cubicBezTo>
                  <a:cubicBezTo>
                    <a:pt x="84546" y="777014"/>
                    <a:pt x="-23212" y="890929"/>
                    <a:pt x="4497" y="894008"/>
                  </a:cubicBezTo>
                  <a:cubicBezTo>
                    <a:pt x="32206" y="897087"/>
                    <a:pt x="195382" y="775475"/>
                    <a:pt x="290825" y="736990"/>
                  </a:cubicBezTo>
                  <a:cubicBezTo>
                    <a:pt x="386267" y="698505"/>
                    <a:pt x="490946" y="683111"/>
                    <a:pt x="577152" y="663099"/>
                  </a:cubicBezTo>
                  <a:cubicBezTo>
                    <a:pt x="663358" y="643087"/>
                    <a:pt x="731091" y="626153"/>
                    <a:pt x="808061" y="616917"/>
                  </a:cubicBezTo>
                  <a:cubicBezTo>
                    <a:pt x="885031" y="607681"/>
                    <a:pt x="980473" y="610760"/>
                    <a:pt x="1038970" y="607681"/>
                  </a:cubicBezTo>
                  <a:cubicBezTo>
                    <a:pt x="1097467" y="604602"/>
                    <a:pt x="1131334" y="606141"/>
                    <a:pt x="1159043" y="598444"/>
                  </a:cubicBezTo>
                  <a:cubicBezTo>
                    <a:pt x="1186752" y="590747"/>
                    <a:pt x="1200607" y="579972"/>
                    <a:pt x="1205225" y="561499"/>
                  </a:cubicBezTo>
                  <a:cubicBezTo>
                    <a:pt x="1209843" y="543026"/>
                    <a:pt x="1219079" y="507620"/>
                    <a:pt x="1186752" y="487608"/>
                  </a:cubicBezTo>
                  <a:cubicBezTo>
                    <a:pt x="1154425" y="467596"/>
                    <a:pt x="1082073" y="442965"/>
                    <a:pt x="1011261" y="441426"/>
                  </a:cubicBezTo>
                  <a:cubicBezTo>
                    <a:pt x="940449" y="439887"/>
                    <a:pt x="835770" y="455281"/>
                    <a:pt x="761879" y="478372"/>
                  </a:cubicBezTo>
                  <a:cubicBezTo>
                    <a:pt x="687988" y="501463"/>
                    <a:pt x="624874" y="553802"/>
                    <a:pt x="567916" y="579972"/>
                  </a:cubicBezTo>
                  <a:cubicBezTo>
                    <a:pt x="510959" y="606142"/>
                    <a:pt x="469395" y="616917"/>
                    <a:pt x="420134" y="635390"/>
                  </a:cubicBezTo>
                  <a:cubicBezTo>
                    <a:pt x="370873" y="653863"/>
                    <a:pt x="263116" y="707741"/>
                    <a:pt x="272352" y="690808"/>
                  </a:cubicBezTo>
                  <a:cubicBezTo>
                    <a:pt x="281588" y="673875"/>
                    <a:pt x="410897" y="583051"/>
                    <a:pt x="475552" y="533790"/>
                  </a:cubicBezTo>
                  <a:cubicBezTo>
                    <a:pt x="540206" y="484529"/>
                    <a:pt x="603322" y="436808"/>
                    <a:pt x="660279" y="395244"/>
                  </a:cubicBezTo>
                  <a:cubicBezTo>
                    <a:pt x="717236" y="353680"/>
                    <a:pt x="763418" y="301341"/>
                    <a:pt x="817297" y="284408"/>
                  </a:cubicBezTo>
                  <a:cubicBezTo>
                    <a:pt x="871176" y="267475"/>
                    <a:pt x="931213" y="287486"/>
                    <a:pt x="983552" y="293644"/>
                  </a:cubicBezTo>
                  <a:cubicBezTo>
                    <a:pt x="1035891" y="299802"/>
                    <a:pt x="1099007" y="335208"/>
                    <a:pt x="1131334" y="321354"/>
                  </a:cubicBezTo>
                  <a:cubicBezTo>
                    <a:pt x="1163661" y="307500"/>
                    <a:pt x="1174437" y="247463"/>
                    <a:pt x="1177516" y="210517"/>
                  </a:cubicBezTo>
                  <a:cubicBezTo>
                    <a:pt x="1180595" y="173572"/>
                    <a:pt x="1166740" y="128929"/>
                    <a:pt x="1149807" y="99681"/>
                  </a:cubicBezTo>
                  <a:cubicBezTo>
                    <a:pt x="1132874" y="70433"/>
                    <a:pt x="1097468" y="47341"/>
                    <a:pt x="1075916" y="35026"/>
                  </a:cubicBezTo>
                  <a:cubicBezTo>
                    <a:pt x="1054364" y="22711"/>
                    <a:pt x="1022037" y="11935"/>
                    <a:pt x="983552" y="7317"/>
                  </a:cubicBezTo>
                  <a:close/>
                </a:path>
              </a:pathLst>
            </a:cu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Tree>
    <p:extLst>
      <p:ext uri="{BB962C8B-B14F-4D97-AF65-F5344CB8AC3E}">
        <p14:creationId xmlns:p14="http://schemas.microsoft.com/office/powerpoint/2010/main" val="12875993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70</a:t>
            </a:fld>
            <a:endParaRPr lang="en-US" altLang="en-US" dirty="0">
              <a:solidFill>
                <a:prstClr val="black"/>
              </a:solidFill>
              <a:ea typeface="ＭＳ Ｐゴシック" pitchFamily="34" charset="-128"/>
            </a:endParaRPr>
          </a:p>
        </p:txBody>
      </p:sp>
      <p:sp>
        <p:nvSpPr>
          <p:cNvPr id="4" name="TextBox 3"/>
          <p:cNvSpPr txBox="1"/>
          <p:nvPr/>
        </p:nvSpPr>
        <p:spPr>
          <a:xfrm>
            <a:off x="1525893" y="1124353"/>
            <a:ext cx="7363130" cy="5139869"/>
          </a:xfrm>
          <a:prstGeom prst="rect">
            <a:avLst/>
          </a:prstGeom>
          <a:solidFill>
            <a:schemeClr val="bg1"/>
          </a:solidFill>
        </p:spPr>
        <p:txBody>
          <a:bodyPr wrap="square" rtlCol="0">
            <a:spAutoFit/>
          </a:bodyPr>
          <a:lstStyle/>
          <a:p>
            <a:pPr marL="342900" indent="-342900">
              <a:spcAft>
                <a:spcPts val="1200"/>
              </a:spcAft>
              <a:buFont typeface="Wingdings" panose="05000000000000000000" pitchFamily="2" charset="2"/>
              <a:buChar char="Ø"/>
            </a:pPr>
            <a:r>
              <a:rPr lang="en-ZA" sz="2400" b="1" dirty="0">
                <a:latin typeface="Futura Md BT" panose="020B0602020204020303" pitchFamily="34" charset="0"/>
              </a:rPr>
              <a:t>The recommended Classes and RQOs provide for appropriate protection. Utilisation of water resources is possible to sustain current and future socio-economic imperatives.</a:t>
            </a:r>
          </a:p>
          <a:p>
            <a:pPr marL="342900" indent="-342900">
              <a:spcAft>
                <a:spcPts val="1200"/>
              </a:spcAft>
              <a:buFont typeface="Wingdings" panose="05000000000000000000" pitchFamily="2" charset="2"/>
              <a:buChar char="Ø"/>
            </a:pPr>
            <a:endParaRPr lang="en-ZA" sz="1200" b="1" dirty="0">
              <a:latin typeface="Futura Md BT" panose="020B0602020204020303" pitchFamily="34" charset="0"/>
            </a:endParaRPr>
          </a:p>
          <a:p>
            <a:pPr marL="342900" indent="-342900">
              <a:spcAft>
                <a:spcPts val="1200"/>
              </a:spcAft>
              <a:buFont typeface="Wingdings" panose="05000000000000000000" pitchFamily="2" charset="2"/>
              <a:buChar char="Ø"/>
            </a:pPr>
            <a:r>
              <a:rPr lang="en-GB" sz="2400" b="1" dirty="0">
                <a:latin typeface="Futura Md BT" panose="020B0602020204020303"/>
                <a:cs typeface="Arial" panose="020B0604020202020204" pitchFamily="34" charset="0"/>
              </a:rPr>
              <a:t>The MWP catchment (under Sc 69, with dams in place) should be carefully monitored and controlled and upstream development should be limited as this will impact negatively on the economics of the scheme.</a:t>
            </a:r>
          </a:p>
          <a:p>
            <a:pPr marL="342900" indent="-342900">
              <a:spcAft>
                <a:spcPts val="1200"/>
              </a:spcAft>
              <a:buFont typeface="Wingdings" panose="05000000000000000000" pitchFamily="2" charset="2"/>
              <a:buChar char="Ø"/>
            </a:pPr>
            <a:endParaRPr lang="en-GB" sz="1200" b="1" dirty="0">
              <a:latin typeface="Futura Md BT" panose="020B0602020204020303"/>
              <a:cs typeface="Arial" panose="020B0604020202020204" pitchFamily="34" charset="0"/>
            </a:endParaRPr>
          </a:p>
          <a:p>
            <a:pPr marL="342900" indent="-342900">
              <a:spcAft>
                <a:spcPts val="1200"/>
              </a:spcAft>
              <a:buFont typeface="Wingdings" panose="05000000000000000000" pitchFamily="2" charset="2"/>
              <a:buChar char="Ø"/>
            </a:pPr>
            <a:r>
              <a:rPr lang="en-ZA" sz="2400" b="1" dirty="0">
                <a:latin typeface="Futura Md BT" panose="020B0602020204020303"/>
                <a:cs typeface="Arial" panose="020B0604020202020204" pitchFamily="34" charset="0"/>
              </a:rPr>
              <a:t>Sc 69 meets PES or REC requirements for all biophysical nodes.</a:t>
            </a:r>
          </a:p>
        </p:txBody>
      </p:sp>
      <p:sp>
        <p:nvSpPr>
          <p:cNvPr id="5" name="TextBox 4"/>
          <p:cNvSpPr txBox="1"/>
          <p:nvPr/>
        </p:nvSpPr>
        <p:spPr>
          <a:xfrm>
            <a:off x="1525893" y="292614"/>
            <a:ext cx="7508060" cy="707886"/>
          </a:xfrm>
          <a:prstGeom prst="rect">
            <a:avLst/>
          </a:prstGeom>
          <a:solidFill>
            <a:schemeClr val="bg1"/>
          </a:solidFill>
        </p:spPr>
        <p:txBody>
          <a:bodyPr wrap="square" rtlCol="0">
            <a:spAutoFit/>
          </a:bodyPr>
          <a:lstStyle/>
          <a:p>
            <a:pPr algn="ctr"/>
            <a:r>
              <a:rPr lang="en-ZA" sz="4000" b="1" dirty="0">
                <a:solidFill>
                  <a:srgbClr val="FF0000"/>
                </a:solidFill>
                <a:latin typeface="Aharoni" panose="02010803020104030203" pitchFamily="2" charset="-79"/>
                <a:cs typeface="Aharoni" panose="02010803020104030203" pitchFamily="2" charset="-79"/>
              </a:rPr>
              <a:t>Concluding Remarks (1 of 2)</a:t>
            </a:r>
          </a:p>
        </p:txBody>
      </p:sp>
    </p:spTree>
    <p:extLst>
      <p:ext uri="{BB962C8B-B14F-4D97-AF65-F5344CB8AC3E}">
        <p14:creationId xmlns:p14="http://schemas.microsoft.com/office/powerpoint/2010/main" val="8574453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457189" fontAlgn="base">
              <a:spcBef>
                <a:spcPct val="0"/>
              </a:spcBef>
              <a:spcAft>
                <a:spcPct val="0"/>
              </a:spcAft>
            </a:pPr>
            <a:fld id="{D8E898DA-2B60-4396-8DB4-07877CF6F836}" type="slidenum">
              <a:rPr lang="en-US" altLang="en-US" smtClean="0">
                <a:solidFill>
                  <a:prstClr val="black"/>
                </a:solidFill>
                <a:ea typeface="ＭＳ Ｐゴシック" pitchFamily="34" charset="-128"/>
              </a:rPr>
              <a:pPr defTabSz="457189" fontAlgn="base">
                <a:spcBef>
                  <a:spcPct val="0"/>
                </a:spcBef>
                <a:spcAft>
                  <a:spcPct val="0"/>
                </a:spcAft>
              </a:pPr>
              <a:t>71</a:t>
            </a:fld>
            <a:endParaRPr lang="en-US" altLang="en-US" dirty="0">
              <a:solidFill>
                <a:prstClr val="black"/>
              </a:solidFill>
              <a:ea typeface="ＭＳ Ｐゴシック" pitchFamily="34" charset="-128"/>
            </a:endParaRPr>
          </a:p>
        </p:txBody>
      </p:sp>
      <p:sp>
        <p:nvSpPr>
          <p:cNvPr id="4" name="TextBox 3"/>
          <p:cNvSpPr txBox="1"/>
          <p:nvPr/>
        </p:nvSpPr>
        <p:spPr>
          <a:xfrm>
            <a:off x="1584140" y="1239430"/>
            <a:ext cx="7389927" cy="4416594"/>
          </a:xfrm>
          <a:prstGeom prst="rect">
            <a:avLst/>
          </a:prstGeom>
          <a:solidFill>
            <a:schemeClr val="bg1"/>
          </a:solidFill>
        </p:spPr>
        <p:txBody>
          <a:bodyPr wrap="square" rtlCol="0">
            <a:spAutoFit/>
          </a:bodyPr>
          <a:lstStyle/>
          <a:p>
            <a:pPr marL="342900" indent="-342900">
              <a:spcAft>
                <a:spcPts val="1200"/>
              </a:spcAft>
              <a:buFont typeface="Wingdings" panose="05000000000000000000" pitchFamily="2" charset="2"/>
              <a:buChar char="Ø"/>
            </a:pPr>
            <a:r>
              <a:rPr lang="en-ZA" sz="2400" b="1" dirty="0">
                <a:latin typeface="Futura Md BT" panose="020B0602020204020303" pitchFamily="34" charset="0"/>
              </a:rPr>
              <a:t>Implementation and monitoring of the RQOs will required intensifying the cooperation among institutions, for optimal use of resources and to aim higher towards achieving the goals of Integrated Water Resource Management.</a:t>
            </a:r>
          </a:p>
          <a:p>
            <a:pPr marL="342900" indent="-342900">
              <a:spcAft>
                <a:spcPts val="1200"/>
              </a:spcAft>
              <a:buFont typeface="Wingdings" panose="05000000000000000000" pitchFamily="2" charset="2"/>
              <a:buChar char="Ø"/>
            </a:pPr>
            <a:endParaRPr lang="en-ZA" sz="1200" b="1" dirty="0">
              <a:latin typeface="Futura Md BT" panose="020B0602020204020303" pitchFamily="34" charset="0"/>
            </a:endParaRPr>
          </a:p>
          <a:p>
            <a:pPr marL="342900" indent="-342900">
              <a:spcAft>
                <a:spcPts val="1200"/>
              </a:spcAft>
              <a:buFont typeface="Wingdings" panose="05000000000000000000" pitchFamily="2" charset="2"/>
              <a:buChar char="Ø"/>
            </a:pPr>
            <a:r>
              <a:rPr lang="en-ZA" sz="2400" b="1" dirty="0">
                <a:latin typeface="Futura Md BT" panose="020B0602020204020303" pitchFamily="34" charset="0"/>
              </a:rPr>
              <a:t>The classification of the water resources is a further step to realise Integrated Water Resource Management </a:t>
            </a:r>
          </a:p>
          <a:p>
            <a:pPr>
              <a:spcAft>
                <a:spcPts val="1200"/>
              </a:spcAft>
            </a:pPr>
            <a:endParaRPr lang="en-ZA" sz="2300" dirty="0">
              <a:latin typeface="Futura Md BT" panose="020B0602020204020303" pitchFamily="34" charset="0"/>
            </a:endParaRPr>
          </a:p>
        </p:txBody>
      </p:sp>
      <p:sp>
        <p:nvSpPr>
          <p:cNvPr id="5" name="TextBox 4"/>
          <p:cNvSpPr txBox="1"/>
          <p:nvPr/>
        </p:nvSpPr>
        <p:spPr>
          <a:xfrm>
            <a:off x="1690285" y="365949"/>
            <a:ext cx="7177635" cy="707886"/>
          </a:xfrm>
          <a:prstGeom prst="rect">
            <a:avLst/>
          </a:prstGeom>
          <a:solidFill>
            <a:schemeClr val="bg1"/>
          </a:solidFill>
        </p:spPr>
        <p:txBody>
          <a:bodyPr wrap="square" rtlCol="0">
            <a:spAutoFit/>
          </a:bodyPr>
          <a:lstStyle/>
          <a:p>
            <a:pPr algn="ctr"/>
            <a:r>
              <a:rPr lang="en-ZA" sz="4000" b="1" dirty="0">
                <a:solidFill>
                  <a:srgbClr val="FF0000"/>
                </a:solidFill>
                <a:latin typeface="Aharoni" panose="02010803020104030203" pitchFamily="2" charset="-79"/>
                <a:cs typeface="Aharoni" panose="02010803020104030203" pitchFamily="2" charset="-79"/>
              </a:rPr>
              <a:t>Concluding Remarks (2 of 2)</a:t>
            </a:r>
          </a:p>
        </p:txBody>
      </p:sp>
    </p:spTree>
    <p:extLst>
      <p:ext uri="{BB962C8B-B14F-4D97-AF65-F5344CB8AC3E}">
        <p14:creationId xmlns:p14="http://schemas.microsoft.com/office/powerpoint/2010/main" val="4278226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296247" y="83127"/>
            <a:ext cx="7847753"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rgbClr val="FF0000"/>
                </a:solidFill>
                <a:latin typeface="Aharoni" panose="02010803020104030203" pitchFamily="2" charset="-79"/>
                <a:cs typeface="Aharoni" panose="02010803020104030203" pitchFamily="2" charset="-79"/>
              </a:rPr>
              <a:t>How is </a:t>
            </a:r>
            <a:r>
              <a:rPr lang="en-ZA" sz="4800" b="1" dirty="0">
                <a:latin typeface="Aharoni" panose="02010803020104030203" pitchFamily="2" charset="-79"/>
                <a:cs typeface="Aharoni" panose="02010803020104030203" pitchFamily="2" charset="-79"/>
              </a:rPr>
              <a:t>ecology</a:t>
            </a:r>
            <a:r>
              <a:rPr lang="en-ZA" sz="4000" b="1" dirty="0">
                <a:solidFill>
                  <a:srgbClr val="FF0000"/>
                </a:solidFill>
                <a:latin typeface="Aharoni" panose="02010803020104030203" pitchFamily="2" charset="-79"/>
                <a:cs typeface="Aharoni" panose="02010803020104030203" pitchFamily="2" charset="-79"/>
              </a:rPr>
              <a:t> described?</a:t>
            </a:r>
          </a:p>
        </p:txBody>
      </p:sp>
      <p:pic>
        <p:nvPicPr>
          <p:cNvPr id="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51" t="19126" r="3609" b="17376"/>
          <a:stretch/>
        </p:blipFill>
        <p:spPr bwMode="auto">
          <a:xfrm>
            <a:off x="1389576" y="3757793"/>
            <a:ext cx="7754103" cy="117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rot="5400000">
            <a:off x="1637767" y="3123999"/>
            <a:ext cx="2560320" cy="2215991"/>
          </a:xfrm>
          <a:prstGeom prst="rect">
            <a:avLst/>
          </a:prstGeom>
          <a:noFill/>
        </p:spPr>
        <p:txBody>
          <a:bodyPr wrap="square" rtlCol="0">
            <a:spAutoFit/>
          </a:bodyPr>
          <a:lstStyle/>
          <a:p>
            <a:r>
              <a:rPr lang="en-ZA" sz="13800" dirty="0">
                <a:latin typeface="Futura Md BT" panose="020B0602020204020303" pitchFamily="34" charset="0"/>
              </a:rPr>
              <a:t>{</a:t>
            </a:r>
          </a:p>
        </p:txBody>
      </p:sp>
      <p:sp>
        <p:nvSpPr>
          <p:cNvPr id="6" name="TextBox 5"/>
          <p:cNvSpPr txBox="1"/>
          <p:nvPr/>
        </p:nvSpPr>
        <p:spPr>
          <a:xfrm>
            <a:off x="1293288" y="1092660"/>
            <a:ext cx="2890983" cy="2062103"/>
          </a:xfrm>
          <a:prstGeom prst="rect">
            <a:avLst/>
          </a:prstGeom>
          <a:noFill/>
        </p:spPr>
        <p:txBody>
          <a:bodyPr wrap="square" rtlCol="0">
            <a:spAutoFit/>
          </a:bodyPr>
          <a:lstStyle/>
          <a:p>
            <a:pPr algn="ctr"/>
            <a:r>
              <a:rPr lang="en-ZA" sz="3200" b="1" dirty="0">
                <a:solidFill>
                  <a:schemeClr val="tx1">
                    <a:lumMod val="95000"/>
                    <a:lumOff val="5000"/>
                  </a:schemeClr>
                </a:solidFill>
                <a:latin typeface="Futura Md BT" panose="020B0602020204020303" pitchFamily="34" charset="0"/>
                <a:cs typeface="Aharoni" panose="02010803020104030203" pitchFamily="2" charset="-79"/>
              </a:rPr>
              <a:t>Close to Natural: Good condition</a:t>
            </a:r>
          </a:p>
        </p:txBody>
      </p:sp>
      <p:sp>
        <p:nvSpPr>
          <p:cNvPr id="7" name="TextBox 6"/>
          <p:cNvSpPr txBox="1"/>
          <p:nvPr/>
        </p:nvSpPr>
        <p:spPr>
          <a:xfrm>
            <a:off x="6194682" y="1092659"/>
            <a:ext cx="2890983" cy="2062103"/>
          </a:xfrm>
          <a:prstGeom prst="rect">
            <a:avLst/>
          </a:prstGeom>
          <a:noFill/>
        </p:spPr>
        <p:txBody>
          <a:bodyPr wrap="square" rtlCol="0">
            <a:spAutoFit/>
          </a:bodyPr>
          <a:lstStyle/>
          <a:p>
            <a:pPr algn="ctr"/>
            <a:r>
              <a:rPr lang="en-ZA" sz="3200" b="1" dirty="0">
                <a:solidFill>
                  <a:schemeClr val="tx1">
                    <a:lumMod val="95000"/>
                    <a:lumOff val="5000"/>
                  </a:schemeClr>
                </a:solidFill>
                <a:latin typeface="Futura Md BT" panose="020B0602020204020303" pitchFamily="34" charset="0"/>
                <a:cs typeface="Aharoni" panose="02010803020104030203" pitchFamily="2" charset="-79"/>
              </a:rPr>
              <a:t>Very different to Natural: Very Poor condition</a:t>
            </a:r>
          </a:p>
        </p:txBody>
      </p:sp>
      <p:sp>
        <p:nvSpPr>
          <p:cNvPr id="8" name="TextBox 7"/>
          <p:cNvSpPr txBox="1"/>
          <p:nvPr/>
        </p:nvSpPr>
        <p:spPr>
          <a:xfrm rot="5400000">
            <a:off x="6755844" y="3177969"/>
            <a:ext cx="2560320" cy="2215991"/>
          </a:xfrm>
          <a:prstGeom prst="rect">
            <a:avLst/>
          </a:prstGeom>
          <a:noFill/>
        </p:spPr>
        <p:txBody>
          <a:bodyPr wrap="square" rtlCol="0">
            <a:spAutoFit/>
          </a:bodyPr>
          <a:lstStyle/>
          <a:p>
            <a:r>
              <a:rPr lang="en-ZA" sz="13800" dirty="0">
                <a:latin typeface="Futura Md BT" panose="020B0602020204020303" pitchFamily="34" charset="0"/>
              </a:rPr>
              <a:t>{</a:t>
            </a:r>
          </a:p>
        </p:txBody>
      </p:sp>
      <p:sp>
        <p:nvSpPr>
          <p:cNvPr id="9" name="Right Arrow 8"/>
          <p:cNvSpPr/>
          <p:nvPr/>
        </p:nvSpPr>
        <p:spPr>
          <a:xfrm>
            <a:off x="4184271" y="1608186"/>
            <a:ext cx="1901952" cy="1031052"/>
          </a:xfrm>
          <a:prstGeom prst="rightArrow">
            <a:avLst/>
          </a:prstGeom>
          <a:gradFill>
            <a:gsLst>
              <a:gs pos="0">
                <a:schemeClr val="bg1">
                  <a:lumMod val="75000"/>
                </a:schemeClr>
              </a:gs>
              <a:gs pos="100000">
                <a:schemeClr val="tx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0" name="TextBox 9"/>
          <p:cNvSpPr txBox="1"/>
          <p:nvPr/>
        </p:nvSpPr>
        <p:spPr>
          <a:xfrm>
            <a:off x="3702927" y="4936889"/>
            <a:ext cx="2890983" cy="461665"/>
          </a:xfrm>
          <a:prstGeom prst="rect">
            <a:avLst/>
          </a:prstGeom>
          <a:noFill/>
        </p:spPr>
        <p:txBody>
          <a:bodyPr wrap="square" rtlCol="0">
            <a:spAutoFit/>
          </a:bodyPr>
          <a:lstStyle/>
          <a:p>
            <a:pPr algn="ctr"/>
            <a:r>
              <a:rPr lang="en-ZA" sz="2400" b="1" dirty="0">
                <a:solidFill>
                  <a:schemeClr val="tx1">
                    <a:lumMod val="95000"/>
                    <a:lumOff val="5000"/>
                  </a:schemeClr>
                </a:solidFill>
                <a:latin typeface="Futura Md BT" panose="020B0602020204020303" pitchFamily="34" charset="0"/>
                <a:cs typeface="Aharoni" panose="02010803020104030203" pitchFamily="2" charset="-79"/>
              </a:rPr>
              <a:t>Categories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04063" y="5327480"/>
            <a:ext cx="1922961" cy="1243973"/>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414155" y="5361893"/>
            <a:ext cx="1856723" cy="120956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285230" y="5388141"/>
            <a:ext cx="1792461" cy="1116714"/>
          </a:xfrm>
          <a:prstGeom prst="rect">
            <a:avLst/>
          </a:prstGeom>
        </p:spPr>
      </p:pic>
      <p:grpSp>
        <p:nvGrpSpPr>
          <p:cNvPr id="15" name="Group 14">
            <a:extLst>
              <a:ext uri="{FF2B5EF4-FFF2-40B4-BE49-F238E27FC236}">
                <a16:creationId xmlns:a16="http://schemas.microsoft.com/office/drawing/2014/main" xmlns="" id="{E2B08B1F-E0B6-409A-871D-250A30AABFE4}"/>
              </a:ext>
            </a:extLst>
          </p:cNvPr>
          <p:cNvGrpSpPr>
            <a:grpSpLocks noChangeAspect="1"/>
          </p:cNvGrpSpPr>
          <p:nvPr/>
        </p:nvGrpSpPr>
        <p:grpSpPr>
          <a:xfrm>
            <a:off x="5358009" y="5359506"/>
            <a:ext cx="1856723" cy="1191772"/>
            <a:chOff x="3029060" y="2348880"/>
            <a:chExt cx="6282358" cy="4032447"/>
          </a:xfrm>
        </p:grpSpPr>
        <p:pic>
          <p:nvPicPr>
            <p:cNvPr id="16" name="Picture 15">
              <a:extLst>
                <a:ext uri="{FF2B5EF4-FFF2-40B4-BE49-F238E27FC236}">
                  <a16:creationId xmlns:a16="http://schemas.microsoft.com/office/drawing/2014/main" xmlns="" id="{854DEAFC-9984-4E31-854D-59C07DADAB98}"/>
                </a:ext>
              </a:extLst>
            </p:cNvPr>
            <p:cNvPicPr>
              <a:picLocks noChangeAspect="1"/>
            </p:cNvPicPr>
            <p:nvPr/>
          </p:nvPicPr>
          <p:blipFill>
            <a:blip r:embed="rId6" cstate="print">
              <a:duotone>
                <a:prstClr val="black"/>
                <a:srgbClr val="00FF00">
                  <a:tint val="45000"/>
                  <a:satMod val="400000"/>
                </a:srgbClr>
              </a:duotone>
              <a:extLst>
                <a:ext uri="{28A0092B-C50C-407E-A947-70E740481C1C}">
                  <a14:useLocalDpi xmlns:a14="http://schemas.microsoft.com/office/drawing/2010/main" val="0"/>
                </a:ext>
              </a:extLst>
            </a:blip>
            <a:stretch>
              <a:fillRect/>
            </a:stretch>
          </p:blipFill>
          <p:spPr>
            <a:xfrm flipH="1">
              <a:off x="3029060" y="2348880"/>
              <a:ext cx="6282358" cy="4032447"/>
            </a:xfrm>
            <a:prstGeom prst="rect">
              <a:avLst/>
            </a:prstGeom>
          </p:spPr>
        </p:pic>
        <p:sp>
          <p:nvSpPr>
            <p:cNvPr id="17" name="Freeform: Shape 16">
              <a:extLst>
                <a:ext uri="{FF2B5EF4-FFF2-40B4-BE49-F238E27FC236}">
                  <a16:creationId xmlns:a16="http://schemas.microsoft.com/office/drawing/2014/main" xmlns="" id="{3EAF0049-DD0C-4DEA-B388-9C64A4DB4B6D}"/>
                </a:ext>
              </a:extLst>
            </p:cNvPr>
            <p:cNvSpPr/>
            <p:nvPr/>
          </p:nvSpPr>
          <p:spPr>
            <a:xfrm>
              <a:off x="8058848" y="4010501"/>
              <a:ext cx="1210072" cy="894065"/>
            </a:xfrm>
            <a:custGeom>
              <a:avLst/>
              <a:gdLst>
                <a:gd name="connsiteX0" fmla="*/ 983552 w 1206890"/>
                <a:gd name="connsiteY0" fmla="*/ 7317 h 894065"/>
                <a:gd name="connsiteX1" fmla="*/ 845007 w 1206890"/>
                <a:gd name="connsiteY1" fmla="*/ 7317 h 894065"/>
                <a:gd name="connsiteX2" fmla="*/ 651043 w 1206890"/>
                <a:gd name="connsiteY2" fmla="*/ 90444 h 894065"/>
                <a:gd name="connsiteX3" fmla="*/ 494025 w 1206890"/>
                <a:gd name="connsiteY3" fmla="*/ 201281 h 894065"/>
                <a:gd name="connsiteX4" fmla="*/ 383188 w 1206890"/>
                <a:gd name="connsiteY4" fmla="*/ 349063 h 894065"/>
                <a:gd name="connsiteX5" fmla="*/ 244643 w 1206890"/>
                <a:gd name="connsiteY5" fmla="*/ 543026 h 894065"/>
                <a:gd name="connsiteX6" fmla="*/ 124570 w 1206890"/>
                <a:gd name="connsiteY6" fmla="*/ 718517 h 894065"/>
                <a:gd name="connsiteX7" fmla="*/ 4497 w 1206890"/>
                <a:gd name="connsiteY7" fmla="*/ 894008 h 894065"/>
                <a:gd name="connsiteX8" fmla="*/ 290825 w 1206890"/>
                <a:gd name="connsiteY8" fmla="*/ 736990 h 894065"/>
                <a:gd name="connsiteX9" fmla="*/ 577152 w 1206890"/>
                <a:gd name="connsiteY9" fmla="*/ 663099 h 894065"/>
                <a:gd name="connsiteX10" fmla="*/ 808061 w 1206890"/>
                <a:gd name="connsiteY10" fmla="*/ 616917 h 894065"/>
                <a:gd name="connsiteX11" fmla="*/ 1038970 w 1206890"/>
                <a:gd name="connsiteY11" fmla="*/ 607681 h 894065"/>
                <a:gd name="connsiteX12" fmla="*/ 1159043 w 1206890"/>
                <a:gd name="connsiteY12" fmla="*/ 598444 h 894065"/>
                <a:gd name="connsiteX13" fmla="*/ 1205225 w 1206890"/>
                <a:gd name="connsiteY13" fmla="*/ 561499 h 894065"/>
                <a:gd name="connsiteX14" fmla="*/ 1186752 w 1206890"/>
                <a:gd name="connsiteY14" fmla="*/ 487608 h 894065"/>
                <a:gd name="connsiteX15" fmla="*/ 1094388 w 1206890"/>
                <a:gd name="connsiteY15" fmla="*/ 506081 h 894065"/>
                <a:gd name="connsiteX16" fmla="*/ 780352 w 1206890"/>
                <a:gd name="connsiteY16" fmla="*/ 533790 h 894065"/>
                <a:gd name="connsiteX17" fmla="*/ 567916 w 1206890"/>
                <a:gd name="connsiteY17" fmla="*/ 579972 h 894065"/>
                <a:gd name="connsiteX18" fmla="*/ 420134 w 1206890"/>
                <a:gd name="connsiteY18" fmla="*/ 635390 h 894065"/>
                <a:gd name="connsiteX19" fmla="*/ 272352 w 1206890"/>
                <a:gd name="connsiteY19" fmla="*/ 690808 h 894065"/>
                <a:gd name="connsiteX20" fmla="*/ 475552 w 1206890"/>
                <a:gd name="connsiteY20" fmla="*/ 533790 h 894065"/>
                <a:gd name="connsiteX21" fmla="*/ 660279 w 1206890"/>
                <a:gd name="connsiteY21" fmla="*/ 395244 h 894065"/>
                <a:gd name="connsiteX22" fmla="*/ 817297 w 1206890"/>
                <a:gd name="connsiteY22" fmla="*/ 284408 h 894065"/>
                <a:gd name="connsiteX23" fmla="*/ 983552 w 1206890"/>
                <a:gd name="connsiteY23" fmla="*/ 293644 h 894065"/>
                <a:gd name="connsiteX24" fmla="*/ 1131334 w 1206890"/>
                <a:gd name="connsiteY24" fmla="*/ 321354 h 894065"/>
                <a:gd name="connsiteX25" fmla="*/ 1177516 w 1206890"/>
                <a:gd name="connsiteY25" fmla="*/ 210517 h 894065"/>
                <a:gd name="connsiteX26" fmla="*/ 1149807 w 1206890"/>
                <a:gd name="connsiteY26" fmla="*/ 99681 h 894065"/>
                <a:gd name="connsiteX27" fmla="*/ 1075916 w 1206890"/>
                <a:gd name="connsiteY27" fmla="*/ 35026 h 894065"/>
                <a:gd name="connsiteX28" fmla="*/ 983552 w 1206890"/>
                <a:gd name="connsiteY28" fmla="*/ 7317 h 894065"/>
                <a:gd name="connsiteX0" fmla="*/ 983552 w 1210072"/>
                <a:gd name="connsiteY0" fmla="*/ 7317 h 894065"/>
                <a:gd name="connsiteX1" fmla="*/ 845007 w 1210072"/>
                <a:gd name="connsiteY1" fmla="*/ 7317 h 894065"/>
                <a:gd name="connsiteX2" fmla="*/ 651043 w 1210072"/>
                <a:gd name="connsiteY2" fmla="*/ 90444 h 894065"/>
                <a:gd name="connsiteX3" fmla="*/ 494025 w 1210072"/>
                <a:gd name="connsiteY3" fmla="*/ 201281 h 894065"/>
                <a:gd name="connsiteX4" fmla="*/ 383188 w 1210072"/>
                <a:gd name="connsiteY4" fmla="*/ 349063 h 894065"/>
                <a:gd name="connsiteX5" fmla="*/ 244643 w 1210072"/>
                <a:gd name="connsiteY5" fmla="*/ 543026 h 894065"/>
                <a:gd name="connsiteX6" fmla="*/ 124570 w 1210072"/>
                <a:gd name="connsiteY6" fmla="*/ 718517 h 894065"/>
                <a:gd name="connsiteX7" fmla="*/ 4497 w 1210072"/>
                <a:gd name="connsiteY7" fmla="*/ 894008 h 894065"/>
                <a:gd name="connsiteX8" fmla="*/ 290825 w 1210072"/>
                <a:gd name="connsiteY8" fmla="*/ 736990 h 894065"/>
                <a:gd name="connsiteX9" fmla="*/ 577152 w 1210072"/>
                <a:gd name="connsiteY9" fmla="*/ 663099 h 894065"/>
                <a:gd name="connsiteX10" fmla="*/ 808061 w 1210072"/>
                <a:gd name="connsiteY10" fmla="*/ 616917 h 894065"/>
                <a:gd name="connsiteX11" fmla="*/ 1038970 w 1210072"/>
                <a:gd name="connsiteY11" fmla="*/ 607681 h 894065"/>
                <a:gd name="connsiteX12" fmla="*/ 1159043 w 1210072"/>
                <a:gd name="connsiteY12" fmla="*/ 598444 h 894065"/>
                <a:gd name="connsiteX13" fmla="*/ 1205225 w 1210072"/>
                <a:gd name="connsiteY13" fmla="*/ 561499 h 894065"/>
                <a:gd name="connsiteX14" fmla="*/ 1186752 w 1210072"/>
                <a:gd name="connsiteY14" fmla="*/ 487608 h 894065"/>
                <a:gd name="connsiteX15" fmla="*/ 1011261 w 1210072"/>
                <a:gd name="connsiteY15" fmla="*/ 441426 h 894065"/>
                <a:gd name="connsiteX16" fmla="*/ 780352 w 1210072"/>
                <a:gd name="connsiteY16" fmla="*/ 533790 h 894065"/>
                <a:gd name="connsiteX17" fmla="*/ 567916 w 1210072"/>
                <a:gd name="connsiteY17" fmla="*/ 579972 h 894065"/>
                <a:gd name="connsiteX18" fmla="*/ 420134 w 1210072"/>
                <a:gd name="connsiteY18" fmla="*/ 635390 h 894065"/>
                <a:gd name="connsiteX19" fmla="*/ 272352 w 1210072"/>
                <a:gd name="connsiteY19" fmla="*/ 690808 h 894065"/>
                <a:gd name="connsiteX20" fmla="*/ 475552 w 1210072"/>
                <a:gd name="connsiteY20" fmla="*/ 533790 h 894065"/>
                <a:gd name="connsiteX21" fmla="*/ 660279 w 1210072"/>
                <a:gd name="connsiteY21" fmla="*/ 395244 h 894065"/>
                <a:gd name="connsiteX22" fmla="*/ 817297 w 1210072"/>
                <a:gd name="connsiteY22" fmla="*/ 284408 h 894065"/>
                <a:gd name="connsiteX23" fmla="*/ 983552 w 1210072"/>
                <a:gd name="connsiteY23" fmla="*/ 293644 h 894065"/>
                <a:gd name="connsiteX24" fmla="*/ 1131334 w 1210072"/>
                <a:gd name="connsiteY24" fmla="*/ 321354 h 894065"/>
                <a:gd name="connsiteX25" fmla="*/ 1177516 w 1210072"/>
                <a:gd name="connsiteY25" fmla="*/ 210517 h 894065"/>
                <a:gd name="connsiteX26" fmla="*/ 1149807 w 1210072"/>
                <a:gd name="connsiteY26" fmla="*/ 99681 h 894065"/>
                <a:gd name="connsiteX27" fmla="*/ 1075916 w 1210072"/>
                <a:gd name="connsiteY27" fmla="*/ 35026 h 894065"/>
                <a:gd name="connsiteX28" fmla="*/ 983552 w 1210072"/>
                <a:gd name="connsiteY28" fmla="*/ 7317 h 894065"/>
                <a:gd name="connsiteX0" fmla="*/ 983552 w 1210072"/>
                <a:gd name="connsiteY0" fmla="*/ 7317 h 894065"/>
                <a:gd name="connsiteX1" fmla="*/ 845007 w 1210072"/>
                <a:gd name="connsiteY1" fmla="*/ 7317 h 894065"/>
                <a:gd name="connsiteX2" fmla="*/ 651043 w 1210072"/>
                <a:gd name="connsiteY2" fmla="*/ 90444 h 894065"/>
                <a:gd name="connsiteX3" fmla="*/ 494025 w 1210072"/>
                <a:gd name="connsiteY3" fmla="*/ 201281 h 894065"/>
                <a:gd name="connsiteX4" fmla="*/ 383188 w 1210072"/>
                <a:gd name="connsiteY4" fmla="*/ 349063 h 894065"/>
                <a:gd name="connsiteX5" fmla="*/ 244643 w 1210072"/>
                <a:gd name="connsiteY5" fmla="*/ 543026 h 894065"/>
                <a:gd name="connsiteX6" fmla="*/ 124570 w 1210072"/>
                <a:gd name="connsiteY6" fmla="*/ 718517 h 894065"/>
                <a:gd name="connsiteX7" fmla="*/ 4497 w 1210072"/>
                <a:gd name="connsiteY7" fmla="*/ 894008 h 894065"/>
                <a:gd name="connsiteX8" fmla="*/ 290825 w 1210072"/>
                <a:gd name="connsiteY8" fmla="*/ 736990 h 894065"/>
                <a:gd name="connsiteX9" fmla="*/ 577152 w 1210072"/>
                <a:gd name="connsiteY9" fmla="*/ 663099 h 894065"/>
                <a:gd name="connsiteX10" fmla="*/ 808061 w 1210072"/>
                <a:gd name="connsiteY10" fmla="*/ 616917 h 894065"/>
                <a:gd name="connsiteX11" fmla="*/ 1038970 w 1210072"/>
                <a:gd name="connsiteY11" fmla="*/ 607681 h 894065"/>
                <a:gd name="connsiteX12" fmla="*/ 1159043 w 1210072"/>
                <a:gd name="connsiteY12" fmla="*/ 598444 h 894065"/>
                <a:gd name="connsiteX13" fmla="*/ 1205225 w 1210072"/>
                <a:gd name="connsiteY13" fmla="*/ 561499 h 894065"/>
                <a:gd name="connsiteX14" fmla="*/ 1186752 w 1210072"/>
                <a:gd name="connsiteY14" fmla="*/ 487608 h 894065"/>
                <a:gd name="connsiteX15" fmla="*/ 1011261 w 1210072"/>
                <a:gd name="connsiteY15" fmla="*/ 441426 h 894065"/>
                <a:gd name="connsiteX16" fmla="*/ 761879 w 1210072"/>
                <a:gd name="connsiteY16" fmla="*/ 478372 h 894065"/>
                <a:gd name="connsiteX17" fmla="*/ 567916 w 1210072"/>
                <a:gd name="connsiteY17" fmla="*/ 579972 h 894065"/>
                <a:gd name="connsiteX18" fmla="*/ 420134 w 1210072"/>
                <a:gd name="connsiteY18" fmla="*/ 635390 h 894065"/>
                <a:gd name="connsiteX19" fmla="*/ 272352 w 1210072"/>
                <a:gd name="connsiteY19" fmla="*/ 690808 h 894065"/>
                <a:gd name="connsiteX20" fmla="*/ 475552 w 1210072"/>
                <a:gd name="connsiteY20" fmla="*/ 533790 h 894065"/>
                <a:gd name="connsiteX21" fmla="*/ 660279 w 1210072"/>
                <a:gd name="connsiteY21" fmla="*/ 395244 h 894065"/>
                <a:gd name="connsiteX22" fmla="*/ 817297 w 1210072"/>
                <a:gd name="connsiteY22" fmla="*/ 284408 h 894065"/>
                <a:gd name="connsiteX23" fmla="*/ 983552 w 1210072"/>
                <a:gd name="connsiteY23" fmla="*/ 293644 h 894065"/>
                <a:gd name="connsiteX24" fmla="*/ 1131334 w 1210072"/>
                <a:gd name="connsiteY24" fmla="*/ 321354 h 894065"/>
                <a:gd name="connsiteX25" fmla="*/ 1177516 w 1210072"/>
                <a:gd name="connsiteY25" fmla="*/ 210517 h 894065"/>
                <a:gd name="connsiteX26" fmla="*/ 1149807 w 1210072"/>
                <a:gd name="connsiteY26" fmla="*/ 99681 h 894065"/>
                <a:gd name="connsiteX27" fmla="*/ 1075916 w 1210072"/>
                <a:gd name="connsiteY27" fmla="*/ 35026 h 894065"/>
                <a:gd name="connsiteX28" fmla="*/ 983552 w 1210072"/>
                <a:gd name="connsiteY28" fmla="*/ 7317 h 894065"/>
                <a:gd name="connsiteX0" fmla="*/ 983552 w 1210072"/>
                <a:gd name="connsiteY0" fmla="*/ 7317 h 894065"/>
                <a:gd name="connsiteX1" fmla="*/ 845007 w 1210072"/>
                <a:gd name="connsiteY1" fmla="*/ 7317 h 894065"/>
                <a:gd name="connsiteX2" fmla="*/ 651043 w 1210072"/>
                <a:gd name="connsiteY2" fmla="*/ 90444 h 894065"/>
                <a:gd name="connsiteX3" fmla="*/ 494025 w 1210072"/>
                <a:gd name="connsiteY3" fmla="*/ 201281 h 894065"/>
                <a:gd name="connsiteX4" fmla="*/ 383188 w 1210072"/>
                <a:gd name="connsiteY4" fmla="*/ 349063 h 894065"/>
                <a:gd name="connsiteX5" fmla="*/ 244643 w 1210072"/>
                <a:gd name="connsiteY5" fmla="*/ 543026 h 894065"/>
                <a:gd name="connsiteX6" fmla="*/ 124570 w 1210072"/>
                <a:gd name="connsiteY6" fmla="*/ 718517 h 894065"/>
                <a:gd name="connsiteX7" fmla="*/ 4497 w 1210072"/>
                <a:gd name="connsiteY7" fmla="*/ 894008 h 894065"/>
                <a:gd name="connsiteX8" fmla="*/ 290825 w 1210072"/>
                <a:gd name="connsiteY8" fmla="*/ 736990 h 894065"/>
                <a:gd name="connsiteX9" fmla="*/ 577152 w 1210072"/>
                <a:gd name="connsiteY9" fmla="*/ 663099 h 894065"/>
                <a:gd name="connsiteX10" fmla="*/ 808061 w 1210072"/>
                <a:gd name="connsiteY10" fmla="*/ 616917 h 894065"/>
                <a:gd name="connsiteX11" fmla="*/ 1038970 w 1210072"/>
                <a:gd name="connsiteY11" fmla="*/ 607681 h 894065"/>
                <a:gd name="connsiteX12" fmla="*/ 1159043 w 1210072"/>
                <a:gd name="connsiteY12" fmla="*/ 598444 h 894065"/>
                <a:gd name="connsiteX13" fmla="*/ 1205225 w 1210072"/>
                <a:gd name="connsiteY13" fmla="*/ 561499 h 894065"/>
                <a:gd name="connsiteX14" fmla="*/ 1186752 w 1210072"/>
                <a:gd name="connsiteY14" fmla="*/ 487608 h 894065"/>
                <a:gd name="connsiteX15" fmla="*/ 1011261 w 1210072"/>
                <a:gd name="connsiteY15" fmla="*/ 441426 h 894065"/>
                <a:gd name="connsiteX16" fmla="*/ 761879 w 1210072"/>
                <a:gd name="connsiteY16" fmla="*/ 478372 h 894065"/>
                <a:gd name="connsiteX17" fmla="*/ 567916 w 1210072"/>
                <a:gd name="connsiteY17" fmla="*/ 579972 h 894065"/>
                <a:gd name="connsiteX18" fmla="*/ 420134 w 1210072"/>
                <a:gd name="connsiteY18" fmla="*/ 635390 h 894065"/>
                <a:gd name="connsiteX19" fmla="*/ 272352 w 1210072"/>
                <a:gd name="connsiteY19" fmla="*/ 690808 h 894065"/>
                <a:gd name="connsiteX20" fmla="*/ 475552 w 1210072"/>
                <a:gd name="connsiteY20" fmla="*/ 533790 h 894065"/>
                <a:gd name="connsiteX21" fmla="*/ 660279 w 1210072"/>
                <a:gd name="connsiteY21" fmla="*/ 395244 h 894065"/>
                <a:gd name="connsiteX22" fmla="*/ 817297 w 1210072"/>
                <a:gd name="connsiteY22" fmla="*/ 284408 h 894065"/>
                <a:gd name="connsiteX23" fmla="*/ 983552 w 1210072"/>
                <a:gd name="connsiteY23" fmla="*/ 293644 h 894065"/>
                <a:gd name="connsiteX24" fmla="*/ 1131334 w 1210072"/>
                <a:gd name="connsiteY24" fmla="*/ 321354 h 894065"/>
                <a:gd name="connsiteX25" fmla="*/ 1177516 w 1210072"/>
                <a:gd name="connsiteY25" fmla="*/ 210517 h 894065"/>
                <a:gd name="connsiteX26" fmla="*/ 1149807 w 1210072"/>
                <a:gd name="connsiteY26" fmla="*/ 99681 h 894065"/>
                <a:gd name="connsiteX27" fmla="*/ 1075916 w 1210072"/>
                <a:gd name="connsiteY27" fmla="*/ 35026 h 894065"/>
                <a:gd name="connsiteX28" fmla="*/ 983552 w 1210072"/>
                <a:gd name="connsiteY28" fmla="*/ 7317 h 89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0072" h="894065">
                  <a:moveTo>
                    <a:pt x="983552" y="7317"/>
                  </a:moveTo>
                  <a:cubicBezTo>
                    <a:pt x="945067" y="2699"/>
                    <a:pt x="900425" y="-6538"/>
                    <a:pt x="845007" y="7317"/>
                  </a:cubicBezTo>
                  <a:cubicBezTo>
                    <a:pt x="789589" y="21172"/>
                    <a:pt x="709540" y="58117"/>
                    <a:pt x="651043" y="90444"/>
                  </a:cubicBezTo>
                  <a:cubicBezTo>
                    <a:pt x="592546" y="122771"/>
                    <a:pt x="538668" y="158178"/>
                    <a:pt x="494025" y="201281"/>
                  </a:cubicBezTo>
                  <a:cubicBezTo>
                    <a:pt x="449382" y="244384"/>
                    <a:pt x="424752" y="292106"/>
                    <a:pt x="383188" y="349063"/>
                  </a:cubicBezTo>
                  <a:cubicBezTo>
                    <a:pt x="341624" y="406020"/>
                    <a:pt x="287746" y="481450"/>
                    <a:pt x="244643" y="543026"/>
                  </a:cubicBezTo>
                  <a:cubicBezTo>
                    <a:pt x="201540" y="604602"/>
                    <a:pt x="124570" y="718517"/>
                    <a:pt x="124570" y="718517"/>
                  </a:cubicBezTo>
                  <a:cubicBezTo>
                    <a:pt x="84546" y="777014"/>
                    <a:pt x="-23212" y="890929"/>
                    <a:pt x="4497" y="894008"/>
                  </a:cubicBezTo>
                  <a:cubicBezTo>
                    <a:pt x="32206" y="897087"/>
                    <a:pt x="195382" y="775475"/>
                    <a:pt x="290825" y="736990"/>
                  </a:cubicBezTo>
                  <a:cubicBezTo>
                    <a:pt x="386267" y="698505"/>
                    <a:pt x="490946" y="683111"/>
                    <a:pt x="577152" y="663099"/>
                  </a:cubicBezTo>
                  <a:cubicBezTo>
                    <a:pt x="663358" y="643087"/>
                    <a:pt x="731091" y="626153"/>
                    <a:pt x="808061" y="616917"/>
                  </a:cubicBezTo>
                  <a:cubicBezTo>
                    <a:pt x="885031" y="607681"/>
                    <a:pt x="980473" y="610760"/>
                    <a:pt x="1038970" y="607681"/>
                  </a:cubicBezTo>
                  <a:cubicBezTo>
                    <a:pt x="1097467" y="604602"/>
                    <a:pt x="1131334" y="606141"/>
                    <a:pt x="1159043" y="598444"/>
                  </a:cubicBezTo>
                  <a:cubicBezTo>
                    <a:pt x="1186752" y="590747"/>
                    <a:pt x="1200607" y="579972"/>
                    <a:pt x="1205225" y="561499"/>
                  </a:cubicBezTo>
                  <a:cubicBezTo>
                    <a:pt x="1209843" y="543026"/>
                    <a:pt x="1219079" y="507620"/>
                    <a:pt x="1186752" y="487608"/>
                  </a:cubicBezTo>
                  <a:cubicBezTo>
                    <a:pt x="1154425" y="467596"/>
                    <a:pt x="1082073" y="442965"/>
                    <a:pt x="1011261" y="441426"/>
                  </a:cubicBezTo>
                  <a:cubicBezTo>
                    <a:pt x="940449" y="439887"/>
                    <a:pt x="835770" y="455281"/>
                    <a:pt x="761879" y="478372"/>
                  </a:cubicBezTo>
                  <a:cubicBezTo>
                    <a:pt x="687988" y="501463"/>
                    <a:pt x="624874" y="553802"/>
                    <a:pt x="567916" y="579972"/>
                  </a:cubicBezTo>
                  <a:cubicBezTo>
                    <a:pt x="510959" y="606142"/>
                    <a:pt x="469395" y="616917"/>
                    <a:pt x="420134" y="635390"/>
                  </a:cubicBezTo>
                  <a:cubicBezTo>
                    <a:pt x="370873" y="653863"/>
                    <a:pt x="263116" y="707741"/>
                    <a:pt x="272352" y="690808"/>
                  </a:cubicBezTo>
                  <a:cubicBezTo>
                    <a:pt x="281588" y="673875"/>
                    <a:pt x="410897" y="583051"/>
                    <a:pt x="475552" y="533790"/>
                  </a:cubicBezTo>
                  <a:cubicBezTo>
                    <a:pt x="540206" y="484529"/>
                    <a:pt x="603322" y="436808"/>
                    <a:pt x="660279" y="395244"/>
                  </a:cubicBezTo>
                  <a:cubicBezTo>
                    <a:pt x="717236" y="353680"/>
                    <a:pt x="763418" y="301341"/>
                    <a:pt x="817297" y="284408"/>
                  </a:cubicBezTo>
                  <a:cubicBezTo>
                    <a:pt x="871176" y="267475"/>
                    <a:pt x="931213" y="287486"/>
                    <a:pt x="983552" y="293644"/>
                  </a:cubicBezTo>
                  <a:cubicBezTo>
                    <a:pt x="1035891" y="299802"/>
                    <a:pt x="1099007" y="335208"/>
                    <a:pt x="1131334" y="321354"/>
                  </a:cubicBezTo>
                  <a:cubicBezTo>
                    <a:pt x="1163661" y="307500"/>
                    <a:pt x="1174437" y="247463"/>
                    <a:pt x="1177516" y="210517"/>
                  </a:cubicBezTo>
                  <a:cubicBezTo>
                    <a:pt x="1180595" y="173572"/>
                    <a:pt x="1166740" y="128929"/>
                    <a:pt x="1149807" y="99681"/>
                  </a:cubicBezTo>
                  <a:cubicBezTo>
                    <a:pt x="1132874" y="70433"/>
                    <a:pt x="1097468" y="47341"/>
                    <a:pt x="1075916" y="35026"/>
                  </a:cubicBezTo>
                  <a:cubicBezTo>
                    <a:pt x="1054364" y="22711"/>
                    <a:pt x="1022037" y="11935"/>
                    <a:pt x="983552" y="7317"/>
                  </a:cubicBezTo>
                  <a:close/>
                </a:path>
              </a:pathLst>
            </a:cu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Tree>
    <p:extLst>
      <p:ext uri="{BB962C8B-B14F-4D97-AF65-F5344CB8AC3E}">
        <p14:creationId xmlns:p14="http://schemas.microsoft.com/office/powerpoint/2010/main" val="1013521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511808" y="260380"/>
            <a:ext cx="7632192" cy="57785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a:lstStyle>
          <a:p>
            <a:r>
              <a:rPr lang="en-ZA" sz="4000" b="1" dirty="0">
                <a:solidFill>
                  <a:srgbClr val="FF0000"/>
                </a:solidFill>
                <a:latin typeface="Aharoni" panose="02010803020104030203" pitchFamily="2" charset="-79"/>
                <a:cs typeface="Aharoni" panose="02010803020104030203" pitchFamily="2" charset="-79"/>
              </a:rPr>
              <a:t>What scale do we classify at?</a:t>
            </a:r>
          </a:p>
        </p:txBody>
      </p:sp>
      <p:sp>
        <p:nvSpPr>
          <p:cNvPr id="15" name="TextBox 14"/>
          <p:cNvSpPr txBox="1"/>
          <p:nvPr/>
        </p:nvSpPr>
        <p:spPr>
          <a:xfrm>
            <a:off x="1590938" y="1182231"/>
            <a:ext cx="7316102" cy="4832092"/>
          </a:xfrm>
          <a:prstGeom prst="rect">
            <a:avLst/>
          </a:prstGeom>
          <a:solidFill>
            <a:schemeClr val="bg1"/>
          </a:solidFill>
        </p:spPr>
        <p:txBody>
          <a:bodyPr wrap="square" rtlCol="0">
            <a:spAutoFit/>
          </a:bodyPr>
          <a:lstStyle/>
          <a:p>
            <a:pPr marL="457200" indent="-457200">
              <a:buFont typeface="Wingdings" panose="05000000000000000000" pitchFamily="2" charset="2"/>
              <a:buChar char="Ø"/>
            </a:pPr>
            <a:r>
              <a:rPr lang="en-ZA" sz="2200" b="1" dirty="0">
                <a:solidFill>
                  <a:schemeClr val="tx1">
                    <a:lumMod val="95000"/>
                    <a:lumOff val="5000"/>
                  </a:schemeClr>
                </a:solidFill>
                <a:latin typeface="Futura Md BT" panose="020B0602020204020303" pitchFamily="34" charset="0"/>
                <a:cs typeface="Aharoni" panose="02010803020104030203" pitchFamily="2" charset="-79"/>
              </a:rPr>
              <a:t>Classify every Integrated Unit of Analysis (IUA)</a:t>
            </a:r>
          </a:p>
          <a:p>
            <a:r>
              <a:rPr lang="en-ZA" sz="2200" b="1" dirty="0">
                <a:solidFill>
                  <a:schemeClr val="tx1">
                    <a:lumMod val="95000"/>
                    <a:lumOff val="5000"/>
                  </a:schemeClr>
                </a:solidFill>
                <a:latin typeface="Futura Md BT" panose="020B0602020204020303" pitchFamily="34" charset="0"/>
                <a:cs typeface="Aharoni" panose="02010803020104030203" pitchFamily="2" charset="-79"/>
              </a:rPr>
              <a:t>	</a:t>
            </a:r>
          </a:p>
          <a:p>
            <a:r>
              <a:rPr lang="en-ZA" sz="2200" b="1" dirty="0">
                <a:solidFill>
                  <a:schemeClr val="tx1">
                    <a:lumMod val="95000"/>
                    <a:lumOff val="5000"/>
                  </a:schemeClr>
                </a:solidFill>
                <a:latin typeface="Futura Md BT" panose="020B0602020204020303" pitchFamily="34" charset="0"/>
                <a:cs typeface="Aharoni" panose="02010803020104030203" pitchFamily="2" charset="-79"/>
              </a:rPr>
              <a:t>IUAs are similar ito land use &amp;/or ecological state. So, an IUA consist of many river reaches 	and/or estuaries.</a:t>
            </a:r>
          </a:p>
          <a:p>
            <a:endParaRPr lang="en-ZA" sz="2200" b="1" dirty="0">
              <a:solidFill>
                <a:schemeClr val="tx1">
                  <a:lumMod val="95000"/>
                  <a:lumOff val="5000"/>
                </a:schemeClr>
              </a:solidFill>
              <a:latin typeface="Futura Md BT" panose="020B0602020204020303" pitchFamily="34" charset="0"/>
              <a:cs typeface="Aharoni" panose="02010803020104030203" pitchFamily="2" charset="-79"/>
            </a:endParaRPr>
          </a:p>
          <a:p>
            <a:pPr marL="457200" indent="-457200">
              <a:buFont typeface="Wingdings" panose="05000000000000000000" pitchFamily="2" charset="2"/>
              <a:buChar char="Ø"/>
            </a:pPr>
            <a:r>
              <a:rPr lang="en-ZA" sz="2200" b="1" dirty="0">
                <a:solidFill>
                  <a:schemeClr val="tx1">
                    <a:lumMod val="95000"/>
                    <a:lumOff val="5000"/>
                  </a:schemeClr>
                </a:solidFill>
                <a:latin typeface="Futura Md BT" panose="020B0602020204020303" pitchFamily="34" charset="0"/>
                <a:cs typeface="Aharoni" panose="02010803020104030203" pitchFamily="2" charset="-79"/>
              </a:rPr>
              <a:t>Provide the Catchment Configuration for every IUA (Provide the ecological state for each of the river reaches and estuaries).</a:t>
            </a:r>
          </a:p>
          <a:p>
            <a:endParaRPr lang="en-ZA" sz="2200" b="1" dirty="0">
              <a:solidFill>
                <a:schemeClr val="tx1">
                  <a:lumMod val="95000"/>
                  <a:lumOff val="5000"/>
                </a:schemeClr>
              </a:solidFill>
              <a:latin typeface="Futura Md BT" panose="020B0602020204020303" pitchFamily="34" charset="0"/>
              <a:cs typeface="Aharoni" panose="02010803020104030203" pitchFamily="2" charset="-79"/>
            </a:endParaRPr>
          </a:p>
          <a:p>
            <a:pPr marL="457200" indent="-457200">
              <a:buFont typeface="Wingdings" panose="05000000000000000000" pitchFamily="2" charset="2"/>
              <a:buChar char="Ø"/>
            </a:pPr>
            <a:r>
              <a:rPr lang="en-ZA" sz="2200" b="1" dirty="0">
                <a:solidFill>
                  <a:schemeClr val="tx1">
                    <a:lumMod val="95000"/>
                    <a:lumOff val="5000"/>
                  </a:schemeClr>
                </a:solidFill>
                <a:latin typeface="Futura Md BT" panose="020B0602020204020303" pitchFamily="34" charset="0"/>
                <a:cs typeface="Aharoni" panose="02010803020104030203" pitchFamily="2" charset="-79"/>
              </a:rPr>
              <a:t>Ecological state can be the Present Ecological State (PES), a Recommended Ecological Category (REC), or a Target Ecological Category (TEC; for management purposes) once classified.</a:t>
            </a:r>
          </a:p>
        </p:txBody>
      </p:sp>
    </p:spTree>
    <p:extLst>
      <p:ext uri="{BB962C8B-B14F-4D97-AF65-F5344CB8AC3E}">
        <p14:creationId xmlns:p14="http://schemas.microsoft.com/office/powerpoint/2010/main" val="86577239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7051</TotalTime>
  <Words>3212</Words>
  <Application>Microsoft Office PowerPoint</Application>
  <PresentationFormat>On-screen Show (4:3)</PresentationFormat>
  <Paragraphs>627</Paragraphs>
  <Slides>71</Slides>
  <Notes>10</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1_Office Theme</vt:lpstr>
      <vt:lpstr>PowerPoint Presentation</vt:lpstr>
      <vt:lpstr>Project Plan</vt:lpstr>
      <vt:lpstr>Contents of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Aspects considered in Class determination</vt:lpstr>
      <vt:lpstr>PowerPoint Presentation</vt:lpstr>
      <vt:lpstr>WATER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Classification within Integrated Water Resource Management  (1 of 2)</vt:lpstr>
      <vt:lpstr>Classification within Integrated Water Resource Management  (2 of 2)</vt:lpstr>
      <vt:lpstr>Catchment Analysis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DOES WATER USE AFFECT GW?</vt:lpstr>
      <vt:lpstr>AIMS FOR SETTING GW RQOs</vt:lpstr>
      <vt:lpstr>STRESS INDEX</vt:lpstr>
      <vt:lpstr>BASEFLOW REDUCTION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Delana</dc:creator>
  <cp:lastModifiedBy>Mulangaphuma Lawrence</cp:lastModifiedBy>
  <cp:revision>474</cp:revision>
  <cp:lastPrinted>2015-10-20T07:31:51Z</cp:lastPrinted>
  <dcterms:created xsi:type="dcterms:W3CDTF">2014-09-14T15:40:53Z</dcterms:created>
  <dcterms:modified xsi:type="dcterms:W3CDTF">2018-06-01T08:19:31Z</dcterms:modified>
</cp:coreProperties>
</file>